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8" r:id="rId4"/>
    <p:sldId id="300" r:id="rId5"/>
    <p:sldId id="269" r:id="rId6"/>
    <p:sldId id="274" r:id="rId7"/>
    <p:sldId id="295" r:id="rId8"/>
    <p:sldId id="273" r:id="rId9"/>
    <p:sldId id="298" r:id="rId10"/>
    <p:sldId id="299" r:id="rId11"/>
    <p:sldId id="301" r:id="rId12"/>
    <p:sldId id="290" r:id="rId13"/>
    <p:sldId id="297" r:id="rId14"/>
    <p:sldId id="291" r:id="rId15"/>
    <p:sldId id="292" r:id="rId16"/>
    <p:sldId id="278" r:id="rId17"/>
    <p:sldId id="293" r:id="rId18"/>
    <p:sldId id="28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ьбина Татьянина" initials="АТ" lastIdx="2" clrIdx="0">
    <p:extLst>
      <p:ext uri="{19B8F6BF-5375-455C-9EA6-DF929625EA0E}">
        <p15:presenceInfo xmlns:p15="http://schemas.microsoft.com/office/powerpoint/2012/main" userId="S-1-5-21-4040991581-891385766-3327530754-1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39"/>
    <a:srgbClr val="FFFFFF"/>
    <a:srgbClr val="F8F0E5"/>
    <a:srgbClr val="BE976D"/>
    <a:srgbClr val="6366AB"/>
    <a:srgbClr val="7D82C6"/>
    <a:srgbClr val="AFB3E8"/>
    <a:srgbClr val="8C94ED"/>
    <a:srgbClr val="777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C46C5-AEB6-44AC-AAA7-73C6C6A9F536}" type="doc">
      <dgm:prSet loTypeId="urn:microsoft.com/office/officeart/2005/8/layout/process4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C81C40-A505-483F-A48C-32AE85F2E83F}">
      <dgm:prSet phldrT="[Текст]" custT="1"/>
      <dgm:spPr/>
      <dgm:t>
        <a:bodyPr/>
        <a:lstStyle/>
        <a:p>
          <a:endParaRPr lang="ru-RU" sz="1400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r>
            <a: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</a:t>
          </a:r>
          <a:r>
            <a:rPr lang="ru-RU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</a:t>
          </a:r>
          <a:r>
            <a:rPr lang="en-US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r>
            <a:rPr lang="ru-RU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обеспечивает занятость </a:t>
          </a:r>
          <a:r>
            <a:rPr lang="ru-RU" sz="1400" b="1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определенных категорий граждан</a:t>
          </a:r>
        </a:p>
        <a:p>
          <a:r>
            <a:rPr lang="ru-RU" sz="1400" b="1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ИП, сам являющийся инвалидом и осуществляющий </a:t>
          </a:r>
          <a:r>
            <a:rPr lang="ru-RU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предпринимательскую деятельность без привлечения работников</a:t>
          </a:r>
        </a:p>
        <a:p>
          <a:endParaRPr lang="ru-RU" sz="1400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367580B-665E-4268-9F12-B802A793D519}" type="parTrans" cxnId="{13CEF4CE-1E22-47C9-A4D4-97527CF9F27F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B8F63D9-75DA-4F52-AB52-0FF58462F2F9}" type="sibTrans" cxnId="{13CEF4CE-1E22-47C9-A4D4-97527CF9F27F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FF5B94C-BA1C-483F-B62F-C9D4042E1E10}">
      <dgm:prSet phldrT="[Текст]" custT="1"/>
      <dgm:spPr/>
      <dgm:t>
        <a:bodyPr/>
        <a:lstStyle/>
        <a:p>
          <a:r>
            <a: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II</a:t>
          </a:r>
          <a:r>
            <a:rPr lang="ru-RU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</a:t>
          </a:r>
        </a:p>
        <a:p>
          <a:r>
            <a:rPr lang="ru-RU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реализует товары, работы или услуги, которые произвели </a:t>
          </a:r>
          <a:r>
            <a:rPr lang="ru-RU" sz="1400" b="1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определенные категории граждан</a:t>
          </a:r>
          <a:endParaRPr lang="ru-RU" sz="1400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BC752EC-CB5C-4C84-82E6-05748B22C04C}" type="parTrans" cxnId="{AF71AC0F-EF0B-4377-AB45-6BA15267C01F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3D3E78B-B135-4C6F-B844-D28E0ED857EE}" type="sibTrans" cxnId="{AF71AC0F-EF0B-4377-AB45-6BA15267C01F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E717281-9F5D-4B93-98D7-ABA60062E993}">
      <dgm:prSet phldrT="[Текст]" custT="1"/>
      <dgm:spPr/>
      <dgm:t>
        <a:bodyPr/>
        <a:lstStyle/>
        <a:p>
          <a:r>
            <a: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</a:t>
          </a:r>
          <a:r>
            <a:rPr lang="en-US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II</a:t>
          </a:r>
          <a:r>
            <a:rPr lang="ru-RU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 </a:t>
          </a:r>
        </a:p>
        <a:p>
          <a:r>
            <a:rPr lang="ru-RU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производит товары, работы или услуги, предназначенные для </a:t>
          </a:r>
          <a:r>
            <a:rPr lang="ru-RU" sz="1400" b="1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определенных категорий граждан</a:t>
          </a:r>
          <a:endParaRPr lang="ru-RU" sz="1400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75535B7-D325-42A8-AF3C-11BF3FCE57D8}" type="parTrans" cxnId="{8A6589E5-6245-4DD8-AA3B-2ED0D75B06C3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8D41E82-871F-4F91-BE65-F1EF48D49B24}" type="sibTrans" cxnId="{8A6589E5-6245-4DD8-AA3B-2ED0D75B06C3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A650777-2CF1-4226-B2F1-96828839C689}">
      <dgm:prSet phldrT="[Текст]" custT="1"/>
      <dgm:spPr/>
      <dgm:t>
        <a:bodyPr/>
        <a:lstStyle/>
        <a:p>
          <a:r>
            <a: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IV</a:t>
          </a:r>
          <a:r>
            <a:rPr lang="ru-RU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</a:t>
          </a:r>
        </a:p>
        <a:p>
          <a:r>
            <a:rPr lang="ru-RU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ведет деятельность, направленную на достижение общественно полезных целей и способствующую решению социальных проблем общества</a:t>
          </a:r>
          <a:endParaRPr lang="ru-RU" sz="14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C38BAB5-842C-4EB5-AED8-A3FCE2EE6FC3}" type="parTrans" cxnId="{9CD05532-8872-4FF6-9BAE-9C809D5BB887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AA7AB71-93B7-4932-BCFB-68BEB7DCB323}" type="sibTrans" cxnId="{9CD05532-8872-4FF6-9BAE-9C809D5BB887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802E823-882C-412F-9B51-4E404838E2C6}" type="pres">
      <dgm:prSet presAssocID="{AB3C46C5-AEB6-44AC-AAA7-73C6C6A9F5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87246-230E-4758-9E56-42315BA7CF7A}" type="pres">
      <dgm:prSet presAssocID="{BA650777-2CF1-4226-B2F1-96828839C689}" presName="boxAndChildren" presStyleCnt="0"/>
      <dgm:spPr/>
    </dgm:pt>
    <dgm:pt modelId="{F6813236-EDDF-4195-B56F-14F240D660FE}" type="pres">
      <dgm:prSet presAssocID="{BA650777-2CF1-4226-B2F1-96828839C689}" presName="parentTextBox" presStyleLbl="node1" presStyleIdx="0" presStyleCnt="4"/>
      <dgm:spPr/>
      <dgm:t>
        <a:bodyPr/>
        <a:lstStyle/>
        <a:p>
          <a:endParaRPr lang="ru-RU"/>
        </a:p>
      </dgm:t>
    </dgm:pt>
    <dgm:pt modelId="{10EBE892-27D8-4351-BDF0-11A568A324FB}" type="pres">
      <dgm:prSet presAssocID="{B8D41E82-871F-4F91-BE65-F1EF48D49B24}" presName="sp" presStyleCnt="0"/>
      <dgm:spPr/>
    </dgm:pt>
    <dgm:pt modelId="{DB4CF632-AE1F-4B4B-98E8-B29172234BED}" type="pres">
      <dgm:prSet presAssocID="{9E717281-9F5D-4B93-98D7-ABA60062E993}" presName="arrowAndChildren" presStyleCnt="0"/>
      <dgm:spPr/>
    </dgm:pt>
    <dgm:pt modelId="{35101B82-C4F7-46A2-8E5D-DA3B4A054C3D}" type="pres">
      <dgm:prSet presAssocID="{9E717281-9F5D-4B93-98D7-ABA60062E993}" presName="parentTextArrow" presStyleLbl="node1" presStyleIdx="1" presStyleCnt="4" custScaleY="82583"/>
      <dgm:spPr/>
      <dgm:t>
        <a:bodyPr/>
        <a:lstStyle/>
        <a:p>
          <a:endParaRPr lang="ru-RU"/>
        </a:p>
      </dgm:t>
    </dgm:pt>
    <dgm:pt modelId="{3300F362-896F-4353-84AF-FAB4841212C4}" type="pres">
      <dgm:prSet presAssocID="{F3D3E78B-B135-4C6F-B844-D28E0ED857EE}" presName="sp" presStyleCnt="0"/>
      <dgm:spPr/>
    </dgm:pt>
    <dgm:pt modelId="{93AB3617-F0D6-439D-A98F-DC3E0DF20178}" type="pres">
      <dgm:prSet presAssocID="{3FF5B94C-BA1C-483F-B62F-C9D4042E1E10}" presName="arrowAndChildren" presStyleCnt="0"/>
      <dgm:spPr/>
    </dgm:pt>
    <dgm:pt modelId="{973C10A7-BB8B-4817-8785-425E71052839}" type="pres">
      <dgm:prSet presAssocID="{3FF5B94C-BA1C-483F-B62F-C9D4042E1E10}" presName="parentTextArrow" presStyleLbl="node1" presStyleIdx="2" presStyleCnt="4" custScaleY="72939"/>
      <dgm:spPr/>
      <dgm:t>
        <a:bodyPr/>
        <a:lstStyle/>
        <a:p>
          <a:endParaRPr lang="ru-RU"/>
        </a:p>
      </dgm:t>
    </dgm:pt>
    <dgm:pt modelId="{91E21253-BFE6-440C-8805-F192839AFAED}" type="pres">
      <dgm:prSet presAssocID="{0B8F63D9-75DA-4F52-AB52-0FF58462F2F9}" presName="sp" presStyleCnt="0"/>
      <dgm:spPr/>
    </dgm:pt>
    <dgm:pt modelId="{C105A6AF-3571-4EF1-8AA8-7915B832B45E}" type="pres">
      <dgm:prSet presAssocID="{EAC81C40-A505-483F-A48C-32AE85F2E83F}" presName="arrowAndChildren" presStyleCnt="0"/>
      <dgm:spPr/>
    </dgm:pt>
    <dgm:pt modelId="{5AD629C3-A89C-44D4-99A6-999314792C86}" type="pres">
      <dgm:prSet presAssocID="{EAC81C40-A505-483F-A48C-32AE85F2E83F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DF69269-4BB3-4219-88E3-ECC5D22C462D}" type="presOf" srcId="{EAC81C40-A505-483F-A48C-32AE85F2E83F}" destId="{5AD629C3-A89C-44D4-99A6-999314792C86}" srcOrd="0" destOrd="0" presId="urn:microsoft.com/office/officeart/2005/8/layout/process4"/>
    <dgm:cxn modelId="{11231393-AD4B-43CD-90C9-481E0FD7C452}" type="presOf" srcId="{9E717281-9F5D-4B93-98D7-ABA60062E993}" destId="{35101B82-C4F7-46A2-8E5D-DA3B4A054C3D}" srcOrd="0" destOrd="0" presId="urn:microsoft.com/office/officeart/2005/8/layout/process4"/>
    <dgm:cxn modelId="{8A6589E5-6245-4DD8-AA3B-2ED0D75B06C3}" srcId="{AB3C46C5-AEB6-44AC-AAA7-73C6C6A9F536}" destId="{9E717281-9F5D-4B93-98D7-ABA60062E993}" srcOrd="2" destOrd="0" parTransId="{575535B7-D325-42A8-AF3C-11BF3FCE57D8}" sibTransId="{B8D41E82-871F-4F91-BE65-F1EF48D49B24}"/>
    <dgm:cxn modelId="{EF5B59FA-18F6-4F69-9EAF-9CBEBDD97B87}" type="presOf" srcId="{BA650777-2CF1-4226-B2F1-96828839C689}" destId="{F6813236-EDDF-4195-B56F-14F240D660FE}" srcOrd="0" destOrd="0" presId="urn:microsoft.com/office/officeart/2005/8/layout/process4"/>
    <dgm:cxn modelId="{DA0755FD-3531-4422-B8E1-D6DACFA8CA03}" type="presOf" srcId="{3FF5B94C-BA1C-483F-B62F-C9D4042E1E10}" destId="{973C10A7-BB8B-4817-8785-425E71052839}" srcOrd="0" destOrd="0" presId="urn:microsoft.com/office/officeart/2005/8/layout/process4"/>
    <dgm:cxn modelId="{A7C04953-EF8B-4B29-9D3A-31ED48880973}" type="presOf" srcId="{AB3C46C5-AEB6-44AC-AAA7-73C6C6A9F536}" destId="{5802E823-882C-412F-9B51-4E404838E2C6}" srcOrd="0" destOrd="0" presId="urn:microsoft.com/office/officeart/2005/8/layout/process4"/>
    <dgm:cxn modelId="{9CD05532-8872-4FF6-9BAE-9C809D5BB887}" srcId="{AB3C46C5-AEB6-44AC-AAA7-73C6C6A9F536}" destId="{BA650777-2CF1-4226-B2F1-96828839C689}" srcOrd="3" destOrd="0" parTransId="{AC38BAB5-842C-4EB5-AED8-A3FCE2EE6FC3}" sibTransId="{EAA7AB71-93B7-4932-BCFB-68BEB7DCB323}"/>
    <dgm:cxn modelId="{AF71AC0F-EF0B-4377-AB45-6BA15267C01F}" srcId="{AB3C46C5-AEB6-44AC-AAA7-73C6C6A9F536}" destId="{3FF5B94C-BA1C-483F-B62F-C9D4042E1E10}" srcOrd="1" destOrd="0" parTransId="{4BC752EC-CB5C-4C84-82E6-05748B22C04C}" sibTransId="{F3D3E78B-B135-4C6F-B844-D28E0ED857EE}"/>
    <dgm:cxn modelId="{13CEF4CE-1E22-47C9-A4D4-97527CF9F27F}" srcId="{AB3C46C5-AEB6-44AC-AAA7-73C6C6A9F536}" destId="{EAC81C40-A505-483F-A48C-32AE85F2E83F}" srcOrd="0" destOrd="0" parTransId="{D367580B-665E-4268-9F12-B802A793D519}" sibTransId="{0B8F63D9-75DA-4F52-AB52-0FF58462F2F9}"/>
    <dgm:cxn modelId="{C3A89A94-AE81-4380-B449-AB6F0DA78C7C}" type="presParOf" srcId="{5802E823-882C-412F-9B51-4E404838E2C6}" destId="{93687246-230E-4758-9E56-42315BA7CF7A}" srcOrd="0" destOrd="0" presId="urn:microsoft.com/office/officeart/2005/8/layout/process4"/>
    <dgm:cxn modelId="{481F5391-656C-491F-AAD4-F99707DCF5AB}" type="presParOf" srcId="{93687246-230E-4758-9E56-42315BA7CF7A}" destId="{F6813236-EDDF-4195-B56F-14F240D660FE}" srcOrd="0" destOrd="0" presId="urn:microsoft.com/office/officeart/2005/8/layout/process4"/>
    <dgm:cxn modelId="{B115447C-9BFE-49EE-8FB6-75E72AF9BFB3}" type="presParOf" srcId="{5802E823-882C-412F-9B51-4E404838E2C6}" destId="{10EBE892-27D8-4351-BDF0-11A568A324FB}" srcOrd="1" destOrd="0" presId="urn:microsoft.com/office/officeart/2005/8/layout/process4"/>
    <dgm:cxn modelId="{7362FF4D-26FE-4AB4-ADAC-8650EAEE7F61}" type="presParOf" srcId="{5802E823-882C-412F-9B51-4E404838E2C6}" destId="{DB4CF632-AE1F-4B4B-98E8-B29172234BED}" srcOrd="2" destOrd="0" presId="urn:microsoft.com/office/officeart/2005/8/layout/process4"/>
    <dgm:cxn modelId="{6C9D89FC-A991-46B4-80EA-6397EC1AEF86}" type="presParOf" srcId="{DB4CF632-AE1F-4B4B-98E8-B29172234BED}" destId="{35101B82-C4F7-46A2-8E5D-DA3B4A054C3D}" srcOrd="0" destOrd="0" presId="urn:microsoft.com/office/officeart/2005/8/layout/process4"/>
    <dgm:cxn modelId="{A4879EFB-B39B-4A99-8847-11104372CE13}" type="presParOf" srcId="{5802E823-882C-412F-9B51-4E404838E2C6}" destId="{3300F362-896F-4353-84AF-FAB4841212C4}" srcOrd="3" destOrd="0" presId="urn:microsoft.com/office/officeart/2005/8/layout/process4"/>
    <dgm:cxn modelId="{16CE0AC1-64C9-4294-B475-93099C80EB4A}" type="presParOf" srcId="{5802E823-882C-412F-9B51-4E404838E2C6}" destId="{93AB3617-F0D6-439D-A98F-DC3E0DF20178}" srcOrd="4" destOrd="0" presId="urn:microsoft.com/office/officeart/2005/8/layout/process4"/>
    <dgm:cxn modelId="{2B4F5B7F-2360-4ED5-92AE-46602972D769}" type="presParOf" srcId="{93AB3617-F0D6-439D-A98F-DC3E0DF20178}" destId="{973C10A7-BB8B-4817-8785-425E71052839}" srcOrd="0" destOrd="0" presId="urn:microsoft.com/office/officeart/2005/8/layout/process4"/>
    <dgm:cxn modelId="{AA41F3AC-AF81-417F-891B-1D73B781C21B}" type="presParOf" srcId="{5802E823-882C-412F-9B51-4E404838E2C6}" destId="{91E21253-BFE6-440C-8805-F192839AFAED}" srcOrd="5" destOrd="0" presId="urn:microsoft.com/office/officeart/2005/8/layout/process4"/>
    <dgm:cxn modelId="{86EAE87D-3770-4172-9270-9471424D05A0}" type="presParOf" srcId="{5802E823-882C-412F-9B51-4E404838E2C6}" destId="{C105A6AF-3571-4EF1-8AA8-7915B832B45E}" srcOrd="6" destOrd="0" presId="urn:microsoft.com/office/officeart/2005/8/layout/process4"/>
    <dgm:cxn modelId="{839DD164-846D-4442-BED4-C914C41AE5E1}" type="presParOf" srcId="{C105A6AF-3571-4EF1-8AA8-7915B832B45E}" destId="{5AD629C3-A89C-44D4-99A6-999314792C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13236-EDDF-4195-B56F-14F240D660FE}">
      <dsp:nvSpPr>
        <dsp:cNvPr id="0" name=""/>
        <dsp:cNvSpPr/>
      </dsp:nvSpPr>
      <dsp:spPr>
        <a:xfrm>
          <a:off x="0" y="4387535"/>
          <a:ext cx="5866460" cy="112895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IV</a:t>
          </a:r>
          <a:r>
            <a:rPr lang="ru-RU" sz="1400" b="1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ведет деятельность, направленную на достижение общественно полезных целей и способствующую решению социальных проблем общества</a:t>
          </a:r>
          <a:endParaRPr lang="ru-RU" sz="1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4387535"/>
        <a:ext cx="5866460" cy="1128952"/>
      </dsp:txXfrm>
    </dsp:sp>
    <dsp:sp modelId="{35101B82-C4F7-46A2-8E5D-DA3B4A054C3D}">
      <dsp:nvSpPr>
        <dsp:cNvPr id="0" name=""/>
        <dsp:cNvSpPr/>
      </dsp:nvSpPr>
      <dsp:spPr>
        <a:xfrm rot="10800000">
          <a:off x="0" y="2970557"/>
          <a:ext cx="5866460" cy="1433912"/>
        </a:xfrm>
        <a:prstGeom prst="upArrowCallou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</a:t>
          </a:r>
          <a:r>
            <a:rPr lang="en-US" sz="1400" b="1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II</a:t>
          </a:r>
          <a:r>
            <a:rPr lang="ru-RU" sz="1400" b="1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производит товары, работы или услуги, предназначенные для </a:t>
          </a:r>
          <a:r>
            <a:rPr lang="ru-RU" sz="1400" b="1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определенных категорий граждан</a:t>
          </a:r>
          <a:endParaRPr lang="ru-RU" sz="14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10800000">
        <a:off x="0" y="2970557"/>
        <a:ext cx="5866460" cy="931713"/>
      </dsp:txXfrm>
    </dsp:sp>
    <dsp:sp modelId="{973C10A7-BB8B-4817-8785-425E71052839}">
      <dsp:nvSpPr>
        <dsp:cNvPr id="0" name=""/>
        <dsp:cNvSpPr/>
      </dsp:nvSpPr>
      <dsp:spPr>
        <a:xfrm rot="10800000">
          <a:off x="0" y="1721031"/>
          <a:ext cx="5866460" cy="1266460"/>
        </a:xfrm>
        <a:prstGeom prst="upArrowCallou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II</a:t>
          </a:r>
          <a:r>
            <a:rPr lang="ru-RU" sz="1400" b="1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реализует товары, работы или услуги, которые произвели </a:t>
          </a:r>
          <a:r>
            <a:rPr lang="ru-RU" sz="1400" b="1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определенные категории граждан</a:t>
          </a:r>
          <a:endParaRPr lang="ru-RU" sz="14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10800000">
        <a:off x="0" y="1721031"/>
        <a:ext cx="5866460" cy="822908"/>
      </dsp:txXfrm>
    </dsp:sp>
    <dsp:sp modelId="{5AD629C3-A89C-44D4-99A6-999314792C86}">
      <dsp:nvSpPr>
        <dsp:cNvPr id="0" name=""/>
        <dsp:cNvSpPr/>
      </dsp:nvSpPr>
      <dsp:spPr>
        <a:xfrm rot="10800000">
          <a:off x="0" y="1636"/>
          <a:ext cx="5866460" cy="1736328"/>
        </a:xfrm>
        <a:prstGeom prst="upArrowCallou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</a:t>
          </a:r>
          <a:r>
            <a:rPr lang="ru-RU" sz="1400" b="1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</a:t>
          </a:r>
          <a:r>
            <a:rPr lang="en-US" sz="1400" b="1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обеспечивает занятость </a:t>
          </a:r>
          <a:r>
            <a:rPr lang="ru-RU" sz="1400" b="1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определенных категорий граждан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ИП, сам являющийся инвалидом и осуществляющий </a:t>
          </a:r>
          <a:r>
            <a:rPr lang="ru-RU" sz="14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предпринимательскую деятельность без привлечения работников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10800000">
        <a:off x="0" y="1636"/>
        <a:ext cx="5866460" cy="1128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1F139-E4D6-4A01-9940-59EFA0980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549742-FEA6-4630-B4A2-869BFC902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4CA48-A24A-42B9-9E30-2AFE6C6E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B3F0B-65D5-4564-B7D6-DD06E72D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DA3F7-687F-499D-8D06-59ACAD84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76ADA-5CBE-4C58-8612-F321DE04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AEBE44-3E49-45A9-9D23-7861E81AC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23343A-0C99-4206-8675-BA124424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9E0680-84EF-4147-830F-FD59A08C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1E59F-FD89-4492-BFE3-8E051468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0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AB1401-55AE-4330-AEF3-F85085D2E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455CEB-FE68-4512-8114-98AC956D4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DDA2B-A623-430F-9B4A-B82F2583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6DCFE-7E08-490C-AE9B-32ED40C9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BF14A4-4462-41C1-9571-28CF3068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7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3EC96-012C-46F5-BD62-6B41C7E7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6FA15-F0E9-4BF0-AF3A-38C560AA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5C1718-3098-46AA-B9E9-E1BA339A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5D109-C786-4631-B3B1-6253FE5C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ECA97-41D4-440E-A340-35735BBE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E2264-8D0B-4752-879D-5B5667DC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423457-302D-4483-8900-699F091DB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4FA6C-2430-46BE-BF62-3F4CF7B4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F2667-B9F6-4782-8E23-AC18920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724E9-79BE-4349-AD5F-25607590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F5061-F22C-4DFF-9FE4-AB54C5A8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1E3059-6AA8-4A58-B475-49CEFA895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2998C6-C1A1-4401-A7F7-894610536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DBDC2E-35E1-4323-8524-8A2C37D3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3399FB-4E58-420A-B9EF-5C3A6FCF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9D47F9-9439-4D45-870D-6142C77E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9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32DEC-C16A-4356-A459-F2684DAA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2E4F97-9E3E-4343-9F69-7CF748CC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26C02D-8FCD-4812-9FB9-D994073C9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062E0D-7529-484A-B871-F0EB227F2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20F7A4-1CC1-45FF-9473-BF02248EF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576EEA-176B-40E0-AF6B-6AC7B7B7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A94478-E2E1-4DC0-8B24-676BA447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A3CACE-0119-4F49-B515-067F027D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0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78A94-A8FC-4728-86D3-86E3E7A5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5EEB46-4BF5-4012-B576-3A91D2A3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899847-84E6-452C-9B6E-8463ECB2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5CA603-13A2-4D9E-A17A-A957D493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0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757BF0-8B55-49EE-952D-1CF47C3D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77B0D9-85D3-4F97-B448-AD4123AA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DDD998-0E7B-4FB0-A9FE-199769F6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3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69E89-9AC9-47AA-8CAB-FC7387F5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F40A7-BEFB-4901-9999-C987B2C2C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96C076-E263-4444-B183-89696CE07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6F10F0-6B8B-4727-9010-C533AEAE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6E76D1-8167-456C-9578-891A8CF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BDA47-954C-4B83-B632-4A71ABBB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7EB15-5CD3-476F-AD7B-1FDE362D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6D47BF-EDDB-4BD6-96CC-E08C62756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F1D219-B4FA-4575-B5F8-E6DBE59D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0BD9CB-F36E-47E4-AC44-436A5A4F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AD0C22-A08D-4AC9-9CE5-14516784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B87F2E-C425-4B1D-8345-951D17B6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4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6B216-A4F2-494E-B12B-EC413F5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CCD5B1-1214-4DB6-BC91-9B970164D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E95C0A-6DD6-474C-B810-79E4B1F3F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00C6-31F6-4B5E-B9BD-86CED82AB8D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A06B9D-F4B3-4235-A1BE-773831993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824D2-5320-4067-BB6C-E77BE37BA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hyperlink" Target="https://&#1086;&#1073;&#1091;&#1095;&#1077;&#1085;&#1080;&#1077;.&#1084;&#1086;&#1081;&#1073;&#1080;&#1079;&#1085;&#1077;&#1089;&#1090;&#1091;&#1083;&#1072;.&#1088;&#1092;/register/" TargetMode="External"/><Relationship Id="rId4" Type="http://schemas.openxmlformats.org/officeDocument/2006/relationships/hyperlink" Target="http://&#1086;&#1073;&#1091;&#1095;&#1077;&#1085;&#1080;&#1077;.&#1084;&#1086;&#1081;&#1073;&#1080;&#1079;&#1085;&#1077;&#1089;&#1090;&#1091;&#1083;&#1072;.&#1088;&#1092;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8E08C5-EB33-462D-8F9F-8AC629F3ED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8" b="11538"/>
          <a:stretch/>
        </p:blipFill>
        <p:spPr>
          <a:xfrm rot="10800000">
            <a:off x="0" y="0"/>
            <a:ext cx="12192000" cy="6864646"/>
          </a:xfrm>
          <a:prstGeom prst="rect">
            <a:avLst/>
          </a:prstGeo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id="{61D0048D-A183-4CD1-A74D-5FC36BD0E85D}"/>
              </a:ext>
            </a:extLst>
          </p:cNvPr>
          <p:cNvSpPr txBox="1">
            <a:spLocks/>
          </p:cNvSpPr>
          <p:nvPr/>
        </p:nvSpPr>
        <p:spPr>
          <a:xfrm>
            <a:off x="3015762" y="2323723"/>
            <a:ext cx="8772775" cy="1597646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r" defTabSz="914400"/>
            <a:r>
              <a:rPr lang="ru-RU" sz="6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Меры поддержки предпринимательства в Тульской области</a:t>
            </a:r>
            <a:endParaRPr lang="en-US" sz="60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defTabSz="914400"/>
            <a:endParaRPr lang="ru-RU" sz="1600" b="1" kern="0" dirty="0">
              <a:solidFill>
                <a:schemeClr val="bg1"/>
              </a:solidFill>
            </a:endParaRPr>
          </a:p>
          <a:p>
            <a:pPr algn="r" defTabSz="914400"/>
            <a:endParaRPr lang="ru-RU" sz="6000" b="1" kern="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B408EF-D90B-4EC9-9D10-96DDFF22F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7" y="1799196"/>
            <a:ext cx="2699792" cy="5245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5BF0C4-510D-4580-AE42-8C1EA05AE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7" y="469786"/>
            <a:ext cx="2831560" cy="9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6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10BDA55-F2A9-4251-B604-5E5214BC762F}"/>
              </a:ext>
            </a:extLst>
          </p:cNvPr>
          <p:cNvSpPr txBox="1">
            <a:spLocks/>
          </p:cNvSpPr>
          <p:nvPr/>
        </p:nvSpPr>
        <p:spPr>
          <a:xfrm>
            <a:off x="330618" y="527807"/>
            <a:ext cx="9067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Поддержка социальных</a:t>
            </a:r>
          </a:p>
          <a:p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предпринимателей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FC04B-46C1-4A03-B59A-9C10B6067613}"/>
              </a:ext>
            </a:extLst>
          </p:cNvPr>
          <p:cNvSpPr txBox="1"/>
          <p:nvPr/>
        </p:nvSpPr>
        <p:spPr>
          <a:xfrm>
            <a:off x="620168" y="1846903"/>
            <a:ext cx="6366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консультации по вступлению в реестр социальных предприятий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82DC79-F224-4ACC-B22D-5C3875178707}"/>
              </a:ext>
            </a:extLst>
          </p:cNvPr>
          <p:cNvSpPr txBox="1"/>
          <p:nvPr/>
        </p:nvSpPr>
        <p:spPr>
          <a:xfrm>
            <a:off x="612498" y="2317681"/>
            <a:ext cx="62524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оказание помощи в заполнении документации по вступлению в реестр социальных предприятий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pic>
        <p:nvPicPr>
          <p:cNvPr id="19" name="Graphic 56">
            <a:extLst>
              <a:ext uri="{FF2B5EF4-FFF2-40B4-BE49-F238E27FC236}">
                <a16:creationId xmlns:a16="http://schemas.microsoft.com/office/drawing/2014/main" id="{80956BA7-0557-46E7-8854-FAA18D81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4027" y="1769654"/>
            <a:ext cx="264996" cy="264996"/>
          </a:xfrm>
          <a:prstGeom prst="rect">
            <a:avLst/>
          </a:prstGeom>
        </p:spPr>
      </p:pic>
      <p:pic>
        <p:nvPicPr>
          <p:cNvPr id="21" name="Graphic 56">
            <a:extLst>
              <a:ext uri="{FF2B5EF4-FFF2-40B4-BE49-F238E27FC236}">
                <a16:creationId xmlns:a16="http://schemas.microsoft.com/office/drawing/2014/main" id="{B54121A8-A548-40EF-BA59-8F1261A6A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4026" y="2285019"/>
            <a:ext cx="264996" cy="264996"/>
          </a:xfrm>
          <a:prstGeom prst="rect">
            <a:avLst/>
          </a:prstGeom>
        </p:spPr>
      </p:pic>
      <p:pic>
        <p:nvPicPr>
          <p:cNvPr id="22" name="Graphic 56">
            <a:extLst>
              <a:ext uri="{FF2B5EF4-FFF2-40B4-BE49-F238E27FC236}">
                <a16:creationId xmlns:a16="http://schemas.microsoft.com/office/drawing/2014/main" id="{C0FB8F12-19B1-4008-A2E3-079FB3343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4026" y="2954504"/>
            <a:ext cx="264996" cy="2649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511CF3-0C18-4424-B4CB-4AA4CCE5E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22" y="1246915"/>
            <a:ext cx="2010378" cy="3905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B8AC6C-A17D-4BB7-8BCF-F612388159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22" y="336251"/>
            <a:ext cx="1881805" cy="660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16D978-9C01-465E-9809-65BDA4D04B05}"/>
              </a:ext>
            </a:extLst>
          </p:cNvPr>
          <p:cNvSpPr txBox="1"/>
          <p:nvPr/>
        </p:nvSpPr>
        <p:spPr>
          <a:xfrm>
            <a:off x="612497" y="2954503"/>
            <a:ext cx="63545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консультации по грантовой поддержке социальных предприятий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E7654E-439E-4473-AF7D-32DA2C1F8F77}"/>
              </a:ext>
            </a:extLst>
          </p:cNvPr>
          <p:cNvSpPr txBox="1"/>
          <p:nvPr/>
        </p:nvSpPr>
        <p:spPr>
          <a:xfrm>
            <a:off x="622811" y="3488952"/>
            <a:ext cx="636396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информирование о конкурсах, консультации по заполнению заявок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A2B37D-3292-431B-9C27-537164905796}"/>
              </a:ext>
            </a:extLst>
          </p:cNvPr>
          <p:cNvSpPr txBox="1"/>
          <p:nvPr/>
        </p:nvSpPr>
        <p:spPr>
          <a:xfrm>
            <a:off x="615140" y="4119276"/>
            <a:ext cx="63545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участие в обучающих мероприятиях по развитию компетенции в области социального предпринимательства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pic>
        <p:nvPicPr>
          <p:cNvPr id="29" name="Graphic 56">
            <a:extLst>
              <a:ext uri="{FF2B5EF4-FFF2-40B4-BE49-F238E27FC236}">
                <a16:creationId xmlns:a16="http://schemas.microsoft.com/office/drawing/2014/main" id="{61F02E8A-2334-4BE7-8D84-DDB35CE03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4027" y="3516249"/>
            <a:ext cx="264996" cy="264996"/>
          </a:xfrm>
          <a:prstGeom prst="rect">
            <a:avLst/>
          </a:prstGeom>
        </p:spPr>
      </p:pic>
      <p:pic>
        <p:nvPicPr>
          <p:cNvPr id="30" name="Graphic 56">
            <a:extLst>
              <a:ext uri="{FF2B5EF4-FFF2-40B4-BE49-F238E27FC236}">
                <a16:creationId xmlns:a16="http://schemas.microsoft.com/office/drawing/2014/main" id="{5C95E19F-19C0-43DE-A203-6D4C1619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1976" y="4128325"/>
            <a:ext cx="264996" cy="2649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DF244F-3175-4E7D-A2F2-EA7F628765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9" r="4896"/>
          <a:stretch/>
        </p:blipFill>
        <p:spPr>
          <a:xfrm>
            <a:off x="7181539" y="0"/>
            <a:ext cx="5230195" cy="68930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C4E282B-BE0A-49CA-9BCD-10B42574E45F}"/>
              </a:ext>
            </a:extLst>
          </p:cNvPr>
          <p:cNvSpPr txBox="1"/>
          <p:nvPr/>
        </p:nvSpPr>
        <p:spPr>
          <a:xfrm>
            <a:off x="615140" y="4829121"/>
            <a:ext cx="57611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услуги по продвижению на радио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pic>
        <p:nvPicPr>
          <p:cNvPr id="25" name="Graphic 56">
            <a:extLst>
              <a:ext uri="{FF2B5EF4-FFF2-40B4-BE49-F238E27FC236}">
                <a16:creationId xmlns:a16="http://schemas.microsoft.com/office/drawing/2014/main" id="{14F3C46B-6B7C-49B1-9908-033B48262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4971" y="4767308"/>
            <a:ext cx="264996" cy="2649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5555455-08E3-4E6C-887A-1DCF5131A19B}"/>
              </a:ext>
            </a:extLst>
          </p:cNvPr>
          <p:cNvSpPr txBox="1"/>
          <p:nvPr/>
        </p:nvSpPr>
        <p:spPr>
          <a:xfrm>
            <a:off x="636098" y="5406290"/>
            <a:ext cx="57611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грант до 500 тысяч рублей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pic>
        <p:nvPicPr>
          <p:cNvPr id="31" name="Graphic 56">
            <a:extLst>
              <a:ext uri="{FF2B5EF4-FFF2-40B4-BE49-F238E27FC236}">
                <a16:creationId xmlns:a16="http://schemas.microsoft.com/office/drawing/2014/main" id="{89E6CAF2-9AAE-4FA7-B486-887DAC395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5929" y="5344477"/>
            <a:ext cx="264996" cy="264996"/>
          </a:xfrm>
          <a:prstGeom prst="rect">
            <a:avLst/>
          </a:prstGeom>
        </p:spPr>
      </p:pic>
      <p:sp>
        <p:nvSpPr>
          <p:cNvPr id="32" name="Прямоугольник 22">
            <a:extLst>
              <a:ext uri="{FF2B5EF4-FFF2-40B4-BE49-F238E27FC236}">
                <a16:creationId xmlns:a16="http://schemas.microsoft.com/office/drawing/2014/main" id="{05A70BD3-5E71-4505-8D72-0DDEA614D041}"/>
              </a:ext>
            </a:extLst>
          </p:cNvPr>
          <p:cNvSpPr/>
          <p:nvPr/>
        </p:nvSpPr>
        <p:spPr>
          <a:xfrm>
            <a:off x="0" y="533400"/>
            <a:ext cx="108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A15C2C-B946-4E99-99EB-E1A4401B22AB}"/>
              </a:ext>
            </a:extLst>
          </p:cNvPr>
          <p:cNvSpPr txBox="1"/>
          <p:nvPr/>
        </p:nvSpPr>
        <p:spPr>
          <a:xfrm>
            <a:off x="656075" y="5861905"/>
            <a:ext cx="64194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льготный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займ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 до 5 млн руб. по льготной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ставке 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pic>
        <p:nvPicPr>
          <p:cNvPr id="34" name="Graphic 56">
            <a:extLst>
              <a:ext uri="{FF2B5EF4-FFF2-40B4-BE49-F238E27FC236}">
                <a16:creationId xmlns:a16="http://schemas.microsoft.com/office/drawing/2014/main" id="{AAD3EDC8-556C-4567-B493-5C0E28B72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5906" y="5895628"/>
            <a:ext cx="264996" cy="2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6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93" y="1286937"/>
            <a:ext cx="6498899" cy="43712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8" y="1286937"/>
            <a:ext cx="237765" cy="231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8" y="1673052"/>
            <a:ext cx="237765" cy="231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7" y="2202823"/>
            <a:ext cx="237765" cy="23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1" y="2588938"/>
            <a:ext cx="237765" cy="231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0" y="2975053"/>
            <a:ext cx="237765" cy="2316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9" y="3273156"/>
            <a:ext cx="237765" cy="2316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8" y="3902663"/>
            <a:ext cx="237765" cy="231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5" y="3571259"/>
            <a:ext cx="237765" cy="2316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7" y="4543604"/>
            <a:ext cx="237765" cy="2316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97" y="4932062"/>
            <a:ext cx="237765" cy="2316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6" y="5341799"/>
            <a:ext cx="237765" cy="2316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6" y="4234067"/>
            <a:ext cx="237765" cy="231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9255" cy="3596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91" y="-23446"/>
            <a:ext cx="9224047" cy="8718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24" y="1211942"/>
            <a:ext cx="5083476" cy="56581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3787" y="-74061"/>
            <a:ext cx="1908213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10BDA55-F2A9-4251-B604-5E5214BC762F}"/>
              </a:ext>
            </a:extLst>
          </p:cNvPr>
          <p:cNvSpPr txBox="1">
            <a:spLocks/>
          </p:cNvSpPr>
          <p:nvPr/>
        </p:nvSpPr>
        <p:spPr>
          <a:xfrm>
            <a:off x="77512" y="-32187"/>
            <a:ext cx="9067800" cy="751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Поддержка самозанятых граждан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FC04B-46C1-4A03-B59A-9C10B6067613}"/>
              </a:ext>
            </a:extLst>
          </p:cNvPr>
          <p:cNvSpPr txBox="1"/>
          <p:nvPr/>
        </p:nvSpPr>
        <p:spPr>
          <a:xfrm>
            <a:off x="513645" y="1408223"/>
            <a:ext cx="6378178" cy="2242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по продвижению продукции/услуг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самозанятых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социальных сетях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 по повышению квалификации по сферам деятельности (фото, косметология, кулинария и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 программы и мероприятия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во всероссийских выставках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Льготная аренда в бизнес-инкубаторе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511CF3-0C18-4424-B4CB-4AA4CCE5E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22" y="1246915"/>
            <a:ext cx="2010378" cy="3905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B8AC6C-A17D-4BB7-8BCF-F61238815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22" y="336251"/>
            <a:ext cx="1881805" cy="660036"/>
          </a:xfrm>
          <a:prstGeom prst="rect">
            <a:avLst/>
          </a:prstGeom>
        </p:spPr>
      </p:pic>
      <p:sp>
        <p:nvSpPr>
          <p:cNvPr id="32" name="Прямоугольник 22">
            <a:extLst>
              <a:ext uri="{FF2B5EF4-FFF2-40B4-BE49-F238E27FC236}">
                <a16:creationId xmlns:a16="http://schemas.microsoft.com/office/drawing/2014/main" id="{05A70BD3-5E71-4505-8D72-0DDEA614D041}"/>
              </a:ext>
            </a:extLst>
          </p:cNvPr>
          <p:cNvSpPr/>
          <p:nvPr/>
        </p:nvSpPr>
        <p:spPr>
          <a:xfrm>
            <a:off x="0" y="0"/>
            <a:ext cx="77512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pic>
        <p:nvPicPr>
          <p:cNvPr id="1026" name="Picture 2" descr="В Мосгордуме заявили, что самозанятые также могут получить пособие в 19,5  тыс. руб.">
            <a:extLst>
              <a:ext uri="{FF2B5EF4-FFF2-40B4-BE49-F238E27FC236}">
                <a16:creationId xmlns:a16="http://schemas.microsoft.com/office/drawing/2014/main" id="{95EC8BED-94FC-43DF-8D98-506711C16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5" t="1" r="18816" b="-3482"/>
          <a:stretch/>
        </p:blipFill>
        <p:spPr bwMode="auto">
          <a:xfrm>
            <a:off x="6900560" y="0"/>
            <a:ext cx="5291440" cy="71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126">
            <a:extLst>
              <a:ext uri="{FF2B5EF4-FFF2-40B4-BE49-F238E27FC236}">
                <a16:creationId xmlns:a16="http://schemas.microsoft.com/office/drawing/2014/main" id="{25BEB122-840D-438E-99A0-BF5C5533F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1804" y="1466157"/>
            <a:ext cx="234570" cy="234570"/>
          </a:xfrm>
          <a:prstGeom prst="rect">
            <a:avLst/>
          </a:prstGeom>
        </p:spPr>
      </p:pic>
      <p:pic>
        <p:nvPicPr>
          <p:cNvPr id="37" name="Graphic 126">
            <a:extLst>
              <a:ext uri="{FF2B5EF4-FFF2-40B4-BE49-F238E27FC236}">
                <a16:creationId xmlns:a16="http://schemas.microsoft.com/office/drawing/2014/main" id="{19BF7D35-97E8-4BAF-9484-0E5807042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789" y="1837270"/>
            <a:ext cx="234570" cy="234570"/>
          </a:xfrm>
          <a:prstGeom prst="rect">
            <a:avLst/>
          </a:prstGeom>
        </p:spPr>
      </p:pic>
      <p:pic>
        <p:nvPicPr>
          <p:cNvPr id="38" name="Graphic 126">
            <a:extLst>
              <a:ext uri="{FF2B5EF4-FFF2-40B4-BE49-F238E27FC236}">
                <a16:creationId xmlns:a16="http://schemas.microsoft.com/office/drawing/2014/main" id="{88C052A7-31AC-45A5-B5D2-5EDD76957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011" y="2363050"/>
            <a:ext cx="234570" cy="234570"/>
          </a:xfrm>
          <a:prstGeom prst="rect">
            <a:avLst/>
          </a:prstGeom>
        </p:spPr>
      </p:pic>
      <p:pic>
        <p:nvPicPr>
          <p:cNvPr id="39" name="Graphic 126">
            <a:extLst>
              <a:ext uri="{FF2B5EF4-FFF2-40B4-BE49-F238E27FC236}">
                <a16:creationId xmlns:a16="http://schemas.microsoft.com/office/drawing/2014/main" id="{C86FB2FE-8CDD-4B7B-9803-986078434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716" y="2717642"/>
            <a:ext cx="234570" cy="234570"/>
          </a:xfrm>
          <a:prstGeom prst="rect">
            <a:avLst/>
          </a:prstGeom>
        </p:spPr>
      </p:pic>
      <p:pic>
        <p:nvPicPr>
          <p:cNvPr id="40" name="Graphic 126">
            <a:extLst>
              <a:ext uri="{FF2B5EF4-FFF2-40B4-BE49-F238E27FC236}">
                <a16:creationId xmlns:a16="http://schemas.microsoft.com/office/drawing/2014/main" id="{2A5B5EB5-3C2F-4A96-BB91-136262DD5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954" y="3018980"/>
            <a:ext cx="234570" cy="234570"/>
          </a:xfrm>
          <a:prstGeom prst="rect">
            <a:avLst/>
          </a:prstGeom>
        </p:spPr>
      </p:pic>
      <p:pic>
        <p:nvPicPr>
          <p:cNvPr id="41" name="Graphic 126">
            <a:extLst>
              <a:ext uri="{FF2B5EF4-FFF2-40B4-BE49-F238E27FC236}">
                <a16:creationId xmlns:a16="http://schemas.microsoft.com/office/drawing/2014/main" id="{122B4630-5E85-4AC9-8185-FDF71B9BF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716" y="3388575"/>
            <a:ext cx="234570" cy="2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9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5168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9BF993-5EEC-44FC-985F-57B4A39C5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43" y="613408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39EE68-C2A2-4B4A-81A4-60F258196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02AA69-C25D-44BF-8E09-CD1EC564370D}"/>
              </a:ext>
            </a:extLst>
          </p:cNvPr>
          <p:cNvSpPr txBox="1">
            <a:spLocks/>
          </p:cNvSpPr>
          <p:nvPr/>
        </p:nvSpPr>
        <p:spPr>
          <a:xfrm>
            <a:off x="4830767" y="1038852"/>
            <a:ext cx="6875798" cy="1501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41A19"/>
                </a:solidFill>
                <a:latin typeface="Bebas Neue Bold" panose="020B0606020202050201" pitchFamily="34" charset="-52"/>
              </a:rPr>
              <a:t>Поддержка производственных </a:t>
            </a:r>
            <a:r>
              <a:rPr lang="ru-RU" sz="3200" b="1" dirty="0">
                <a:solidFill>
                  <a:srgbClr val="241A19"/>
                </a:solidFill>
                <a:latin typeface="Bebas Neue Bold" panose="020B0606020202050201" pitchFamily="34" charset="-52"/>
              </a:rPr>
              <a:t>предприятий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77469" y="2512046"/>
            <a:ext cx="7855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ebas Neue Bold" panose="020B0606020202050201"/>
              </a:rPr>
              <a:t>Разработка фирменного стиля, графических </a:t>
            </a:r>
            <a:r>
              <a:rPr lang="ru-RU" sz="1400" dirty="0">
                <a:latin typeface="Bebas Neue Bold" panose="020B0606020202050201"/>
              </a:rPr>
              <a:t>решений </a:t>
            </a:r>
            <a:r>
              <a:rPr lang="ru-RU" sz="1400" dirty="0" smtClean="0">
                <a:latin typeface="Bebas Neue Bold" panose="020B0606020202050201"/>
              </a:rPr>
              <a:t>и </a:t>
            </a:r>
            <a:r>
              <a:rPr lang="ru-RU" sz="1400" dirty="0">
                <a:latin typeface="Bebas Neue Bold" panose="020B0606020202050201"/>
              </a:rPr>
              <a:t>рекламно-полиграфических материалов по продукции </a:t>
            </a:r>
            <a:r>
              <a:rPr lang="ru-RU" sz="1400" dirty="0" smtClean="0">
                <a:latin typeface="Bebas Neue Bold" panose="020B0606020202050201"/>
              </a:rPr>
              <a:t>МСП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ebas Neue Bold" panose="020B0606020202050201"/>
              </a:rPr>
              <a:t>Содействие </a:t>
            </a:r>
            <a:r>
              <a:rPr lang="ru-RU" sz="1400" dirty="0">
                <a:latin typeface="Bebas Neue Bold" panose="020B0606020202050201"/>
              </a:rPr>
              <a:t>в участии в  выставках </a:t>
            </a:r>
            <a:r>
              <a:rPr lang="ru-RU" sz="1400" dirty="0" smtClean="0">
                <a:latin typeface="Bebas Neue Bold" panose="020B0606020202050201"/>
              </a:rPr>
              <a:t>и </a:t>
            </a:r>
            <a:r>
              <a:rPr lang="ru-RU" sz="1400" dirty="0">
                <a:latin typeface="Bebas Neue Bold" panose="020B0606020202050201"/>
              </a:rPr>
              <a:t>иных </a:t>
            </a:r>
            <a:r>
              <a:rPr lang="ru-RU" sz="1400" dirty="0" smtClean="0">
                <a:latin typeface="Bebas Neue Bold" panose="020B0606020202050201"/>
              </a:rPr>
              <a:t>мероприятиях </a:t>
            </a:r>
            <a:r>
              <a:rPr lang="ru-RU" sz="1400" dirty="0">
                <a:latin typeface="Bebas Neue Bold" panose="020B0606020202050201"/>
              </a:rPr>
              <a:t>на территории РФ, позволяющих позиционировать и продвигать продукцию </a:t>
            </a:r>
            <a:r>
              <a:rPr lang="ru-RU" sz="1400" dirty="0" smtClean="0">
                <a:latin typeface="Bebas Neue Bold" panose="020B0606020202050201"/>
              </a:rPr>
              <a:t>предприятия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ebas Neue Bold" panose="020B0606020202050201"/>
              </a:rPr>
              <a:t>Содействие </a:t>
            </a:r>
            <a:r>
              <a:rPr lang="ru-RU" sz="1400" dirty="0">
                <a:latin typeface="Bebas Neue Bold" panose="020B0606020202050201"/>
              </a:rPr>
              <a:t>в </a:t>
            </a:r>
            <a:r>
              <a:rPr lang="ru-RU" sz="1400" dirty="0" smtClean="0">
                <a:latin typeface="Bebas Neue Bold" panose="020B0606020202050201"/>
              </a:rPr>
              <a:t>сертификации и декларировании продукции, проведение </a:t>
            </a:r>
            <a:r>
              <a:rPr lang="ru-RU" sz="1400" dirty="0">
                <a:latin typeface="Bebas Neue Bold" panose="020B0606020202050201"/>
              </a:rPr>
              <a:t>необходимых испытаний и оценок соответствия </a:t>
            </a:r>
            <a:r>
              <a:rPr lang="ru-RU" sz="1400" dirty="0" smtClean="0">
                <a:latin typeface="Bebas Neue Bold" panose="020B0606020202050201"/>
              </a:rPr>
              <a:t>в </a:t>
            </a:r>
            <a:r>
              <a:rPr lang="ru-RU" sz="1400" dirty="0">
                <a:latin typeface="Bebas Neue Bold" panose="020B0606020202050201"/>
              </a:rPr>
              <a:t>целях выхода на внутренние и зарубежные рынки, рынки крупных </a:t>
            </a:r>
            <a:r>
              <a:rPr lang="ru-RU" sz="1400" dirty="0" smtClean="0">
                <a:latin typeface="Bebas Neue Bold" panose="020B0606020202050201"/>
              </a:rPr>
              <a:t>заказчиков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ebas Neue Bold" panose="020B0606020202050201"/>
              </a:rPr>
              <a:t>Содействие </a:t>
            </a:r>
            <a:r>
              <a:rPr lang="ru-RU" sz="1400" dirty="0">
                <a:latin typeface="Bebas Neue Bold" panose="020B0606020202050201"/>
              </a:rPr>
              <a:t>в оформлении прав и / или проведении патентных исследований, по защите прав на результаты интеллектуальной </a:t>
            </a:r>
            <a:r>
              <a:rPr lang="ru-RU" sz="1400" dirty="0" smtClean="0">
                <a:latin typeface="Bebas Neue Bold" panose="020B0606020202050201"/>
              </a:rPr>
              <a:t>деятельности</a:t>
            </a:r>
            <a:endParaRPr lang="ru-RU" sz="1400" dirty="0">
              <a:latin typeface="Bebas Neue Bold" panose="020B0606020202050201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7469" y="2186429"/>
            <a:ext cx="411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ebas Neue Bold" panose="020B0606020202050201"/>
              </a:rPr>
              <a:t>Создание/апгрейд/развитие продукта </a:t>
            </a:r>
            <a:endParaRPr lang="ru-RU" dirty="0">
              <a:latin typeface="Bebas Neue Bold" panose="020B0606020202050201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7691" y="4543371"/>
            <a:ext cx="374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ebas Neue Bold" panose="020B0606020202050201"/>
              </a:rPr>
              <a:t>Модернизация производства </a:t>
            </a:r>
            <a:endParaRPr lang="ru-RU" dirty="0">
              <a:latin typeface="Bebas Neue Bold" panose="020B0606020202050201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7691" y="4868751"/>
            <a:ext cx="8632424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92075" indent="-92075" algn="just">
              <a:buFont typeface="Arial" panose="020B0604020202020204" pitchFamily="34" charset="0"/>
              <a:buChar char="•"/>
              <a:defRPr sz="1400">
                <a:latin typeface="Bebas Neue Bold" panose="020B0606020202050201"/>
              </a:defRPr>
            </a:lvl1pPr>
          </a:lstStyle>
          <a:p>
            <a:r>
              <a:rPr lang="ru-RU" dirty="0"/>
              <a:t>Разработка технических решений, связанных с модернизацией, развитием, перевооружением производства</a:t>
            </a:r>
          </a:p>
          <a:p>
            <a:r>
              <a:rPr lang="ru-RU" dirty="0"/>
              <a:t>Разработка документации на изготовление технологического оборудования, оснастки, опытных образцов продукции, 3D моделей</a:t>
            </a:r>
          </a:p>
          <a:p>
            <a:r>
              <a:rPr lang="ru-RU" dirty="0"/>
              <a:t>Разработка документации по соблюдению экологических нормативов и воздействию на состояние окружающей среды</a:t>
            </a:r>
          </a:p>
          <a:p>
            <a:r>
              <a:rPr lang="ru-RU" dirty="0"/>
              <a:t>Экспертиза промышленной безопасности производства, зданий, сооружений, оборудования</a:t>
            </a:r>
          </a:p>
          <a:p>
            <a:r>
              <a:rPr lang="ru-RU" dirty="0"/>
              <a:t>Проведение и оформление результатов работ по охране труда и иных видов технических, технологических аудитов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224323" y="1688027"/>
            <a:ext cx="3808156" cy="852339"/>
            <a:chOff x="8224323" y="1688027"/>
            <a:chExt cx="3808156" cy="852339"/>
          </a:xfrm>
        </p:grpSpPr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7AE55DBE-5D1E-4974-A06A-955A680EB8B0}"/>
                </a:ext>
              </a:extLst>
            </p:cNvPr>
            <p:cNvSpPr txBox="1"/>
            <p:nvPr/>
          </p:nvSpPr>
          <p:spPr>
            <a:xfrm>
              <a:off x="8224323" y="1688027"/>
              <a:ext cx="1107927" cy="852339"/>
            </a:xfrm>
            <a:prstGeom prst="rect">
              <a:avLst/>
            </a:prstGeom>
          </p:spPr>
          <p:txBody>
            <a:bodyPr vert="horz" wrap="square" lIns="0" tIns="21136" rIns="0" bIns="0" rtlCol="0">
              <a:spAutoFit/>
            </a:bodyPr>
            <a:lstStyle/>
            <a:p>
              <a:pPr marL="16909">
                <a:spcBef>
                  <a:spcPts val="166"/>
                </a:spcBef>
              </a:pPr>
              <a:r>
                <a:rPr lang="ru-RU" sz="5400" b="1" spc="-33" dirty="0" smtClean="0">
                  <a:solidFill>
                    <a:srgbClr val="E04E39"/>
                  </a:solidFill>
                  <a:latin typeface="Bebas Neue Bold" pitchFamily="2" charset="0"/>
                  <a:ea typeface="Roboto" panose="02000000000000000000" pitchFamily="2" charset="0"/>
                  <a:cs typeface="Arial"/>
                </a:rPr>
                <a:t>413</a:t>
              </a:r>
              <a:endParaRPr sz="5400" b="1" dirty="0">
                <a:solidFill>
                  <a:srgbClr val="E04E39"/>
                </a:solidFill>
                <a:latin typeface="Bebas Neue Bold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9263100" y="1737171"/>
              <a:ext cx="2769379" cy="754053"/>
            </a:xfrm>
            <a:prstGeom prst="rect">
              <a:avLst/>
            </a:prstGeom>
            <a:ln>
              <a:solidFill>
                <a:srgbClr val="E04E39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smtClean="0">
                  <a:latin typeface="Bebas Neue Bold" panose="020B0606020202050201"/>
                </a:rPr>
                <a:t>малых и средних предприятий </a:t>
              </a:r>
            </a:p>
            <a:p>
              <a:pPr algn="just"/>
              <a:r>
                <a:rPr lang="ru-RU" sz="1200" dirty="0" smtClean="0">
                  <a:latin typeface="Bebas Neue Bold" panose="020B0606020202050201"/>
                </a:rPr>
                <a:t>Тульской области </a:t>
              </a:r>
            </a:p>
            <a:p>
              <a:pPr algn="just"/>
              <a:r>
                <a:rPr lang="ru-RU" sz="1200" dirty="0" smtClean="0">
                  <a:latin typeface="Bebas Neue Bold" panose="020B0606020202050201"/>
                </a:rPr>
                <a:t>воспользовались </a:t>
              </a:r>
              <a:r>
                <a:rPr lang="ru-RU" sz="1200" dirty="0" err="1" smtClean="0">
                  <a:latin typeface="Bebas Neue Bold" panose="020B0606020202050201"/>
                </a:rPr>
                <a:t>софинансированием</a:t>
              </a:r>
              <a:r>
                <a:rPr lang="ru-RU" sz="1200" dirty="0" smtClean="0">
                  <a:latin typeface="Bebas Neue Bold" panose="020B0606020202050201"/>
                </a:rPr>
                <a:t> </a:t>
              </a:r>
            </a:p>
            <a:p>
              <a:pPr algn="just"/>
              <a:r>
                <a:rPr lang="ru-RU" sz="700" dirty="0">
                  <a:latin typeface="Bebas Neue Bold" panose="020B0606020202050201"/>
                </a:rPr>
                <a:t>с</a:t>
              </a:r>
              <a:r>
                <a:rPr lang="ru-RU" sz="700" dirty="0" smtClean="0">
                  <a:latin typeface="Bebas Neue Bold" panose="020B0606020202050201"/>
                </a:rPr>
                <a:t> 2017 года</a:t>
              </a:r>
              <a:endParaRPr lang="ru-RU" sz="700" dirty="0">
                <a:latin typeface="Bebas Neue Bold" panose="020B0606020202050201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2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97CCE5-5F35-4D9D-A192-1765C105C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19" y="5209029"/>
            <a:ext cx="2551181" cy="1648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5C62F6-21A1-48FF-9B5A-ABD3636CF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7" y="1"/>
            <a:ext cx="5365168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9BF993-5EEC-44FC-985F-57B4A39C5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73" y="578883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39EE68-C2A2-4B4A-81A4-60F258196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graphicFrame>
        <p:nvGraphicFramePr>
          <p:cNvPr id="4" name="object 16">
            <a:extLst>
              <a:ext uri="{FF2B5EF4-FFF2-40B4-BE49-F238E27FC236}">
                <a16:creationId xmlns:a16="http://schemas.microsoft.com/office/drawing/2014/main" id="{D3F1EE1C-05CF-4921-8D50-C7AAE99FF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68285"/>
              </p:ext>
            </p:extLst>
          </p:nvPr>
        </p:nvGraphicFramePr>
        <p:xfrm>
          <a:off x="4349578" y="2606131"/>
          <a:ext cx="6976272" cy="30068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976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683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spc="13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консультации </a:t>
                      </a:r>
                      <a:r>
                        <a:rPr lang="ru-RU" sz="1800" b="0" kern="1200" spc="13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по вопросам сельского </a:t>
                      </a:r>
                      <a:r>
                        <a:rPr lang="ru-RU" sz="1800" b="0" kern="1200" spc="13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хозяйства</a:t>
                      </a:r>
                      <a:endParaRPr lang="ru-RU" sz="1800" b="0" kern="1200" spc="13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spc="13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помощь в заполнении документов на гранты министерства сельского хозяйства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spc="13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содействие </a:t>
                      </a:r>
                      <a:r>
                        <a:rPr lang="ru-RU" sz="1800" b="0" kern="1200" spc="13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созданию на территории Тульской </a:t>
                      </a:r>
                      <a:r>
                        <a:rPr lang="ru-RU" sz="1800" b="0" kern="1200" spc="13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области сельскохозяйственных </a:t>
                      </a:r>
                      <a:r>
                        <a:rPr lang="ru-RU" sz="1800" b="0" kern="1200" spc="13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потребительских кооперативов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spc="13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анализ и мониторинг деятельности субъектов МСП и </a:t>
                      </a:r>
                      <a:r>
                        <a:rPr lang="ru-RU" sz="1800" b="0" kern="1200" spc="13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СХК</a:t>
                      </a:r>
                      <a:endParaRPr lang="ru-RU" sz="1800" b="0" kern="1200" spc="13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</a:endParaRPr>
                    </a:p>
                  </a:txBody>
                  <a:tcPr marL="0" marR="0" marT="1296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902AA69-C25D-44BF-8E09-CD1EC564370D}"/>
              </a:ext>
            </a:extLst>
          </p:cNvPr>
          <p:cNvSpPr txBox="1">
            <a:spLocks/>
          </p:cNvSpPr>
          <p:nvPr/>
        </p:nvSpPr>
        <p:spPr>
          <a:xfrm>
            <a:off x="0" y="856803"/>
            <a:ext cx="6018372" cy="213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Поддержка сельхозпроизводителей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A54B47-C018-4079-B754-3C369DBF57D4}"/>
              </a:ext>
            </a:extLst>
          </p:cNvPr>
          <p:cNvSpPr txBox="1">
            <a:spLocks/>
          </p:cNvSpPr>
          <p:nvPr/>
        </p:nvSpPr>
        <p:spPr>
          <a:xfrm>
            <a:off x="4924442" y="1630554"/>
            <a:ext cx="5382242" cy="838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440"/>
              </a:lnSpc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 defTabSz="914400">
              <a:lnSpc>
                <a:spcPts val="2240"/>
              </a:lnSpc>
            </a:pPr>
            <a:r>
              <a:rPr lang="ru-RU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 компетенций в сфере сельскохозяйственной кооперации и поддержки фермеров</a:t>
            </a:r>
          </a:p>
        </p:txBody>
      </p:sp>
    </p:spTree>
    <p:extLst>
      <p:ext uri="{BB962C8B-B14F-4D97-AF65-F5344CB8AC3E}">
        <p14:creationId xmlns:p14="http://schemas.microsoft.com/office/powerpoint/2010/main" val="369352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F4181F-BE4B-4B6B-85DC-76983B66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019" y="0"/>
            <a:ext cx="12192000" cy="6889316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22D33BDD-D520-47C6-BBA5-9A6D3B5031B9}"/>
              </a:ext>
            </a:extLst>
          </p:cNvPr>
          <p:cNvSpPr/>
          <p:nvPr/>
        </p:nvSpPr>
        <p:spPr>
          <a:xfrm>
            <a:off x="2208882" y="1204"/>
            <a:ext cx="9983118" cy="6889316"/>
          </a:xfrm>
          <a:custGeom>
            <a:avLst/>
            <a:gdLst>
              <a:gd name="connsiteX0" fmla="*/ 2505205 w 10008296"/>
              <a:gd name="connsiteY0" fmla="*/ 12526 h 6901841"/>
              <a:gd name="connsiteX1" fmla="*/ 0 w 10008296"/>
              <a:gd name="connsiteY1" fmla="*/ 6901841 h 6901841"/>
              <a:gd name="connsiteX2" fmla="*/ 10008296 w 10008296"/>
              <a:gd name="connsiteY2" fmla="*/ 6889315 h 6901841"/>
              <a:gd name="connsiteX3" fmla="*/ 10008296 w 10008296"/>
              <a:gd name="connsiteY3" fmla="*/ 0 h 6901841"/>
              <a:gd name="connsiteX4" fmla="*/ 2505205 w 10008296"/>
              <a:gd name="connsiteY4" fmla="*/ 12526 h 6901841"/>
              <a:gd name="connsiteX0" fmla="*/ 2505205 w 10008296"/>
              <a:gd name="connsiteY0" fmla="*/ 0 h 6905791"/>
              <a:gd name="connsiteX1" fmla="*/ 0 w 10008296"/>
              <a:gd name="connsiteY1" fmla="*/ 6905791 h 6905791"/>
              <a:gd name="connsiteX2" fmla="*/ 10008296 w 10008296"/>
              <a:gd name="connsiteY2" fmla="*/ 6893265 h 6905791"/>
              <a:gd name="connsiteX3" fmla="*/ 10008296 w 10008296"/>
              <a:gd name="connsiteY3" fmla="*/ 3950 h 6905791"/>
              <a:gd name="connsiteX4" fmla="*/ 2505205 w 10008296"/>
              <a:gd name="connsiteY4" fmla="*/ 0 h 6905791"/>
              <a:gd name="connsiteX0" fmla="*/ 2505205 w 10008296"/>
              <a:gd name="connsiteY0" fmla="*/ 0 h 6905791"/>
              <a:gd name="connsiteX1" fmla="*/ 0 w 10008296"/>
              <a:gd name="connsiteY1" fmla="*/ 6905791 h 6905791"/>
              <a:gd name="connsiteX2" fmla="*/ 10008296 w 10008296"/>
              <a:gd name="connsiteY2" fmla="*/ 6893265 h 6905791"/>
              <a:gd name="connsiteX3" fmla="*/ 9950631 w 10008296"/>
              <a:gd name="connsiteY3" fmla="*/ 152231 h 6905791"/>
              <a:gd name="connsiteX4" fmla="*/ 2505205 w 10008296"/>
              <a:gd name="connsiteY4" fmla="*/ 0 h 6905791"/>
              <a:gd name="connsiteX0" fmla="*/ 2505205 w 10008296"/>
              <a:gd name="connsiteY0" fmla="*/ 12525 h 6918316"/>
              <a:gd name="connsiteX1" fmla="*/ 0 w 10008296"/>
              <a:gd name="connsiteY1" fmla="*/ 6918316 h 6918316"/>
              <a:gd name="connsiteX2" fmla="*/ 10008296 w 10008296"/>
              <a:gd name="connsiteY2" fmla="*/ 6905790 h 6918316"/>
              <a:gd name="connsiteX3" fmla="*/ 10008296 w 10008296"/>
              <a:gd name="connsiteY3" fmla="*/ 0 h 6918316"/>
              <a:gd name="connsiteX4" fmla="*/ 2505205 w 10008296"/>
              <a:gd name="connsiteY4" fmla="*/ 12525 h 6918316"/>
              <a:gd name="connsiteX0" fmla="*/ 2505205 w 10016534"/>
              <a:gd name="connsiteY0" fmla="*/ 12525 h 6918316"/>
              <a:gd name="connsiteX1" fmla="*/ 0 w 10016534"/>
              <a:gd name="connsiteY1" fmla="*/ 6918316 h 6918316"/>
              <a:gd name="connsiteX2" fmla="*/ 10016534 w 10016534"/>
              <a:gd name="connsiteY2" fmla="*/ 6905790 h 6918316"/>
              <a:gd name="connsiteX3" fmla="*/ 10008296 w 10016534"/>
              <a:gd name="connsiteY3" fmla="*/ 0 h 6918316"/>
              <a:gd name="connsiteX4" fmla="*/ 2505205 w 10016534"/>
              <a:gd name="connsiteY4" fmla="*/ 12525 h 6918316"/>
              <a:gd name="connsiteX0" fmla="*/ 2505205 w 10016534"/>
              <a:gd name="connsiteY0" fmla="*/ 12525 h 6910078"/>
              <a:gd name="connsiteX1" fmla="*/ 0 w 10016534"/>
              <a:gd name="connsiteY1" fmla="*/ 6910078 h 6910078"/>
              <a:gd name="connsiteX2" fmla="*/ 10016534 w 10016534"/>
              <a:gd name="connsiteY2" fmla="*/ 6905790 h 6910078"/>
              <a:gd name="connsiteX3" fmla="*/ 10008296 w 10016534"/>
              <a:gd name="connsiteY3" fmla="*/ 0 h 6910078"/>
              <a:gd name="connsiteX4" fmla="*/ 2505205 w 10016534"/>
              <a:gd name="connsiteY4" fmla="*/ 12525 h 6910078"/>
              <a:gd name="connsiteX0" fmla="*/ 2488729 w 10000058"/>
              <a:gd name="connsiteY0" fmla="*/ 12525 h 6905790"/>
              <a:gd name="connsiteX1" fmla="*/ 0 w 10000058"/>
              <a:gd name="connsiteY1" fmla="*/ 6901840 h 6905790"/>
              <a:gd name="connsiteX2" fmla="*/ 10000058 w 10000058"/>
              <a:gd name="connsiteY2" fmla="*/ 6905790 h 6905790"/>
              <a:gd name="connsiteX3" fmla="*/ 9991820 w 10000058"/>
              <a:gd name="connsiteY3" fmla="*/ 0 h 6905790"/>
              <a:gd name="connsiteX4" fmla="*/ 2488729 w 10000058"/>
              <a:gd name="connsiteY4" fmla="*/ 12525 h 69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058" h="6905790">
                <a:moveTo>
                  <a:pt x="2488729" y="12525"/>
                </a:moveTo>
                <a:lnTo>
                  <a:pt x="0" y="6901840"/>
                </a:lnTo>
                <a:lnTo>
                  <a:pt x="10000058" y="6905790"/>
                </a:lnTo>
                <a:lnTo>
                  <a:pt x="9991820" y="0"/>
                </a:lnTo>
                <a:lnTo>
                  <a:pt x="2488729" y="12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0D4C3CA3-E0DF-402D-B47E-268A3AB9B577}"/>
              </a:ext>
            </a:extLst>
          </p:cNvPr>
          <p:cNvSpPr txBox="1">
            <a:spLocks/>
          </p:cNvSpPr>
          <p:nvPr/>
        </p:nvSpPr>
        <p:spPr>
          <a:xfrm>
            <a:off x="4386064" y="1780454"/>
            <a:ext cx="7664909" cy="667296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09" marR="299298" algn="ctr">
              <a:lnSpc>
                <a:spcPts val="54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40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Выход на международную арену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ebas Neue Bold" panose="020B0606020202050201" pitchFamily="34" charset="-52"/>
              <a:ea typeface="Roboto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63E489-36AC-4812-8C93-E184C271A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32" y="605630"/>
            <a:ext cx="1908761" cy="3708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ABF02B-9025-4391-A2E6-E2C7461C1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8CD093-4766-4BD4-8C8A-41355A653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19" y="5209029"/>
            <a:ext cx="2551181" cy="1648971"/>
          </a:xfrm>
          <a:prstGeom prst="rect">
            <a:avLst/>
          </a:prstGeom>
        </p:spPr>
      </p:pic>
      <p:sp>
        <p:nvSpPr>
          <p:cNvPr id="11" name="object 16">
            <a:extLst>
              <a:ext uri="{FF2B5EF4-FFF2-40B4-BE49-F238E27FC236}">
                <a16:creationId xmlns:a16="http://schemas.microsoft.com/office/drawing/2014/main" id="{BCEA85A0-A0C5-41A8-B119-A38B97BF1C2F}"/>
              </a:ext>
            </a:extLst>
          </p:cNvPr>
          <p:cNvSpPr txBox="1"/>
          <p:nvPr/>
        </p:nvSpPr>
        <p:spPr>
          <a:xfrm>
            <a:off x="3521121" y="3684872"/>
            <a:ext cx="3708403" cy="2218426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Выставочно-ярмарочные мероприятия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Международные бизнес-миссии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Поиск и подбор иностранного покупателя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Сопровождение экспортного контракта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Размещение на электронной торговой площадке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Транспортировка продукции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060A2B-D211-4042-88C3-3EC43C4B8072}"/>
              </a:ext>
            </a:extLst>
          </p:cNvPr>
          <p:cNvSpPr txBox="1">
            <a:spLocks/>
          </p:cNvSpPr>
          <p:nvPr/>
        </p:nvSpPr>
        <p:spPr>
          <a:xfrm>
            <a:off x="6013529" y="3243129"/>
            <a:ext cx="5382242" cy="380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440"/>
              </a:lnSpc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>
              <a:lnSpc>
                <a:spcPts val="2240"/>
              </a:lnSpc>
            </a:pPr>
            <a:r>
              <a: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Комплексные услуги для экспортеров 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A78BAAAA-4560-428C-9BA2-B7D8DB6775F2}"/>
              </a:ext>
            </a:extLst>
          </p:cNvPr>
          <p:cNvSpPr txBox="1"/>
          <p:nvPr/>
        </p:nvSpPr>
        <p:spPr>
          <a:xfrm>
            <a:off x="7478213" y="3684872"/>
            <a:ext cx="4572760" cy="2064538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Защита интеллектуальной собственности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Обучение экспортной деятельности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Сертификация, стандартизация, разрешение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Маркетинговые и патентные исследования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Услуги по поддержке экспортной деятельности субъектов промышленного экспорта Тульской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6069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FFE841-AAF9-45DE-AE44-E02B7489C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8" y="579565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EF6C5E-D48F-4484-B8D7-4C054A265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A69E1A8-B422-45F8-A285-3973499A87C7}"/>
              </a:ext>
            </a:extLst>
          </p:cNvPr>
          <p:cNvSpPr txBox="1">
            <a:spLocks/>
          </p:cNvSpPr>
          <p:nvPr/>
        </p:nvSpPr>
        <p:spPr>
          <a:xfrm>
            <a:off x="528307" y="533400"/>
            <a:ext cx="9039842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Проект «Сделано в Тульской области»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74C6C68A-FA2A-4C16-8356-36912DCA3A6E}"/>
              </a:ext>
            </a:extLst>
          </p:cNvPr>
          <p:cNvSpPr txBox="1"/>
          <p:nvPr/>
        </p:nvSpPr>
        <p:spPr>
          <a:xfrm>
            <a:off x="527876" y="1915780"/>
            <a:ext cx="6893933" cy="1714377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 err="1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Микрозаймы</a:t>
            </a: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по льготной ставке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Расширение каналов сбыта продукции участников (сотрудничество с федеральными и локальными торговыми сетями, размещение на российских и иностранных маркетплейсов, организация межрегиональных поставок)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Специальные образовательные программы и бизнес-</a:t>
            </a:r>
            <a:r>
              <a:rPr lang="en-US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community</a:t>
            </a:r>
            <a:endParaRPr lang="ru-RU" sz="1300" spc="1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Участие в форумах, фестивалях, модных показах, </a:t>
            </a:r>
            <a:r>
              <a:rPr lang="ru-RU" sz="1300" spc="13" dirty="0" err="1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выставочно</a:t>
            </a: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-ярмарочных мероприятиях</a:t>
            </a: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CFB7AB56-6BFC-4D36-B47B-0886070CBB3E}"/>
              </a:ext>
            </a:extLst>
          </p:cNvPr>
          <p:cNvSpPr txBox="1"/>
          <p:nvPr/>
        </p:nvSpPr>
        <p:spPr>
          <a:xfrm>
            <a:off x="389885" y="5400801"/>
            <a:ext cx="11454857" cy="1039521"/>
          </a:xfrm>
          <a:prstGeom prst="rect">
            <a:avLst/>
          </a:prstGeom>
          <a:solidFill>
            <a:srgbClr val="E04E39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53877" marR="492911" algn="ctr">
              <a:lnSpc>
                <a:spcPts val="2131"/>
              </a:lnSpc>
              <a:spcBef>
                <a:spcPts val="739"/>
              </a:spcBef>
            </a:pPr>
            <a:r>
              <a:rPr lang="ru-RU" sz="2400" spc="-7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ГЛАВНАЯ ЦЕЛЬ ПРОЕКТА — ПРОДВИЖЕНИЕ ТУЛЬСКОЙ ПРОДУКЦИИ, ПОВЫШЕНИЕ ЕЕ УЗНАВАЕМОСТИ И СПРОСА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0569D5-B715-495B-9103-7D503E04840A}"/>
              </a:ext>
            </a:extLst>
          </p:cNvPr>
          <p:cNvSpPr txBox="1">
            <a:spLocks/>
          </p:cNvSpPr>
          <p:nvPr/>
        </p:nvSpPr>
        <p:spPr>
          <a:xfrm>
            <a:off x="640995" y="1472667"/>
            <a:ext cx="5382242" cy="838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440"/>
              </a:lnSpc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>
              <a:lnSpc>
                <a:spcPts val="2240"/>
              </a:lnSpc>
            </a:pPr>
            <a:r>
              <a: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МЕРЫ ПОДДЕРЖКИ УЧАСТНИКОВ ПРОЕКТА</a:t>
            </a:r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id="{7AE55DBE-5D1E-4974-A06A-955A680EB8B0}"/>
              </a:ext>
            </a:extLst>
          </p:cNvPr>
          <p:cNvSpPr txBox="1"/>
          <p:nvPr/>
        </p:nvSpPr>
        <p:spPr>
          <a:xfrm>
            <a:off x="527876" y="4023168"/>
            <a:ext cx="1107927" cy="852339"/>
          </a:xfrm>
          <a:prstGeom prst="rect">
            <a:avLst/>
          </a:prstGeom>
        </p:spPr>
        <p:txBody>
          <a:bodyPr vert="horz" wrap="square" lIns="0" tIns="21136" rIns="0" bIns="0" rtlCol="0">
            <a:spAutoFit/>
          </a:bodyPr>
          <a:lstStyle/>
          <a:p>
            <a:pPr marL="16909">
              <a:spcBef>
                <a:spcPts val="166"/>
              </a:spcBef>
            </a:pPr>
            <a:r>
              <a:rPr lang="ru-RU" sz="5400" b="1" spc="-33" dirty="0">
                <a:solidFill>
                  <a:srgbClr val="E04E39"/>
                </a:solidFill>
                <a:latin typeface="Bebas Neue Bold" pitchFamily="2" charset="0"/>
                <a:ea typeface="Roboto" panose="02000000000000000000" pitchFamily="2" charset="0"/>
                <a:cs typeface="Arial"/>
              </a:rPr>
              <a:t>156</a:t>
            </a:r>
            <a:endParaRPr sz="5400" b="1" dirty="0">
              <a:solidFill>
                <a:srgbClr val="E04E39"/>
              </a:solidFill>
              <a:latin typeface="Bebas Neue Bold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1DAE681-7B78-4A01-91BA-19ACE171DF42}"/>
              </a:ext>
            </a:extLst>
          </p:cNvPr>
          <p:cNvSpPr/>
          <p:nvPr/>
        </p:nvSpPr>
        <p:spPr>
          <a:xfrm>
            <a:off x="1759503" y="4233974"/>
            <a:ext cx="5338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УЧАСТНИКОВ, СРЕДИ КОТОРЫХ КАК КРУПНЫЕ ПРОИЗВОДИТЕЛИ, ТАК И ПРОИЗВОДИТЕЛИ, НАХОДЯЩИЕСЯ НА НАЧАЛЬНОМ ЭТАПЕ ОСВОЕНИЯ РЫНКА</a:t>
            </a:r>
            <a:endParaRPr lang="x-none" sz="1200" dirty="0">
              <a:latin typeface="Roboto" panose="02000000000000000000" pitchFamily="2" charset="0"/>
            </a:endParaRPr>
          </a:p>
        </p:txBody>
      </p:sp>
      <p:sp>
        <p:nvSpPr>
          <p:cNvPr id="11" name="Прямоугольник 22">
            <a:extLst>
              <a:ext uri="{FF2B5EF4-FFF2-40B4-BE49-F238E27FC236}">
                <a16:creationId xmlns:a16="http://schemas.microsoft.com/office/drawing/2014/main" id="{8AF58479-71A7-45AA-ACCE-E22928DF7A60}"/>
              </a:ext>
            </a:extLst>
          </p:cNvPr>
          <p:cNvSpPr/>
          <p:nvPr/>
        </p:nvSpPr>
        <p:spPr>
          <a:xfrm>
            <a:off x="0" y="533400"/>
            <a:ext cx="108000" cy="79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77DC9"/>
              </a:solidFill>
              <a:latin typeface="Roboto" panose="02000000000000000000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005F2D-B8B5-4A7C-9C77-85FB0C0B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22" y="1455761"/>
            <a:ext cx="1985934" cy="39201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C4AAE3-B01E-49DB-93FC-A30DAA2AD5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369" y="2722582"/>
            <a:ext cx="1908761" cy="18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8E08C5-EB33-462D-8F9F-8AC629F3ED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11538" b="21037"/>
          <a:stretch/>
        </p:blipFill>
        <p:spPr>
          <a:xfrm rot="10800000">
            <a:off x="0" y="-1"/>
            <a:ext cx="12192000" cy="6864646"/>
          </a:xfrm>
          <a:prstGeom prst="rect">
            <a:avLst/>
          </a:prstGeo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id="{61D0048D-A183-4CD1-A74D-5FC36BD0E85D}"/>
              </a:ext>
            </a:extLst>
          </p:cNvPr>
          <p:cNvSpPr txBox="1">
            <a:spLocks/>
          </p:cNvSpPr>
          <p:nvPr/>
        </p:nvSpPr>
        <p:spPr>
          <a:xfrm>
            <a:off x="1357601" y="1583533"/>
            <a:ext cx="8799677" cy="1555825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 defTabSz="914400"/>
            <a:r>
              <a:rPr lang="ru-RU" sz="6000" b="1" kern="0" dirty="0">
                <a:solidFill>
                  <a:schemeClr val="bg1"/>
                </a:solidFill>
              </a:rPr>
              <a:t>контакты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B408EF-D90B-4EC9-9D10-96DDFF22F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44" y="863672"/>
            <a:ext cx="2699792" cy="5245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5BF0C4-510D-4580-AE42-8C1EA05AE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6" y="538329"/>
            <a:ext cx="2831560" cy="993159"/>
          </a:xfrm>
          <a:prstGeom prst="rect">
            <a:avLst/>
          </a:prstGeom>
        </p:spPr>
      </p:pic>
      <p:sp>
        <p:nvSpPr>
          <p:cNvPr id="6" name="object 20">
            <a:extLst>
              <a:ext uri="{FF2B5EF4-FFF2-40B4-BE49-F238E27FC236}">
                <a16:creationId xmlns:a16="http://schemas.microsoft.com/office/drawing/2014/main" id="{E1AA28E1-1469-4238-BAFB-BF67938AAFF0}"/>
              </a:ext>
            </a:extLst>
          </p:cNvPr>
          <p:cNvSpPr txBox="1"/>
          <p:nvPr/>
        </p:nvSpPr>
        <p:spPr>
          <a:xfrm>
            <a:off x="67909" y="5798507"/>
            <a:ext cx="3780345" cy="509517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 algn="r">
              <a:spcBef>
                <a:spcPts val="133"/>
              </a:spcBef>
            </a:pPr>
            <a:r>
              <a:rPr lang="ru-RU" sz="3200" b="1" spc="-27" dirty="0" err="1">
                <a:solidFill>
                  <a:srgbClr val="E04E39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мойбизнестула.рф</a:t>
            </a:r>
            <a:endParaRPr sz="3200" b="1" dirty="0">
              <a:solidFill>
                <a:srgbClr val="E04E39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id="{E6219DDC-2C72-4895-86F1-47FEF2B963BB}"/>
              </a:ext>
            </a:extLst>
          </p:cNvPr>
          <p:cNvSpPr txBox="1"/>
          <p:nvPr/>
        </p:nvSpPr>
        <p:spPr>
          <a:xfrm>
            <a:off x="4412472" y="5819004"/>
            <a:ext cx="3482344" cy="509517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 algn="r">
              <a:spcBef>
                <a:spcPts val="133"/>
              </a:spcBef>
            </a:pPr>
            <a:r>
              <a:rPr lang="ru-RU" sz="3200" b="1" spc="-27" dirty="0">
                <a:solidFill>
                  <a:srgbClr val="E04E39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Телеграм-канал</a:t>
            </a:r>
            <a:endParaRPr sz="3200" b="1" dirty="0">
              <a:solidFill>
                <a:srgbClr val="E04E39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68B8B032-B4C3-422D-8C61-34FF7E25A9B5}"/>
              </a:ext>
            </a:extLst>
          </p:cNvPr>
          <p:cNvSpPr txBox="1"/>
          <p:nvPr/>
        </p:nvSpPr>
        <p:spPr>
          <a:xfrm>
            <a:off x="8260726" y="5787164"/>
            <a:ext cx="3482344" cy="509517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 algn="ctr">
              <a:spcBef>
                <a:spcPts val="133"/>
              </a:spcBef>
            </a:pPr>
            <a:r>
              <a:rPr lang="ru-RU" sz="3200" b="1" spc="-27" dirty="0" err="1">
                <a:solidFill>
                  <a:schemeClr val="bg1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Телеграм</a:t>
            </a:r>
            <a:r>
              <a:rPr lang="ru-RU" sz="3200" b="1" spc="-27" dirty="0">
                <a:solidFill>
                  <a:schemeClr val="bg1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-чат</a:t>
            </a:r>
            <a:endParaRPr sz="3200" b="1" dirty="0">
              <a:solidFill>
                <a:schemeClr val="bg1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0DD2D381-B3F5-42F7-869A-D389143DF6F1}"/>
              </a:ext>
            </a:extLst>
          </p:cNvPr>
          <p:cNvSpPr txBox="1">
            <a:spLocks/>
          </p:cNvSpPr>
          <p:nvPr/>
        </p:nvSpPr>
        <p:spPr>
          <a:xfrm>
            <a:off x="3156038" y="2602386"/>
            <a:ext cx="5104688" cy="1200904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 defTabSz="914400"/>
            <a:r>
              <a:rPr lang="ru-RU" sz="4000" b="1" kern="0" dirty="0">
                <a:solidFill>
                  <a:srgbClr val="E04E39"/>
                </a:solidFill>
              </a:rPr>
              <a:t>8-800-600-777-1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F154DD-21D0-4618-B8D0-D47A35CA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01" y="3866166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F2C7594-4029-4E1B-B516-525095DA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57" y="3917271"/>
            <a:ext cx="1777013" cy="17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44D5FEA-C445-4701-9DED-5BBF584E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845" y="3851278"/>
            <a:ext cx="1777013" cy="17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99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5F5465-0547-4C19-B997-AB08E7C46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47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FF62281E-0948-4056-B809-7880DEF3EEA5}"/>
              </a:ext>
            </a:extLst>
          </p:cNvPr>
          <p:cNvSpPr txBox="1">
            <a:spLocks/>
          </p:cNvSpPr>
          <p:nvPr/>
        </p:nvSpPr>
        <p:spPr>
          <a:xfrm>
            <a:off x="533400" y="3268028"/>
            <a:ext cx="11125200" cy="18907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 defTabSz="914400"/>
            <a:r>
              <a:rPr lang="ru-RU" sz="54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</a:t>
            </a:r>
            <a:r>
              <a:rPr lang="ru-RU" sz="5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ВНИМАНИЕ!</a:t>
            </a:r>
            <a:endParaRPr lang="x-none" sz="54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66FBC0-5462-4942-AC76-F0C58D816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1264576"/>
            <a:ext cx="1908761" cy="3708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F73F9D-3FD3-4136-A761-5BCFEA1C6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4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AD9081-F334-4587-B7E8-93319AD44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1264576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1BF945-B7ED-43CB-9BD8-7AD3FC8D7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ACCFCE03-F809-42B5-8209-79E6CABC8160}"/>
              </a:ext>
            </a:extLst>
          </p:cNvPr>
          <p:cNvSpPr txBox="1">
            <a:spLocks/>
          </p:cNvSpPr>
          <p:nvPr/>
        </p:nvSpPr>
        <p:spPr>
          <a:xfrm>
            <a:off x="5005138" y="1756244"/>
            <a:ext cx="6652028" cy="552905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09" marR="299298">
              <a:lnSpc>
                <a:spcPts val="43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32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Финансовая поддержка</a:t>
            </a: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50A737ED-4EA3-4A62-A84F-AA4E55F2DB85}"/>
              </a:ext>
            </a:extLst>
          </p:cNvPr>
          <p:cNvSpPr txBox="1"/>
          <p:nvPr/>
        </p:nvSpPr>
        <p:spPr>
          <a:xfrm>
            <a:off x="5056283" y="2508492"/>
            <a:ext cx="6652028" cy="669498"/>
          </a:xfrm>
          <a:prstGeom prst="rect">
            <a:avLst/>
          </a:prstGeom>
          <a:solidFill>
            <a:srgbClr val="BE976D"/>
          </a:solidFill>
        </p:spPr>
        <p:txBody>
          <a:bodyPr vert="horz" wrap="square" lIns="0" tIns="93844" rIns="0" bIns="0" rtlCol="0">
            <a:noAutofit/>
          </a:bodyPr>
          <a:lstStyle/>
          <a:p>
            <a:pPr marL="16909" marR="299298">
              <a:lnSpc>
                <a:spcPts val="43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3200" b="1" spc="-40" dirty="0">
                <a:solidFill>
                  <a:schemeClr val="bg1"/>
                </a:solidFill>
                <a:latin typeface="Bebas Neue Bold" panose="020B0606020202050201" pitchFamily="34" charset="-52"/>
              </a:rPr>
              <a:t>Консультационная поддержка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E023AFC-D53C-4D42-8E03-A01D018359D6}"/>
              </a:ext>
            </a:extLst>
          </p:cNvPr>
          <p:cNvSpPr txBox="1">
            <a:spLocks/>
          </p:cNvSpPr>
          <p:nvPr/>
        </p:nvSpPr>
        <p:spPr>
          <a:xfrm>
            <a:off x="522383" y="527808"/>
            <a:ext cx="9067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Развивайте свое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дело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вместе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с центром «Мой бизнес»</a:t>
            </a:r>
          </a:p>
        </p:txBody>
      </p:sp>
      <p:sp>
        <p:nvSpPr>
          <p:cNvPr id="13" name="Прямоугольник 22">
            <a:extLst>
              <a:ext uri="{FF2B5EF4-FFF2-40B4-BE49-F238E27FC236}">
                <a16:creationId xmlns:a16="http://schemas.microsoft.com/office/drawing/2014/main" id="{873556B4-66A5-472A-A430-010CC7F1A276}"/>
              </a:ext>
            </a:extLst>
          </p:cNvPr>
          <p:cNvSpPr/>
          <p:nvPr/>
        </p:nvSpPr>
        <p:spPr>
          <a:xfrm>
            <a:off x="0" y="533400"/>
            <a:ext cx="108000" cy="79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973AA96C-5655-40C7-8E30-868BC5349AB3}"/>
              </a:ext>
            </a:extLst>
          </p:cNvPr>
          <p:cNvSpPr txBox="1">
            <a:spLocks/>
          </p:cNvSpPr>
          <p:nvPr/>
        </p:nvSpPr>
        <p:spPr>
          <a:xfrm>
            <a:off x="5009220" y="3498159"/>
            <a:ext cx="7182780" cy="552905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09" marR="299298">
              <a:lnSpc>
                <a:spcPts val="43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32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Помощь в регистрации</a:t>
            </a: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91A9B787-78BB-46DB-9907-3AE3A11D0EDB}"/>
              </a:ext>
            </a:extLst>
          </p:cNvPr>
          <p:cNvSpPr txBox="1"/>
          <p:nvPr/>
        </p:nvSpPr>
        <p:spPr>
          <a:xfrm>
            <a:off x="5056283" y="4280669"/>
            <a:ext cx="6652028" cy="669498"/>
          </a:xfrm>
          <a:prstGeom prst="rect">
            <a:avLst/>
          </a:prstGeom>
          <a:solidFill>
            <a:srgbClr val="BE976D"/>
          </a:solidFill>
        </p:spPr>
        <p:txBody>
          <a:bodyPr vert="horz" wrap="square" lIns="0" tIns="93844" rIns="0" bIns="0" rtlCol="0">
            <a:noAutofit/>
          </a:bodyPr>
          <a:lstStyle/>
          <a:p>
            <a:pPr marL="16909" marR="299298">
              <a:lnSpc>
                <a:spcPts val="43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3200" b="1" spc="-4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Обучающие мероприятия</a:t>
            </a:r>
            <a:endParaRPr lang="ru-RU" sz="3200" b="1" spc="-4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9F6AD27E-6FF0-4244-9941-68D38A6AAE2B}"/>
              </a:ext>
            </a:extLst>
          </p:cNvPr>
          <p:cNvSpPr txBox="1">
            <a:spLocks/>
          </p:cNvSpPr>
          <p:nvPr/>
        </p:nvSpPr>
        <p:spPr>
          <a:xfrm>
            <a:off x="5056283" y="5363489"/>
            <a:ext cx="7182780" cy="1086577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09" marR="299298">
              <a:lnSpc>
                <a:spcPts val="43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32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Полноформатные обучающие программы</a:t>
            </a:r>
            <a:endParaRPr lang="ru-RU" sz="3200" b="1" spc="-40" dirty="0">
              <a:solidFill>
                <a:schemeClr val="tx1">
                  <a:lumMod val="65000"/>
                  <a:lumOff val="35000"/>
                </a:schemeClr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20EB9F-1FAC-476C-844A-A1A8EA0EE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752"/>
            <a:ext cx="5095006" cy="37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0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6604B1C-7E89-46C8-B01F-E8450B9A2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084" y="0"/>
            <a:ext cx="5365168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2532C8-7EB7-4788-8B2F-0F4FEC6E3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51" y="581869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E30BFA-3522-4A7D-8869-5DCCBA971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id="{0E195707-AD6A-40E2-B1EF-C4BF23708790}"/>
              </a:ext>
            </a:extLst>
          </p:cNvPr>
          <p:cNvSpPr txBox="1">
            <a:spLocks/>
          </p:cNvSpPr>
          <p:nvPr/>
        </p:nvSpPr>
        <p:spPr>
          <a:xfrm>
            <a:off x="-511341" y="294373"/>
            <a:ext cx="5038604" cy="9702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300"/>
              </a:lnSpc>
            </a:pPr>
            <a:r>
              <a:rPr lang="ru-RU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Консультационные услуги центра</a:t>
            </a:r>
          </a:p>
          <a:p>
            <a:pPr>
              <a:lnSpc>
                <a:spcPts val="4300"/>
              </a:lnSpc>
            </a:pPr>
            <a:r>
              <a:rPr lang="ru-RU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«Мой бизнес»</a:t>
            </a: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9C3C594E-477E-4925-A033-5E4D6C49A36C}"/>
              </a:ext>
            </a:extLst>
          </p:cNvPr>
          <p:cNvSpPr txBox="1"/>
          <p:nvPr/>
        </p:nvSpPr>
        <p:spPr>
          <a:xfrm>
            <a:off x="0" y="2713156"/>
            <a:ext cx="3950501" cy="1125070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 algn="r">
              <a:spcBef>
                <a:spcPts val="133"/>
              </a:spcBef>
            </a:pPr>
            <a:r>
              <a:rPr lang="ru-RU" sz="3600" b="1" spc="-27" dirty="0" smtClean="0">
                <a:solidFill>
                  <a:srgbClr val="FF0000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Консультации по вопросам </a:t>
            </a:r>
            <a:endParaRPr sz="3600" b="1" dirty="0">
              <a:solidFill>
                <a:srgbClr val="FF0000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9" name="object 20">
            <a:extLst>
              <a:ext uri="{FF2B5EF4-FFF2-40B4-BE49-F238E27FC236}">
                <a16:creationId xmlns:a16="http://schemas.microsoft.com/office/drawing/2014/main" id="{26FC0096-49FC-4D9F-88DC-18AE89D2B135}"/>
              </a:ext>
            </a:extLst>
          </p:cNvPr>
          <p:cNvSpPr txBox="1"/>
          <p:nvPr/>
        </p:nvSpPr>
        <p:spPr>
          <a:xfrm>
            <a:off x="4813391" y="1048426"/>
            <a:ext cx="298337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1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0" name="object 20">
            <a:extLst>
              <a:ext uri="{FF2B5EF4-FFF2-40B4-BE49-F238E27FC236}">
                <a16:creationId xmlns:a16="http://schemas.microsoft.com/office/drawing/2014/main" id="{714D70B7-99D9-4D28-96FC-C2D2A4E7B4CB}"/>
              </a:ext>
            </a:extLst>
          </p:cNvPr>
          <p:cNvSpPr txBox="1"/>
          <p:nvPr/>
        </p:nvSpPr>
        <p:spPr>
          <a:xfrm>
            <a:off x="4821374" y="1543548"/>
            <a:ext cx="497087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2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1" name="object 20">
            <a:extLst>
              <a:ext uri="{FF2B5EF4-FFF2-40B4-BE49-F238E27FC236}">
                <a16:creationId xmlns:a16="http://schemas.microsoft.com/office/drawing/2014/main" id="{50A9A6B7-E256-41EA-AD43-A8283D4C65A7}"/>
              </a:ext>
            </a:extLst>
          </p:cNvPr>
          <p:cNvSpPr txBox="1"/>
          <p:nvPr/>
        </p:nvSpPr>
        <p:spPr>
          <a:xfrm>
            <a:off x="4821373" y="2113659"/>
            <a:ext cx="497087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3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cxnSp>
        <p:nvCxnSpPr>
          <p:cNvPr id="12" name="Straight Connector 29">
            <a:extLst>
              <a:ext uri="{FF2B5EF4-FFF2-40B4-BE49-F238E27FC236}">
                <a16:creationId xmlns:a16="http://schemas.microsoft.com/office/drawing/2014/main" id="{9BA72ED1-882F-45D4-94FE-CA28F33A4217}"/>
              </a:ext>
            </a:extLst>
          </p:cNvPr>
          <p:cNvCxnSpPr>
            <a:cxnSpLocks/>
          </p:cNvCxnSpPr>
          <p:nvPr/>
        </p:nvCxnSpPr>
        <p:spPr>
          <a:xfrm>
            <a:off x="4599527" y="1264576"/>
            <a:ext cx="0" cy="5024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5855EBF-21FD-4400-A562-D77A2D4B0C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19" y="5209029"/>
            <a:ext cx="2551181" cy="1648971"/>
          </a:xfrm>
          <a:prstGeom prst="rect">
            <a:avLst/>
          </a:prstGeom>
        </p:spPr>
      </p:pic>
      <p:sp>
        <p:nvSpPr>
          <p:cNvPr id="19" name="object 20">
            <a:extLst>
              <a:ext uri="{FF2B5EF4-FFF2-40B4-BE49-F238E27FC236}">
                <a16:creationId xmlns:a16="http://schemas.microsoft.com/office/drawing/2014/main" id="{4D4853EE-7303-4907-AB75-47BDFFC3C307}"/>
              </a:ext>
            </a:extLst>
          </p:cNvPr>
          <p:cNvSpPr txBox="1"/>
          <p:nvPr/>
        </p:nvSpPr>
        <p:spPr>
          <a:xfrm>
            <a:off x="4812153" y="2611074"/>
            <a:ext cx="513502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4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id="{B7BD8F6B-830B-4381-B930-4D242DE4D92A}"/>
              </a:ext>
            </a:extLst>
          </p:cNvPr>
          <p:cNvSpPr txBox="1"/>
          <p:nvPr/>
        </p:nvSpPr>
        <p:spPr>
          <a:xfrm>
            <a:off x="4822176" y="3122625"/>
            <a:ext cx="513502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5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EC7B2B3F-B282-4C8E-B231-402FAB01070E}"/>
              </a:ext>
            </a:extLst>
          </p:cNvPr>
          <p:cNvSpPr txBox="1"/>
          <p:nvPr/>
        </p:nvSpPr>
        <p:spPr>
          <a:xfrm>
            <a:off x="4808339" y="3646877"/>
            <a:ext cx="513502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6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0AED8FF4-D67D-4954-B4E6-7AF86754CE2E}"/>
              </a:ext>
            </a:extLst>
          </p:cNvPr>
          <p:cNvSpPr txBox="1"/>
          <p:nvPr/>
        </p:nvSpPr>
        <p:spPr>
          <a:xfrm>
            <a:off x="4803575" y="4165495"/>
            <a:ext cx="514996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7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9" name="object 20">
            <a:extLst>
              <a:ext uri="{FF2B5EF4-FFF2-40B4-BE49-F238E27FC236}">
                <a16:creationId xmlns:a16="http://schemas.microsoft.com/office/drawing/2014/main" id="{BE9FEB19-3577-4CF9-B286-D18F30E5C64D}"/>
              </a:ext>
            </a:extLst>
          </p:cNvPr>
          <p:cNvSpPr txBox="1"/>
          <p:nvPr/>
        </p:nvSpPr>
        <p:spPr>
          <a:xfrm>
            <a:off x="4818802" y="4739680"/>
            <a:ext cx="530274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8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1173E35D-9149-4DD1-A365-3AE50EF5DD09}"/>
              </a:ext>
            </a:extLst>
          </p:cNvPr>
          <p:cNvSpPr txBox="1"/>
          <p:nvPr/>
        </p:nvSpPr>
        <p:spPr>
          <a:xfrm>
            <a:off x="5300773" y="1077856"/>
            <a:ext cx="6765468" cy="5318954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spc="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меры государственной поддержки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spc="13" dirty="0" smtClean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spc="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начало </a:t>
            </a:r>
            <a:r>
              <a:rPr lang="ru-RU" sz="1600" spc="13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ведения собственного дела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бухгалтерский учет и налогообложение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бизнес-плана для социального контракта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правовое обеспечение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деятельности СМСП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подготовка документов для регистрации ИП/ООО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п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омощь в регистрации в качестве самозанятого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р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егистрация на ЦП МСП.РФ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проведение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расширенной оценки (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скоринга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) количественных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и качественных показателей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деятельности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проверка франшизы перед покупкой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E9FEB19-3577-4CF9-B286-D18F30E5C64D}"/>
              </a:ext>
            </a:extLst>
          </p:cNvPr>
          <p:cNvSpPr txBox="1"/>
          <p:nvPr/>
        </p:nvSpPr>
        <p:spPr>
          <a:xfrm>
            <a:off x="4812988" y="5333510"/>
            <a:ext cx="530274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9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BE9FEB19-3577-4CF9-B286-D18F30E5C64D}"/>
              </a:ext>
            </a:extLst>
          </p:cNvPr>
          <p:cNvSpPr txBox="1"/>
          <p:nvPr/>
        </p:nvSpPr>
        <p:spPr>
          <a:xfrm>
            <a:off x="4822176" y="6001280"/>
            <a:ext cx="530274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 smtClean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10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66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38" cy="792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9" y="-123138"/>
            <a:ext cx="8565622" cy="1298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302" y="154254"/>
            <a:ext cx="1908213" cy="37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130" y="0"/>
            <a:ext cx="1908213" cy="670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811" y="1617437"/>
            <a:ext cx="5212532" cy="4145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38" y="915687"/>
            <a:ext cx="5669771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707542-4C9A-408F-A9B7-7E2234319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83" y="149324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9CA064-F780-42B5-B841-2C76596E6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53" y="0"/>
            <a:ext cx="1908761" cy="669491"/>
          </a:xfrm>
          <a:prstGeom prst="rect">
            <a:avLst/>
          </a:prstGeom>
        </p:spPr>
      </p:pic>
      <p:sp>
        <p:nvSpPr>
          <p:cNvPr id="4" name="Прямоугольник 22">
            <a:extLst>
              <a:ext uri="{FF2B5EF4-FFF2-40B4-BE49-F238E27FC236}">
                <a16:creationId xmlns:a16="http://schemas.microsoft.com/office/drawing/2014/main" id="{FA4D5AC9-80EF-43EA-8408-D44ED9869E9B}"/>
              </a:ext>
            </a:extLst>
          </p:cNvPr>
          <p:cNvSpPr/>
          <p:nvPr/>
        </p:nvSpPr>
        <p:spPr>
          <a:xfrm>
            <a:off x="0" y="0"/>
            <a:ext cx="108000" cy="79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462229-17A7-400F-AE84-744A5BAC7D9E}"/>
              </a:ext>
            </a:extLst>
          </p:cNvPr>
          <p:cNvSpPr txBox="1">
            <a:spLocks/>
          </p:cNvSpPr>
          <p:nvPr/>
        </p:nvSpPr>
        <p:spPr>
          <a:xfrm>
            <a:off x="108000" y="0"/>
            <a:ext cx="8406464" cy="6694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Комплексные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услуги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центра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«Мой бизнес»</a:t>
            </a:r>
            <a:endParaRPr lang="x-none" sz="3200" b="1" dirty="0">
              <a:solidFill>
                <a:schemeClr val="tx1">
                  <a:lumMod val="65000"/>
                  <a:lumOff val="3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13" name="Прямоугольник 5">
            <a:extLst>
              <a:ext uri="{FF2B5EF4-FFF2-40B4-BE49-F238E27FC236}">
                <a16:creationId xmlns:a16="http://schemas.microsoft.com/office/drawing/2014/main" id="{FE4A0DEA-5F28-4BF2-8321-84B0784E423B}"/>
              </a:ext>
            </a:extLst>
          </p:cNvPr>
          <p:cNvSpPr/>
          <p:nvPr/>
        </p:nvSpPr>
        <p:spPr>
          <a:xfrm>
            <a:off x="108000" y="1569987"/>
            <a:ext cx="3825371" cy="159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04E39"/>
                </a:solidFill>
              </a:rPr>
              <a:t>Установка </a:t>
            </a:r>
            <a:r>
              <a:rPr lang="ru-RU" sz="1600" b="1" dirty="0" err="1">
                <a:solidFill>
                  <a:srgbClr val="E04E39"/>
                </a:solidFill>
              </a:rPr>
              <a:t>КриптоПро</a:t>
            </a:r>
            <a:r>
              <a:rPr lang="ru-RU" sz="1600" b="1" dirty="0" smtClean="0"/>
              <a:t>– 100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04E39"/>
                </a:solidFill>
              </a:rPr>
              <a:t>Повышение квалификации</a:t>
            </a:r>
            <a:r>
              <a:rPr lang="ru-RU" sz="1600" b="1" dirty="0" smtClean="0"/>
              <a:t>- 100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04E39"/>
                </a:solidFill>
              </a:rPr>
              <a:t>Работа на </a:t>
            </a:r>
            <a:r>
              <a:rPr lang="ru-RU" sz="1600" b="1" dirty="0" err="1">
                <a:solidFill>
                  <a:srgbClr val="E04E39"/>
                </a:solidFill>
              </a:rPr>
              <a:t>маркетплейсах</a:t>
            </a:r>
            <a:r>
              <a:rPr lang="ru-RU" sz="1600" b="1" dirty="0" smtClean="0"/>
              <a:t>- 37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04E39"/>
                </a:solidFill>
              </a:rPr>
              <a:t>Разработка маркетинговой </a:t>
            </a:r>
            <a:r>
              <a:rPr lang="ru-RU" sz="1600" b="1" dirty="0" smtClean="0">
                <a:solidFill>
                  <a:srgbClr val="E04E39"/>
                </a:solidFill>
              </a:rPr>
              <a:t>стратегии-</a:t>
            </a:r>
            <a:r>
              <a:rPr lang="ru-RU" sz="1600" b="1" dirty="0" smtClean="0"/>
              <a:t>10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8867EA6-0FC4-4802-BA0E-29D0796F20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-73" r="7759" b="-193"/>
          <a:stretch/>
        </p:blipFill>
        <p:spPr>
          <a:xfrm>
            <a:off x="6576561" y="1092201"/>
            <a:ext cx="5212668" cy="41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219FFD-4469-42B5-A120-15D3E9997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1264576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252FBC-4B03-402A-AA59-9A389656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5DCB1A98-2968-4F56-986D-655707E375F4}"/>
              </a:ext>
            </a:extLst>
          </p:cNvPr>
          <p:cNvSpPr txBox="1">
            <a:spLocks/>
          </p:cNvSpPr>
          <p:nvPr/>
        </p:nvSpPr>
        <p:spPr>
          <a:xfrm>
            <a:off x="500196" y="356354"/>
            <a:ext cx="9067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Обучающие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программы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центра «Мой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бизнес»</a:t>
            </a:r>
          </a:p>
        </p:txBody>
      </p:sp>
      <p:sp>
        <p:nvSpPr>
          <p:cNvPr id="5" name="Прямоугольник 22">
            <a:extLst>
              <a:ext uri="{FF2B5EF4-FFF2-40B4-BE49-F238E27FC236}">
                <a16:creationId xmlns:a16="http://schemas.microsoft.com/office/drawing/2014/main" id="{4B4E8835-751F-4817-A9A3-6779F9DD6A90}"/>
              </a:ext>
            </a:extLst>
          </p:cNvPr>
          <p:cNvSpPr/>
          <p:nvPr/>
        </p:nvSpPr>
        <p:spPr>
          <a:xfrm>
            <a:off x="0" y="533400"/>
            <a:ext cx="108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6" name="Прямоугольник 23">
            <a:extLst>
              <a:ext uri="{FF2B5EF4-FFF2-40B4-BE49-F238E27FC236}">
                <a16:creationId xmlns:a16="http://schemas.microsoft.com/office/drawing/2014/main" id="{5D3DDF10-98A0-4498-B284-2E40151814BA}"/>
              </a:ext>
            </a:extLst>
          </p:cNvPr>
          <p:cNvSpPr/>
          <p:nvPr/>
        </p:nvSpPr>
        <p:spPr>
          <a:xfrm>
            <a:off x="500196" y="2214491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63C4170F-E142-4AE1-9F4A-144F9890274C}"/>
              </a:ext>
            </a:extLst>
          </p:cNvPr>
          <p:cNvSpPr txBox="1"/>
          <p:nvPr/>
        </p:nvSpPr>
        <p:spPr>
          <a:xfrm>
            <a:off x="886091" y="2759160"/>
            <a:ext cx="2743200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Мастерская бизнеса. Старт.</a:t>
            </a:r>
          </a:p>
        </p:txBody>
      </p:sp>
      <p:sp>
        <p:nvSpPr>
          <p:cNvPr id="21" name="Прямоугольник 23">
            <a:extLst>
              <a:ext uri="{FF2B5EF4-FFF2-40B4-BE49-F238E27FC236}">
                <a16:creationId xmlns:a16="http://schemas.microsoft.com/office/drawing/2014/main" id="{508F003C-5105-425F-BD25-8194344554E6}"/>
              </a:ext>
            </a:extLst>
          </p:cNvPr>
          <p:cNvSpPr/>
          <p:nvPr/>
        </p:nvSpPr>
        <p:spPr>
          <a:xfrm>
            <a:off x="4159121" y="2214491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13441F03-42BD-4945-860F-D791025862D9}"/>
              </a:ext>
            </a:extLst>
          </p:cNvPr>
          <p:cNvSpPr txBox="1"/>
          <p:nvPr/>
        </p:nvSpPr>
        <p:spPr>
          <a:xfrm>
            <a:off x="4219061" y="2773375"/>
            <a:ext cx="3415161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Мастерская бизнеса. Старт 2.0.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F24E7316-5A9B-4FB6-9CF5-F113501EF15D}"/>
              </a:ext>
            </a:extLst>
          </p:cNvPr>
          <p:cNvSpPr/>
          <p:nvPr/>
        </p:nvSpPr>
        <p:spPr>
          <a:xfrm>
            <a:off x="5571062" y="1917325"/>
            <a:ext cx="757516" cy="757516"/>
          </a:xfrm>
          <a:prstGeom prst="ellipse">
            <a:avLst/>
          </a:prstGeom>
          <a:solidFill>
            <a:srgbClr val="E04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Shape 3624">
            <a:extLst>
              <a:ext uri="{FF2B5EF4-FFF2-40B4-BE49-F238E27FC236}">
                <a16:creationId xmlns:a16="http://schemas.microsoft.com/office/drawing/2014/main" id="{1162A8AA-AD08-41DF-995A-5CAFC4DBAECB}"/>
              </a:ext>
            </a:extLst>
          </p:cNvPr>
          <p:cNvSpPr/>
          <p:nvPr/>
        </p:nvSpPr>
        <p:spPr>
          <a:xfrm>
            <a:off x="5783662" y="2128411"/>
            <a:ext cx="367351" cy="36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defTabSz="742950"/>
            <a:endParaRPr sz="1463" dirty="0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25" name="Прямоугольник 23">
            <a:extLst>
              <a:ext uri="{FF2B5EF4-FFF2-40B4-BE49-F238E27FC236}">
                <a16:creationId xmlns:a16="http://schemas.microsoft.com/office/drawing/2014/main" id="{5FF6062F-8365-4600-B3FB-0E115486050A}"/>
              </a:ext>
            </a:extLst>
          </p:cNvPr>
          <p:cNvSpPr/>
          <p:nvPr/>
        </p:nvSpPr>
        <p:spPr>
          <a:xfrm>
            <a:off x="7823643" y="2226256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29" name="Прямоугольник 23">
            <a:extLst>
              <a:ext uri="{FF2B5EF4-FFF2-40B4-BE49-F238E27FC236}">
                <a16:creationId xmlns:a16="http://schemas.microsoft.com/office/drawing/2014/main" id="{E9A9D8AE-5CCC-44C9-BBA5-E7C09A75E9E9}"/>
              </a:ext>
            </a:extLst>
          </p:cNvPr>
          <p:cNvSpPr/>
          <p:nvPr/>
        </p:nvSpPr>
        <p:spPr>
          <a:xfrm>
            <a:off x="466992" y="3619391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6E6BB9FE-999B-4B83-8ED2-51C5013DAC6A}"/>
              </a:ext>
            </a:extLst>
          </p:cNvPr>
          <p:cNvSpPr txBox="1"/>
          <p:nvPr/>
        </p:nvSpPr>
        <p:spPr>
          <a:xfrm>
            <a:off x="8080401" y="2705265"/>
            <a:ext cx="3086970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Мастерская бизнеса. Онлайн.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Прямоугольник 23">
            <a:extLst>
              <a:ext uri="{FF2B5EF4-FFF2-40B4-BE49-F238E27FC236}">
                <a16:creationId xmlns:a16="http://schemas.microsoft.com/office/drawing/2014/main" id="{4CDF7C2D-FA99-4B2F-9CE3-C638682CE374}"/>
              </a:ext>
            </a:extLst>
          </p:cNvPr>
          <p:cNvSpPr/>
          <p:nvPr/>
        </p:nvSpPr>
        <p:spPr>
          <a:xfrm>
            <a:off x="4154691" y="3619391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81764580-5631-40FD-A0E3-AC8571873364}"/>
              </a:ext>
            </a:extLst>
          </p:cNvPr>
          <p:cNvSpPr txBox="1"/>
          <p:nvPr/>
        </p:nvSpPr>
        <p:spPr>
          <a:xfrm>
            <a:off x="680688" y="3933744"/>
            <a:ext cx="3249852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Мастерская бизнеса. Самозанятые.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Прямоугольник 23">
            <a:extLst>
              <a:ext uri="{FF2B5EF4-FFF2-40B4-BE49-F238E27FC236}">
                <a16:creationId xmlns:a16="http://schemas.microsoft.com/office/drawing/2014/main" id="{0D4E528A-0027-46BB-AE5E-24ED508D87C4}"/>
              </a:ext>
            </a:extLst>
          </p:cNvPr>
          <p:cNvSpPr/>
          <p:nvPr/>
        </p:nvSpPr>
        <p:spPr>
          <a:xfrm>
            <a:off x="7823643" y="3620811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:a16="http://schemas.microsoft.com/office/drawing/2014/main" id="{607499F3-3E59-4E3C-854B-4726E80ACB10}"/>
              </a:ext>
            </a:extLst>
          </p:cNvPr>
          <p:cNvSpPr/>
          <p:nvPr/>
        </p:nvSpPr>
        <p:spPr>
          <a:xfrm>
            <a:off x="4154691" y="5027934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48" name="Прямоугольник 23">
            <a:extLst>
              <a:ext uri="{FF2B5EF4-FFF2-40B4-BE49-F238E27FC236}">
                <a16:creationId xmlns:a16="http://schemas.microsoft.com/office/drawing/2014/main" id="{EE3F1032-8735-4F00-82C6-53EA5476ECFD}"/>
              </a:ext>
            </a:extLst>
          </p:cNvPr>
          <p:cNvSpPr/>
          <p:nvPr/>
        </p:nvSpPr>
        <p:spPr>
          <a:xfrm>
            <a:off x="467672" y="5027934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52" name="Прямоугольник 23">
            <a:extLst>
              <a:ext uri="{FF2B5EF4-FFF2-40B4-BE49-F238E27FC236}">
                <a16:creationId xmlns:a16="http://schemas.microsoft.com/office/drawing/2014/main" id="{58F61631-94C8-49CD-8C0D-D6E9D1A462A1}"/>
              </a:ext>
            </a:extLst>
          </p:cNvPr>
          <p:cNvSpPr/>
          <p:nvPr/>
        </p:nvSpPr>
        <p:spPr>
          <a:xfrm>
            <a:off x="7823643" y="5015366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53" name="object 17">
            <a:extLst>
              <a:ext uri="{FF2B5EF4-FFF2-40B4-BE49-F238E27FC236}">
                <a16:creationId xmlns:a16="http://schemas.microsoft.com/office/drawing/2014/main" id="{1AF4CCD7-7E04-46FA-9385-0D6CEE93E183}"/>
              </a:ext>
            </a:extLst>
          </p:cNvPr>
          <p:cNvSpPr txBox="1"/>
          <p:nvPr/>
        </p:nvSpPr>
        <p:spPr>
          <a:xfrm>
            <a:off x="8052109" y="5247102"/>
            <a:ext cx="3143553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Полноформатные обучающие программы по различные тематикам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Oval 1">
            <a:extLst>
              <a:ext uri="{FF2B5EF4-FFF2-40B4-BE49-F238E27FC236}">
                <a16:creationId xmlns:a16="http://schemas.microsoft.com/office/drawing/2014/main" id="{F24E7316-5A9B-4FB6-9CF5-F113501EF15D}"/>
              </a:ext>
            </a:extLst>
          </p:cNvPr>
          <p:cNvSpPr/>
          <p:nvPr/>
        </p:nvSpPr>
        <p:spPr>
          <a:xfrm>
            <a:off x="1909339" y="1917325"/>
            <a:ext cx="757516" cy="757516"/>
          </a:xfrm>
          <a:prstGeom prst="ellipse">
            <a:avLst/>
          </a:prstGeom>
          <a:solidFill>
            <a:srgbClr val="E04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Shape 3624">
            <a:extLst>
              <a:ext uri="{FF2B5EF4-FFF2-40B4-BE49-F238E27FC236}">
                <a16:creationId xmlns:a16="http://schemas.microsoft.com/office/drawing/2014/main" id="{1162A8AA-AD08-41DF-995A-5CAFC4DBAECB}"/>
              </a:ext>
            </a:extLst>
          </p:cNvPr>
          <p:cNvSpPr/>
          <p:nvPr/>
        </p:nvSpPr>
        <p:spPr>
          <a:xfrm>
            <a:off x="2121939" y="2128411"/>
            <a:ext cx="367351" cy="36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defTabSz="742950"/>
            <a:endParaRPr sz="1463" dirty="0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59" name="Oval 1">
            <a:extLst>
              <a:ext uri="{FF2B5EF4-FFF2-40B4-BE49-F238E27FC236}">
                <a16:creationId xmlns:a16="http://schemas.microsoft.com/office/drawing/2014/main" id="{F24E7316-5A9B-4FB6-9CF5-F113501EF15D}"/>
              </a:ext>
            </a:extLst>
          </p:cNvPr>
          <p:cNvSpPr/>
          <p:nvPr/>
        </p:nvSpPr>
        <p:spPr>
          <a:xfrm>
            <a:off x="9313110" y="1915744"/>
            <a:ext cx="757516" cy="757516"/>
          </a:xfrm>
          <a:prstGeom prst="ellipse">
            <a:avLst/>
          </a:prstGeom>
          <a:solidFill>
            <a:srgbClr val="E04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Shape 3624">
            <a:extLst>
              <a:ext uri="{FF2B5EF4-FFF2-40B4-BE49-F238E27FC236}">
                <a16:creationId xmlns:a16="http://schemas.microsoft.com/office/drawing/2014/main" id="{1162A8AA-AD08-41DF-995A-5CAFC4DBAECB}"/>
              </a:ext>
            </a:extLst>
          </p:cNvPr>
          <p:cNvSpPr/>
          <p:nvPr/>
        </p:nvSpPr>
        <p:spPr>
          <a:xfrm>
            <a:off x="9525710" y="2126830"/>
            <a:ext cx="367351" cy="36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defTabSz="742950"/>
            <a:endParaRPr sz="1463" dirty="0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61" name="object 17">
            <a:extLst>
              <a:ext uri="{FF2B5EF4-FFF2-40B4-BE49-F238E27FC236}">
                <a16:creationId xmlns:a16="http://schemas.microsoft.com/office/drawing/2014/main" id="{B3BAB04F-F0C9-48B6-8417-603F9B3B6748}"/>
              </a:ext>
            </a:extLst>
          </p:cNvPr>
          <p:cNvSpPr txBox="1"/>
          <p:nvPr/>
        </p:nvSpPr>
        <p:spPr>
          <a:xfrm>
            <a:off x="4555041" y="3947959"/>
            <a:ext cx="2743200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Азбука предпринимателя</a:t>
            </a:r>
          </a:p>
        </p:txBody>
      </p:sp>
      <p:sp>
        <p:nvSpPr>
          <p:cNvPr id="62" name="object 17">
            <a:extLst>
              <a:ext uri="{FF2B5EF4-FFF2-40B4-BE49-F238E27FC236}">
                <a16:creationId xmlns:a16="http://schemas.microsoft.com/office/drawing/2014/main" id="{3161AB2E-62BF-4BE4-BB65-5EF64DFB9CC0}"/>
              </a:ext>
            </a:extLst>
          </p:cNvPr>
          <p:cNvSpPr txBox="1"/>
          <p:nvPr/>
        </p:nvSpPr>
        <p:spPr>
          <a:xfrm>
            <a:off x="8052109" y="3902183"/>
            <a:ext cx="3143553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Школа предпринимательства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object 17">
            <a:extLst>
              <a:ext uri="{FF2B5EF4-FFF2-40B4-BE49-F238E27FC236}">
                <a16:creationId xmlns:a16="http://schemas.microsoft.com/office/drawing/2014/main" id="{1AF4CCD7-7E04-46FA-9385-0D6CEE93E183}"/>
              </a:ext>
            </a:extLst>
          </p:cNvPr>
          <p:cNvSpPr txBox="1"/>
          <p:nvPr/>
        </p:nvSpPr>
        <p:spPr>
          <a:xfrm>
            <a:off x="518944" y="5107797"/>
            <a:ext cx="3548194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Охрана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труда.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Пожарная безопасность.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Первая помощь пострадавшим.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Госзакупки.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object 17">
            <a:extLst>
              <a:ext uri="{FF2B5EF4-FFF2-40B4-BE49-F238E27FC236}">
                <a16:creationId xmlns:a16="http://schemas.microsoft.com/office/drawing/2014/main" id="{1AF4CCD7-7E04-46FA-9385-0D6CEE93E183}"/>
              </a:ext>
            </a:extLst>
          </p:cNvPr>
          <p:cNvSpPr txBox="1"/>
          <p:nvPr/>
        </p:nvSpPr>
        <p:spPr>
          <a:xfrm>
            <a:off x="4364581" y="5462765"/>
            <a:ext cx="3143553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Обучающие программы для самозанятых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8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7B1BFD-7B35-4F3C-AE0E-737035ABE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02" y="2094271"/>
            <a:ext cx="4001729" cy="26678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99AC89-34D2-4AF0-8849-E304DE98A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4909" y="2539181"/>
            <a:ext cx="2669458" cy="1779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07ADAF-46CD-4E62-8C94-B489A8239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7665" cy="20451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8DA0E8-4D22-4C9E-8D3F-445CF7BB2B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28" y="0"/>
            <a:ext cx="3067665" cy="2045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3FCC5F-6B3F-4E09-9905-F6A5EECAF9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092" y="2094271"/>
            <a:ext cx="4001727" cy="26678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0831CD-8F41-487C-B52E-DDBCD9F236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56" y="-1"/>
            <a:ext cx="3067666" cy="20451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1FCB19-DE7B-40B3-9A61-C2EE0C4F5E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/>
          <a:stretch/>
        </p:blipFill>
        <p:spPr>
          <a:xfrm>
            <a:off x="9490584" y="0"/>
            <a:ext cx="2583431" cy="20451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6D34BCC-49A0-4F22-B288-B06EE2FAFA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466"/>
            <a:ext cx="2942301" cy="196153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E1D9DD0-0E37-4E2B-96EF-3EC60CDC12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5" y="4896466"/>
            <a:ext cx="2942301" cy="19603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BC4AA0-391B-434B-A60F-78BCE6CB4A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96466"/>
            <a:ext cx="2942301" cy="19615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1406818-C981-4800-81AD-E9D9F308ED6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 rot="16200000">
            <a:off x="9738234" y="2427955"/>
            <a:ext cx="2669466" cy="20020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537FE3E-E6FA-40B2-A35E-95A56A98289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9163664" y="4896466"/>
            <a:ext cx="2910351" cy="19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1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23">
            <a:extLst>
              <a:ext uri="{FF2B5EF4-FFF2-40B4-BE49-F238E27FC236}">
                <a16:creationId xmlns:a16="http://schemas.microsoft.com/office/drawing/2014/main" id="{D4FB4396-2C3C-4156-A44E-0AB83B5E5CC9}"/>
              </a:ext>
            </a:extLst>
          </p:cNvPr>
          <p:cNvSpPr/>
          <p:nvPr/>
        </p:nvSpPr>
        <p:spPr>
          <a:xfrm>
            <a:off x="4326762" y="4707662"/>
            <a:ext cx="7222179" cy="9970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E0FCCE-D1B3-4BC3-A3CF-BF6EACF96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21" y="592096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5D24E8-3A7C-4111-A22D-7FCDF50B2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A64AE45-3A46-414F-8715-9AF8ADBE58E9}"/>
              </a:ext>
            </a:extLst>
          </p:cNvPr>
          <p:cNvSpPr txBox="1">
            <a:spLocks/>
          </p:cNvSpPr>
          <p:nvPr/>
        </p:nvSpPr>
        <p:spPr>
          <a:xfrm>
            <a:off x="522383" y="527808"/>
            <a:ext cx="9067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Обучающая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программа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«Мастерская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бизнеса. Онлайн»</a:t>
            </a:r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D28AEAE8-90AA-4D03-8814-D4B037FFD357}"/>
              </a:ext>
            </a:extLst>
          </p:cNvPr>
          <p:cNvSpPr/>
          <p:nvPr/>
        </p:nvSpPr>
        <p:spPr>
          <a:xfrm>
            <a:off x="4326762" y="1978909"/>
            <a:ext cx="7222180" cy="212353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9" name="Прямоугольник 22">
            <a:extLst>
              <a:ext uri="{FF2B5EF4-FFF2-40B4-BE49-F238E27FC236}">
                <a16:creationId xmlns:a16="http://schemas.microsoft.com/office/drawing/2014/main" id="{2CAF23B7-B9BA-411A-AF6A-1FC075387520}"/>
              </a:ext>
            </a:extLst>
          </p:cNvPr>
          <p:cNvSpPr/>
          <p:nvPr/>
        </p:nvSpPr>
        <p:spPr>
          <a:xfrm>
            <a:off x="0" y="533400"/>
            <a:ext cx="108000" cy="79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6EB53F09-88AE-4EDB-AFD4-F0EC3B417F53}"/>
              </a:ext>
            </a:extLst>
          </p:cNvPr>
          <p:cNvSpPr txBox="1"/>
          <p:nvPr/>
        </p:nvSpPr>
        <p:spPr>
          <a:xfrm>
            <a:off x="4521060" y="1978910"/>
            <a:ext cx="7027881" cy="4798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Уникальная онлайн-платформа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 tooltip="http://обучение.мойбизнестула.рф"/>
                <a:hlinkMouseOver r:id="rId5"/>
              </a:rPr>
              <a:t>обучение.мойбизнестула.рф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lnSpc>
                <a:spcPct val="100000"/>
              </a:lnSpc>
              <a:defRPr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ресурсы для начала бизнеса. Бизнес-планирование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Регистрация бизнеса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Бухгалтерское обеспечение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Кадры и работа с командой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Бизнес-процессы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Маркетинговая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стратегия</a:t>
            </a:r>
          </a:p>
          <a:p>
            <a:pPr lvl="0" algn="just">
              <a:lnSpc>
                <a:spcPct val="100000"/>
              </a:lnSpc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Длительность лекций не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превышает 30-ти минут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 algn="just">
              <a:lnSpc>
                <a:spcPct val="100000"/>
              </a:lnSpc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lnSpc>
                <a:spcPct val="100000"/>
              </a:lnSpc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Пройти обучение можно в удобном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темпе.</a:t>
            </a:r>
          </a:p>
          <a:p>
            <a:pPr lvl="0" algn="just">
              <a:lnSpc>
                <a:spcPct val="100000"/>
              </a:lnSpc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закрепления материала после каждой лекции находится блок тестирования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 algn="just">
              <a:lnSpc>
                <a:spcPct val="100000"/>
              </a:lnSpc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lnSpc>
                <a:spcPct val="100000"/>
              </a:lnSpc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успешном прохождении обучения участник получает именной электронный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сертификат о прохождении обучения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9" t="22823" r="16960" b="9309"/>
          <a:stretch/>
        </p:blipFill>
        <p:spPr>
          <a:xfrm>
            <a:off x="991941" y="1978909"/>
            <a:ext cx="2698612" cy="46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4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19517543-2B4A-4D03-B98F-E85DE62807A1}"/>
              </a:ext>
            </a:extLst>
          </p:cNvPr>
          <p:cNvSpPr/>
          <p:nvPr/>
        </p:nvSpPr>
        <p:spPr>
          <a:xfrm rot="10800000">
            <a:off x="6786330" y="2385435"/>
            <a:ext cx="5344981" cy="237626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7CEA763-306E-49BF-91E4-B54FC7B8B1D4}"/>
              </a:ext>
            </a:extLst>
          </p:cNvPr>
          <p:cNvGraphicFramePr/>
          <p:nvPr>
            <p:extLst/>
          </p:nvPr>
        </p:nvGraphicFramePr>
        <p:xfrm>
          <a:off x="422197" y="1000664"/>
          <a:ext cx="5866460" cy="551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4EB996-2FF3-4BCD-9906-EA30B1503DC4}"/>
              </a:ext>
            </a:extLst>
          </p:cNvPr>
          <p:cNvSpPr/>
          <p:nvPr/>
        </p:nvSpPr>
        <p:spPr>
          <a:xfrm>
            <a:off x="7143347" y="2612898"/>
            <a:ext cx="498796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Определенные категории граждан:</a:t>
            </a:r>
          </a:p>
          <a:p>
            <a:pPr algn="ctr">
              <a:lnSpc>
                <a:spcPts val="900"/>
              </a:lnSpc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люди с ограниченными возможностями;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одинокие и многодетные родители;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пенсионеры и граждане предпенсионного возраста;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выпускники детских домов до 23 лет;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бывшие заключенные с неснятой судимостью;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беженцы и вынужденные переселенцы;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лица без определенного места жительства и занятий;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малоимущие граждане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7C88EF-1499-4610-9BD7-178F33257887}"/>
              </a:ext>
            </a:extLst>
          </p:cNvPr>
          <p:cNvSpPr/>
          <p:nvPr/>
        </p:nvSpPr>
        <p:spPr>
          <a:xfrm>
            <a:off x="6786330" y="5359867"/>
            <a:ext cx="534800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Обязательные условия:</a:t>
            </a:r>
          </a:p>
          <a:p>
            <a:pPr algn="ctr">
              <a:lnSpc>
                <a:spcPts val="9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заявитель включен в Единый реестр СМСП;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заявитель зарегистрирован в предшествующем году при подаче заявки.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Прямоугольник 22">
            <a:extLst>
              <a:ext uri="{FF2B5EF4-FFF2-40B4-BE49-F238E27FC236}">
                <a16:creationId xmlns:a16="http://schemas.microsoft.com/office/drawing/2014/main" id="{4703E602-FCAA-4496-B691-D58EE8D39274}"/>
              </a:ext>
            </a:extLst>
          </p:cNvPr>
          <p:cNvSpPr/>
          <p:nvPr/>
        </p:nvSpPr>
        <p:spPr>
          <a:xfrm>
            <a:off x="0" y="533400"/>
            <a:ext cx="108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B562B68-06EF-49FC-B7B2-C9BD09A6B7C4}"/>
              </a:ext>
            </a:extLst>
          </p:cNvPr>
          <p:cNvSpPr txBox="1">
            <a:spLocks/>
          </p:cNvSpPr>
          <p:nvPr/>
        </p:nvSpPr>
        <p:spPr>
          <a:xfrm>
            <a:off x="522382" y="488530"/>
            <a:ext cx="9067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Социальное предприятие это:</a:t>
            </a:r>
          </a:p>
        </p:txBody>
      </p:sp>
    </p:spTree>
    <p:extLst>
      <p:ext uri="{BB962C8B-B14F-4D97-AF65-F5344CB8AC3E}">
        <p14:creationId xmlns:p14="http://schemas.microsoft.com/office/powerpoint/2010/main" val="2059452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855</Words>
  <Application>Microsoft Office PowerPoint</Application>
  <PresentationFormat>Широкоэкранный</PresentationFormat>
  <Paragraphs>170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Bebas Neue Bold</vt:lpstr>
      <vt:lpstr>Bebas Neue Regular</vt:lpstr>
      <vt:lpstr>Calibri</vt:lpstr>
      <vt:lpstr>Calibri Light</vt:lpstr>
      <vt:lpstr>Gotham Pro Light</vt:lpstr>
      <vt:lpstr>Montserrat Light</vt:lpstr>
      <vt:lpstr>Roboto</vt:lpstr>
      <vt:lpstr>Roboto Slab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Дицкова</dc:creator>
  <cp:lastModifiedBy>Тайметова ИИ</cp:lastModifiedBy>
  <cp:revision>55</cp:revision>
  <dcterms:created xsi:type="dcterms:W3CDTF">2022-06-15T11:40:57Z</dcterms:created>
  <dcterms:modified xsi:type="dcterms:W3CDTF">2024-09-20T13:25:28Z</dcterms:modified>
</cp:coreProperties>
</file>