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B6BFD-2B72-4AD4-B381-CD87D2DBAF1A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EEAC41-BDE7-41B5-B84E-159938EE9322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Новый </a:t>
          </a:r>
          <a:r>
            <a:rPr lang="ru-RU" sz="1800" b="1" dirty="0" err="1">
              <a:solidFill>
                <a:schemeClr val="tx1"/>
              </a:solidFill>
            </a:rPr>
            <a:t>спецрежим</a:t>
          </a:r>
          <a:r>
            <a:rPr lang="ru-RU" sz="1800" b="1" dirty="0">
              <a:solidFill>
                <a:schemeClr val="tx1"/>
              </a:solidFill>
            </a:rPr>
            <a:t> могут применять физлица и индивидуальные предприниматели (</a:t>
          </a:r>
          <a:r>
            <a:rPr lang="ru-RU" sz="1800" b="1" dirty="0" err="1">
              <a:solidFill>
                <a:schemeClr val="tx1"/>
              </a:solidFill>
            </a:rPr>
            <a:t>самозанятые</a:t>
          </a:r>
          <a:r>
            <a:rPr lang="ru-RU" sz="1800" b="1" dirty="0">
              <a:solidFill>
                <a:schemeClr val="tx1"/>
              </a:solidFill>
            </a:rPr>
            <a:t>), у которых одновременно соблюдаются следующие условия:</a:t>
          </a:r>
        </a:p>
      </dgm:t>
    </dgm:pt>
    <dgm:pt modelId="{DF822671-A7AC-44C5-9C3E-98EC69B7110F}" type="parTrans" cxnId="{EBA30863-7A45-4A49-80C1-774EFA3B0834}">
      <dgm:prSet/>
      <dgm:spPr/>
      <dgm:t>
        <a:bodyPr/>
        <a:lstStyle/>
        <a:p>
          <a:endParaRPr lang="ru-RU"/>
        </a:p>
      </dgm:t>
    </dgm:pt>
    <dgm:pt modelId="{0DA91C47-6D96-4CF9-9430-56A96CC78BA8}" type="sibTrans" cxnId="{EBA30863-7A45-4A49-80C1-774EFA3B0834}">
      <dgm:prSet/>
      <dgm:spPr/>
      <dgm:t>
        <a:bodyPr/>
        <a:lstStyle/>
        <a:p>
          <a:endParaRPr lang="ru-RU"/>
        </a:p>
      </dgm:t>
    </dgm:pt>
    <dgm:pt modelId="{E952F037-62A8-44D8-ABB5-4D2E95FEE845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/>
            <a:t>Они получают доход от самостоятельного ведения деятельности или использования имущества (</a:t>
          </a:r>
          <a:r>
            <a:rPr lang="ru-RU" sz="1800" dirty="0">
              <a:solidFill>
                <a:srgbClr val="7030A0"/>
              </a:solidFill>
            </a:rPr>
            <a:t>не более 2,4 млн в год</a:t>
          </a:r>
          <a:r>
            <a:rPr lang="ru-RU" sz="1800" dirty="0"/>
            <a:t>)</a:t>
          </a:r>
        </a:p>
      </dgm:t>
    </dgm:pt>
    <dgm:pt modelId="{A600928C-EB2D-4E5E-B01A-DC7F3F1F0368}" type="parTrans" cxnId="{379B9D39-7413-4729-87C2-61F380896E39}">
      <dgm:prSet/>
      <dgm:spPr/>
      <dgm:t>
        <a:bodyPr/>
        <a:lstStyle/>
        <a:p>
          <a:endParaRPr lang="ru-RU"/>
        </a:p>
      </dgm:t>
    </dgm:pt>
    <dgm:pt modelId="{ADE8F0BF-ABC1-446A-B021-9F2540E08CA4}" type="sibTrans" cxnId="{379B9D39-7413-4729-87C2-61F380896E39}">
      <dgm:prSet/>
      <dgm:spPr/>
      <dgm:t>
        <a:bodyPr/>
        <a:lstStyle/>
        <a:p>
          <a:endParaRPr lang="ru-RU"/>
        </a:p>
      </dgm:t>
    </dgm:pt>
    <dgm:pt modelId="{B6250A68-57F8-4739-A514-60AB343CDC2B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/>
            <a:t>При ведении этой деятельности </a:t>
          </a:r>
          <a:r>
            <a:rPr lang="ru-RU" sz="1800" dirty="0">
              <a:solidFill>
                <a:srgbClr val="7030A0"/>
              </a:solidFill>
            </a:rPr>
            <a:t>не имеют работодателя</a:t>
          </a:r>
          <a:r>
            <a:rPr lang="ru-RU" sz="1800" dirty="0"/>
            <a:t>, с которым заключен трудовой договор</a:t>
          </a:r>
        </a:p>
      </dgm:t>
    </dgm:pt>
    <dgm:pt modelId="{5147E180-87F8-4D6D-86FE-DABF6914F98C}" type="parTrans" cxnId="{0EDF8003-D031-4E29-AFCC-503B36B96104}">
      <dgm:prSet/>
      <dgm:spPr/>
      <dgm:t>
        <a:bodyPr/>
        <a:lstStyle/>
        <a:p>
          <a:endParaRPr lang="ru-RU"/>
        </a:p>
      </dgm:t>
    </dgm:pt>
    <dgm:pt modelId="{2ECC97C8-CB95-4B17-A3E9-35048E5F536F}" type="sibTrans" cxnId="{0EDF8003-D031-4E29-AFCC-503B36B96104}">
      <dgm:prSet/>
      <dgm:spPr/>
      <dgm:t>
        <a:bodyPr/>
        <a:lstStyle/>
        <a:p>
          <a:endParaRPr lang="ru-RU"/>
        </a:p>
      </dgm:t>
    </dgm:pt>
    <dgm:pt modelId="{323BAB0D-7205-4B13-B19D-C722F8BF8E8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>
              <a:solidFill>
                <a:srgbClr val="7030A0"/>
              </a:solidFill>
            </a:rPr>
            <a:t>Не привлекают </a:t>
          </a:r>
          <a:r>
            <a:rPr lang="ru-RU" sz="1800" dirty="0">
              <a:solidFill>
                <a:schemeClr val="tx1"/>
              </a:solidFill>
            </a:rPr>
            <a:t>для этой деятельности </a:t>
          </a:r>
          <a:r>
            <a:rPr lang="ru-RU" sz="1800" dirty="0">
              <a:solidFill>
                <a:srgbClr val="7030A0"/>
              </a:solidFill>
            </a:rPr>
            <a:t>наёмных работников </a:t>
          </a:r>
          <a:r>
            <a:rPr lang="ru-RU" sz="1800" dirty="0"/>
            <a:t>по трудовым договорам</a:t>
          </a:r>
        </a:p>
      </dgm:t>
    </dgm:pt>
    <dgm:pt modelId="{B561782B-170F-47B8-9202-D25E795BA195}" type="parTrans" cxnId="{C24B7070-46A5-42FF-B864-223AFAD7C27D}">
      <dgm:prSet/>
      <dgm:spPr/>
      <dgm:t>
        <a:bodyPr/>
        <a:lstStyle/>
        <a:p>
          <a:endParaRPr lang="ru-RU"/>
        </a:p>
      </dgm:t>
    </dgm:pt>
    <dgm:pt modelId="{FF4BA38A-7BD4-4CE2-9C6D-EECB5EBB558D}" type="sibTrans" cxnId="{C24B7070-46A5-42FF-B864-223AFAD7C27D}">
      <dgm:prSet/>
      <dgm:spPr/>
      <dgm:t>
        <a:bodyPr/>
        <a:lstStyle/>
        <a:p>
          <a:endParaRPr lang="ru-RU"/>
        </a:p>
      </dgm:t>
    </dgm:pt>
    <dgm:pt modelId="{1DEDC80F-1248-4433-939E-61BC9C03000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800" dirty="0"/>
            <a:t>Вид деятельности, условия её осуществления или сумма дохода </a:t>
          </a:r>
          <a:r>
            <a:rPr lang="ru-RU" sz="1800" dirty="0">
              <a:solidFill>
                <a:srgbClr val="7030A0"/>
              </a:solidFill>
            </a:rPr>
            <a:t>не попадают в перечень исключений, </a:t>
          </a:r>
          <a:r>
            <a:rPr lang="ru-RU" sz="1800" dirty="0"/>
            <a:t>указанных в статьях 4 и 6 Федерального закона от 27.11.2018 № 422-ФЗ</a:t>
          </a:r>
        </a:p>
      </dgm:t>
    </dgm:pt>
    <dgm:pt modelId="{7B6D5F4E-2314-44F0-B0B0-921C33F04063}" type="parTrans" cxnId="{136A74B8-F76C-4856-8B6C-8CB589CB0F89}">
      <dgm:prSet/>
      <dgm:spPr/>
      <dgm:t>
        <a:bodyPr/>
        <a:lstStyle/>
        <a:p>
          <a:endParaRPr lang="ru-RU"/>
        </a:p>
      </dgm:t>
    </dgm:pt>
    <dgm:pt modelId="{4E7A3B67-1424-4197-88E9-CA6CB1EEF627}" type="sibTrans" cxnId="{136A74B8-F76C-4856-8B6C-8CB589CB0F89}">
      <dgm:prSet/>
      <dgm:spPr/>
      <dgm:t>
        <a:bodyPr/>
        <a:lstStyle/>
        <a:p>
          <a:endParaRPr lang="ru-RU"/>
        </a:p>
      </dgm:t>
    </dgm:pt>
    <dgm:pt modelId="{C018872E-B956-4EA2-AF35-013A1D98D020}" type="pres">
      <dgm:prSet presAssocID="{540B6BFD-2B72-4AD4-B381-CD87D2DBAF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CE6C3-E982-4558-BE72-D00A4F878E97}" type="pres">
      <dgm:prSet presAssocID="{0FEEAC41-BDE7-41B5-B84E-159938EE9322}" presName="composite" presStyleCnt="0"/>
      <dgm:spPr/>
    </dgm:pt>
    <dgm:pt modelId="{D47E0360-D055-4D21-ABA5-F51B5777FD00}" type="pres">
      <dgm:prSet presAssocID="{0FEEAC41-BDE7-41B5-B84E-159938EE9322}" presName="parTx" presStyleLbl="alignNode1" presStyleIdx="0" presStyleCnt="1" custLinFactNeighborX="-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58B5D-9DBD-4310-A200-27E1CA389674}" type="pres">
      <dgm:prSet presAssocID="{0FEEAC41-BDE7-41B5-B84E-159938EE932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B9D39-7413-4729-87C2-61F380896E39}" srcId="{0FEEAC41-BDE7-41B5-B84E-159938EE9322}" destId="{E952F037-62A8-44D8-ABB5-4D2E95FEE845}" srcOrd="0" destOrd="0" parTransId="{A600928C-EB2D-4E5E-B01A-DC7F3F1F0368}" sibTransId="{ADE8F0BF-ABC1-446A-B021-9F2540E08CA4}"/>
    <dgm:cxn modelId="{136A74B8-F76C-4856-8B6C-8CB589CB0F89}" srcId="{0FEEAC41-BDE7-41B5-B84E-159938EE9322}" destId="{1DEDC80F-1248-4433-939E-61BC9C030004}" srcOrd="3" destOrd="0" parTransId="{7B6D5F4E-2314-44F0-B0B0-921C33F04063}" sibTransId="{4E7A3B67-1424-4197-88E9-CA6CB1EEF627}"/>
    <dgm:cxn modelId="{9D0987FE-A57D-4BD9-9C66-DC29A7041601}" type="presOf" srcId="{B6250A68-57F8-4739-A514-60AB343CDC2B}" destId="{06258B5D-9DBD-4310-A200-27E1CA389674}" srcOrd="0" destOrd="1" presId="urn:microsoft.com/office/officeart/2005/8/layout/hList1"/>
    <dgm:cxn modelId="{0EDF8003-D031-4E29-AFCC-503B36B96104}" srcId="{0FEEAC41-BDE7-41B5-B84E-159938EE9322}" destId="{B6250A68-57F8-4739-A514-60AB343CDC2B}" srcOrd="1" destOrd="0" parTransId="{5147E180-87F8-4D6D-86FE-DABF6914F98C}" sibTransId="{2ECC97C8-CB95-4B17-A3E9-35048E5F536F}"/>
    <dgm:cxn modelId="{C24B7070-46A5-42FF-B864-223AFAD7C27D}" srcId="{0FEEAC41-BDE7-41B5-B84E-159938EE9322}" destId="{323BAB0D-7205-4B13-B19D-C722F8BF8E80}" srcOrd="2" destOrd="0" parTransId="{B561782B-170F-47B8-9202-D25E795BA195}" sibTransId="{FF4BA38A-7BD4-4CE2-9C6D-EECB5EBB558D}"/>
    <dgm:cxn modelId="{48135931-EEC7-4640-BCAA-DF220818C8EC}" type="presOf" srcId="{E952F037-62A8-44D8-ABB5-4D2E95FEE845}" destId="{06258B5D-9DBD-4310-A200-27E1CA389674}" srcOrd="0" destOrd="0" presId="urn:microsoft.com/office/officeart/2005/8/layout/hList1"/>
    <dgm:cxn modelId="{EBA30863-7A45-4A49-80C1-774EFA3B0834}" srcId="{540B6BFD-2B72-4AD4-B381-CD87D2DBAF1A}" destId="{0FEEAC41-BDE7-41B5-B84E-159938EE9322}" srcOrd="0" destOrd="0" parTransId="{DF822671-A7AC-44C5-9C3E-98EC69B7110F}" sibTransId="{0DA91C47-6D96-4CF9-9430-56A96CC78BA8}"/>
    <dgm:cxn modelId="{76F8BB2F-A3A7-4A81-BD9A-0712056DE73A}" type="presOf" srcId="{540B6BFD-2B72-4AD4-B381-CD87D2DBAF1A}" destId="{C018872E-B956-4EA2-AF35-013A1D98D020}" srcOrd="0" destOrd="0" presId="urn:microsoft.com/office/officeart/2005/8/layout/hList1"/>
    <dgm:cxn modelId="{9E8F9FAE-93CE-4E9E-BAC2-FE99A348E494}" type="presOf" srcId="{0FEEAC41-BDE7-41B5-B84E-159938EE9322}" destId="{D47E0360-D055-4D21-ABA5-F51B5777FD00}" srcOrd="0" destOrd="0" presId="urn:microsoft.com/office/officeart/2005/8/layout/hList1"/>
    <dgm:cxn modelId="{A4AC9052-F536-46CA-B3CF-9A781AF77EC9}" type="presOf" srcId="{323BAB0D-7205-4B13-B19D-C722F8BF8E80}" destId="{06258B5D-9DBD-4310-A200-27E1CA389674}" srcOrd="0" destOrd="2" presId="urn:microsoft.com/office/officeart/2005/8/layout/hList1"/>
    <dgm:cxn modelId="{A9918D0D-D040-446E-A6C0-5BAC17F01535}" type="presOf" srcId="{1DEDC80F-1248-4433-939E-61BC9C030004}" destId="{06258B5D-9DBD-4310-A200-27E1CA389674}" srcOrd="0" destOrd="3" presId="urn:microsoft.com/office/officeart/2005/8/layout/hList1"/>
    <dgm:cxn modelId="{5ABC2F83-8E71-459A-81A4-A181D398CF5A}" type="presParOf" srcId="{C018872E-B956-4EA2-AF35-013A1D98D020}" destId="{3F7CE6C3-E982-4558-BE72-D00A4F878E97}" srcOrd="0" destOrd="0" presId="urn:microsoft.com/office/officeart/2005/8/layout/hList1"/>
    <dgm:cxn modelId="{159FCB32-E234-41FD-8BC0-4BE1A18BF27E}" type="presParOf" srcId="{3F7CE6C3-E982-4558-BE72-D00A4F878E97}" destId="{D47E0360-D055-4D21-ABA5-F51B5777FD00}" srcOrd="0" destOrd="0" presId="urn:microsoft.com/office/officeart/2005/8/layout/hList1"/>
    <dgm:cxn modelId="{91491FEB-EC65-455F-9DCD-CE8201AE9975}" type="presParOf" srcId="{3F7CE6C3-E982-4558-BE72-D00A4F878E97}" destId="{06258B5D-9DBD-4310-A200-27E1CA3896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7A5AB6-393E-43D0-B4F0-49021108F109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31DACC5-B0C8-480C-B617-4E6384955445}">
      <dgm:prSet custT="1"/>
      <dgm:spPr>
        <a:noFill/>
      </dgm:spPr>
      <dgm:t>
        <a:bodyPr/>
        <a:lstStyle/>
        <a:p>
          <a:pPr rtl="0"/>
          <a:r>
            <a:rPr lang="ru-RU" sz="1400" dirty="0"/>
            <a:t>ТОГФ заключает </a:t>
          </a:r>
          <a:r>
            <a:rPr lang="ru-RU" sz="1400" b="1" dirty="0">
              <a:solidFill>
                <a:srgbClr val="7030A0"/>
              </a:solidFill>
            </a:rPr>
            <a:t>соглашения о сотрудничестве </a:t>
          </a:r>
          <a:r>
            <a:rPr lang="ru-RU" sz="1400" dirty="0"/>
            <a:t>с кредитными организациями, осуществляющими деятельность на территории Тульского региона. Это могут быть как крупные игроки банковского сектора, так и небольшие региональные организации. Причем отбор банков осуществляется на конкурсной основе. Перечень вовлеченных в программу финансовых организаций постоянно расширяется</a:t>
          </a:r>
        </a:p>
      </dgm:t>
    </dgm:pt>
    <dgm:pt modelId="{7B1765DB-548E-4EEC-8ACB-361BCE0BA6A3}" type="parTrans" cxnId="{CAEDB133-A6EA-4B3C-8A09-48EFE594A2F7}">
      <dgm:prSet/>
      <dgm:spPr/>
      <dgm:t>
        <a:bodyPr/>
        <a:lstStyle/>
        <a:p>
          <a:endParaRPr lang="ru-RU"/>
        </a:p>
      </dgm:t>
    </dgm:pt>
    <dgm:pt modelId="{015A9A37-C77F-4FF9-8CA6-C4CAB78D20C9}" type="sibTrans" cxnId="{CAEDB133-A6EA-4B3C-8A09-48EFE594A2F7}">
      <dgm:prSet/>
      <dgm:spPr/>
      <dgm:t>
        <a:bodyPr/>
        <a:lstStyle/>
        <a:p>
          <a:endParaRPr lang="ru-RU"/>
        </a:p>
      </dgm:t>
    </dgm:pt>
    <dgm:pt modelId="{6C397744-E860-4C6E-A8B0-D05827AE61CE}" type="pres">
      <dgm:prSet presAssocID="{BD7A5AB6-393E-43D0-B4F0-49021108F1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F78A5-0EF1-45B2-86F5-1857943686EB}" type="pres">
      <dgm:prSet presAssocID="{A31DACC5-B0C8-480C-B617-4E6384955445}" presName="circle1" presStyleLbl="node1" presStyleIdx="0" presStyleCnt="1"/>
      <dgm:spPr/>
    </dgm:pt>
    <dgm:pt modelId="{755D47FA-CD44-46D8-9667-85BA14535E90}" type="pres">
      <dgm:prSet presAssocID="{A31DACC5-B0C8-480C-B617-4E6384955445}" presName="space" presStyleCnt="0"/>
      <dgm:spPr/>
    </dgm:pt>
    <dgm:pt modelId="{07AE3EE6-B8D7-4E16-B578-03915E4F9344}" type="pres">
      <dgm:prSet presAssocID="{A31DACC5-B0C8-480C-B617-4E6384955445}" presName="rect1" presStyleLbl="alignAcc1" presStyleIdx="0" presStyleCnt="1"/>
      <dgm:spPr/>
      <dgm:t>
        <a:bodyPr/>
        <a:lstStyle/>
        <a:p>
          <a:endParaRPr lang="ru-RU"/>
        </a:p>
      </dgm:t>
    </dgm:pt>
    <dgm:pt modelId="{6AF274D6-D513-4284-BE41-ABB85AE71E4F}" type="pres">
      <dgm:prSet presAssocID="{A31DACC5-B0C8-480C-B617-4E638495544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DB133-A6EA-4B3C-8A09-48EFE594A2F7}" srcId="{BD7A5AB6-393E-43D0-B4F0-49021108F109}" destId="{A31DACC5-B0C8-480C-B617-4E6384955445}" srcOrd="0" destOrd="0" parTransId="{7B1765DB-548E-4EEC-8ACB-361BCE0BA6A3}" sibTransId="{015A9A37-C77F-4FF9-8CA6-C4CAB78D20C9}"/>
    <dgm:cxn modelId="{48D0CB7B-90D0-4522-A4D5-174C364F67C8}" type="presOf" srcId="{BD7A5AB6-393E-43D0-B4F0-49021108F109}" destId="{6C397744-E860-4C6E-A8B0-D05827AE61CE}" srcOrd="0" destOrd="0" presId="urn:microsoft.com/office/officeart/2005/8/layout/target3"/>
    <dgm:cxn modelId="{C33CAC64-E48C-443A-ABB2-C57D3CFD96C1}" type="presOf" srcId="{A31DACC5-B0C8-480C-B617-4E6384955445}" destId="{07AE3EE6-B8D7-4E16-B578-03915E4F9344}" srcOrd="0" destOrd="0" presId="urn:microsoft.com/office/officeart/2005/8/layout/target3"/>
    <dgm:cxn modelId="{6BC33C49-3403-4BC9-96BD-84C9468D246A}" type="presOf" srcId="{A31DACC5-B0C8-480C-B617-4E6384955445}" destId="{6AF274D6-D513-4284-BE41-ABB85AE71E4F}" srcOrd="1" destOrd="0" presId="urn:microsoft.com/office/officeart/2005/8/layout/target3"/>
    <dgm:cxn modelId="{64EC6E70-5FF8-4E61-BC7B-370B4E9FDEF3}" type="presParOf" srcId="{6C397744-E860-4C6E-A8B0-D05827AE61CE}" destId="{BF2F78A5-0EF1-45B2-86F5-1857943686EB}" srcOrd="0" destOrd="0" presId="urn:microsoft.com/office/officeart/2005/8/layout/target3"/>
    <dgm:cxn modelId="{D093AD07-1B9D-492A-8ECA-75CD7C9CD63C}" type="presParOf" srcId="{6C397744-E860-4C6E-A8B0-D05827AE61CE}" destId="{755D47FA-CD44-46D8-9667-85BA14535E90}" srcOrd="1" destOrd="0" presId="urn:microsoft.com/office/officeart/2005/8/layout/target3"/>
    <dgm:cxn modelId="{4285A381-AE2F-4054-8D2C-04F632BC2114}" type="presParOf" srcId="{6C397744-E860-4C6E-A8B0-D05827AE61CE}" destId="{07AE3EE6-B8D7-4E16-B578-03915E4F9344}" srcOrd="2" destOrd="0" presId="urn:microsoft.com/office/officeart/2005/8/layout/target3"/>
    <dgm:cxn modelId="{616E0589-982E-4CD6-836B-63C1B59789C4}" type="presParOf" srcId="{6C397744-E860-4C6E-A8B0-D05827AE61CE}" destId="{6AF274D6-D513-4284-BE41-ABB85AE71E4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A3D6C4-FA15-41A7-A7D3-AD36BCC77E0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E3CE0E2-F50B-4EDD-B1DA-1111E48DAE28}">
      <dgm:prSet custT="1"/>
      <dgm:spPr>
        <a:noFill/>
      </dgm:spPr>
      <dgm:t>
        <a:bodyPr/>
        <a:lstStyle/>
        <a:p>
          <a:pPr algn="l" rtl="0"/>
          <a:r>
            <a:rPr lang="ru-RU" sz="1100" b="0" dirty="0">
              <a:solidFill>
                <a:schemeClr val="tx1"/>
              </a:solidFill>
            </a:rPr>
            <a:t>Льготные процентные ставки: 6% для российского оборудования, 8% для иностранного оборудования;</a:t>
          </a:r>
        </a:p>
      </dgm:t>
    </dgm:pt>
    <dgm:pt modelId="{8EC5FEEC-315F-44F1-810B-7FD11D9CA586}" type="parTrans" cxnId="{383428AA-D0E3-4FDE-9518-A1D3DE9F2FAD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978CEAAE-7CAF-4D74-8DB1-44D41AFE9922}" type="sibTrans" cxnId="{383428AA-D0E3-4FDE-9518-A1D3DE9F2FAD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E3B27C3E-6E5A-4C33-A8E1-A243F9EA2E7B}">
      <dgm:prSet custT="1"/>
      <dgm:spPr>
        <a:noFill/>
      </dgm:spPr>
      <dgm:t>
        <a:bodyPr/>
        <a:lstStyle/>
        <a:p>
          <a:pPr algn="l" rtl="0"/>
          <a:r>
            <a:rPr lang="ru-RU" sz="1100" b="0" dirty="0">
              <a:solidFill>
                <a:schemeClr val="tx1"/>
              </a:solidFill>
            </a:rPr>
            <a:t>Лизинг представляет собой </a:t>
          </a:r>
          <a:r>
            <a:rPr lang="ru-RU" sz="1100" b="0" dirty="0" err="1">
              <a:solidFill>
                <a:schemeClr val="tx1"/>
              </a:solidFill>
            </a:rPr>
            <a:t>беззалоговое</a:t>
          </a:r>
          <a:r>
            <a:rPr lang="ru-RU" sz="1100" b="0" dirty="0">
              <a:solidFill>
                <a:schemeClr val="tx1"/>
              </a:solidFill>
            </a:rPr>
            <a:t> финансирование, обеспечением является сам предмет  лизинга;</a:t>
          </a:r>
        </a:p>
      </dgm:t>
    </dgm:pt>
    <dgm:pt modelId="{85DF8DE2-30A1-4C3B-9F19-2A5F1C578482}" type="parTrans" cxnId="{02BD3CE6-2C6A-41E9-AC1B-6C689377CFAE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DB47F312-48A1-4DEE-AF7A-77504964E51E}" type="sibTrans" cxnId="{02BD3CE6-2C6A-41E9-AC1B-6C689377CFAE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289747F4-A2CB-4D76-81B3-9744054FF7BF}">
      <dgm:prSet custT="1"/>
      <dgm:spPr>
        <a:noFill/>
      </dgm:spPr>
      <dgm:t>
        <a:bodyPr/>
        <a:lstStyle/>
        <a:p>
          <a:pPr algn="l" rtl="0"/>
          <a:r>
            <a:rPr lang="ru-RU" sz="1100" b="0" dirty="0">
              <a:solidFill>
                <a:schemeClr val="tx1"/>
              </a:solidFill>
            </a:rPr>
            <a:t>Лизинговая компания самостоятельно приобретает у поставщика оборудование и передает его во  временное пользование и владение лизингополучателю;</a:t>
          </a:r>
        </a:p>
      </dgm:t>
    </dgm:pt>
    <dgm:pt modelId="{A3B9D8DE-39D2-4688-8B75-C25C3124D7B2}" type="parTrans" cxnId="{708820A0-DCE5-4DE5-A219-0618C88F0835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3D6FB5B4-A56D-48EB-B99B-FB138DAEF08B}" type="sibTrans" cxnId="{708820A0-DCE5-4DE5-A219-0618C88F0835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EF7AB51C-ACA3-4E3E-81E4-E48B2420EF44}">
      <dgm:prSet/>
      <dgm:spPr>
        <a:noFill/>
      </dgm:spPr>
      <dgm:t>
        <a:bodyPr/>
        <a:lstStyle/>
        <a:p>
          <a:pPr algn="l" rtl="0"/>
          <a:r>
            <a:rPr lang="ru-RU" b="0" dirty="0">
              <a:solidFill>
                <a:schemeClr val="tx1"/>
              </a:solidFill>
            </a:rPr>
            <a:t>Лизингополучатель не ограничен в выборе оборудования и поставщика оборудования;</a:t>
          </a:r>
        </a:p>
      </dgm:t>
    </dgm:pt>
    <dgm:pt modelId="{A5AA2F1D-6210-4E01-924C-733C39FC0EA0}" type="parTrans" cxnId="{4EBE91E0-EF6C-4AF6-9DCE-88861DEABB5C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FEE11110-0225-4ED9-8FF2-F5232435478A}" type="sibTrans" cxnId="{4EBE91E0-EF6C-4AF6-9DCE-88861DEABB5C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3F4D9187-F589-42CF-88D7-500751F64BC4}">
      <dgm:prSet/>
      <dgm:spPr>
        <a:noFill/>
      </dgm:spPr>
      <dgm:t>
        <a:bodyPr/>
        <a:lstStyle/>
        <a:p>
          <a:pPr algn="l" rtl="0"/>
          <a:r>
            <a:rPr lang="ru-RU" b="0" dirty="0">
              <a:solidFill>
                <a:schemeClr val="tx1"/>
              </a:solidFill>
            </a:rPr>
            <a:t>Лизингополучатель вправе выбрать график платежей исходя из сезонности бизнеса;</a:t>
          </a:r>
        </a:p>
      </dgm:t>
    </dgm:pt>
    <dgm:pt modelId="{6EFEE5FB-03FE-4219-96D1-7245896F0496}" type="parTrans" cxnId="{85C94F3F-E8E7-44AD-9736-F1F3151C230C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077FD7B4-130B-43BB-B96F-E0A7112E53DA}" type="sibTrans" cxnId="{85C94F3F-E8E7-44AD-9736-F1F3151C230C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F2229406-5295-4B55-959E-613DC3D5A87E}">
      <dgm:prSet/>
      <dgm:spPr>
        <a:noFill/>
      </dgm:spPr>
      <dgm:t>
        <a:bodyPr/>
        <a:lstStyle/>
        <a:p>
          <a:pPr algn="l" rtl="0"/>
          <a:r>
            <a:rPr lang="ru-RU" b="0" dirty="0">
              <a:solidFill>
                <a:schemeClr val="tx1"/>
              </a:solidFill>
            </a:rPr>
            <a:t>Первый лизинговый платеж оплачивается через 30 дней после подписания акта приема-передачи;</a:t>
          </a:r>
        </a:p>
      </dgm:t>
    </dgm:pt>
    <dgm:pt modelId="{AAD052E2-9AC6-4D73-98D9-73049F695AF1}" type="parTrans" cxnId="{8B36B617-B567-4E2C-A9C3-7BD7241C184E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76B217C7-1D56-44A2-B142-2EB6018CA151}" type="sibTrans" cxnId="{8B36B617-B567-4E2C-A9C3-7BD7241C184E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5CDE466D-0936-4D84-942A-4AA7C8AD6A24}">
      <dgm:prSet/>
      <dgm:spPr>
        <a:noFill/>
      </dgm:spPr>
      <dgm:t>
        <a:bodyPr/>
        <a:lstStyle/>
        <a:p>
          <a:pPr algn="l" rtl="0"/>
          <a:r>
            <a:rPr lang="ru-RU" b="0" dirty="0">
              <a:solidFill>
                <a:schemeClr val="tx1"/>
              </a:solidFill>
            </a:rPr>
            <a:t>Существует возможность привлечения региональных гарантийных организаций в качестве поручителя.</a:t>
          </a:r>
        </a:p>
      </dgm:t>
    </dgm:pt>
    <dgm:pt modelId="{9EA8EB18-5FEB-475C-B7AF-6E338ADB620D}" type="parTrans" cxnId="{599CB6DE-F0B4-488A-95E6-78165E47FBFF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ACB2D1C7-D924-40A5-A09C-FC8F64F2A540}" type="sibTrans" cxnId="{599CB6DE-F0B4-488A-95E6-78165E47FBFF}">
      <dgm:prSet/>
      <dgm:spPr/>
      <dgm:t>
        <a:bodyPr/>
        <a:lstStyle/>
        <a:p>
          <a:pPr algn="l"/>
          <a:endParaRPr lang="ru-RU" b="0">
            <a:solidFill>
              <a:schemeClr val="tx1"/>
            </a:solidFill>
          </a:endParaRPr>
        </a:p>
      </dgm:t>
    </dgm:pt>
    <dgm:pt modelId="{526728E6-55EF-449C-9B8E-4E1587B99DB7}" type="pres">
      <dgm:prSet presAssocID="{B6A3D6C4-FA15-41A7-A7D3-AD36BCC77E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D6DB4-8BCE-4408-860B-779104FF7478}" type="pres">
      <dgm:prSet presAssocID="{2E3CE0E2-F50B-4EDD-B1DA-1111E48DAE28}" presName="linNode" presStyleCnt="0"/>
      <dgm:spPr/>
    </dgm:pt>
    <dgm:pt modelId="{57D18888-06DB-4E4A-84C4-B02BD44E398E}" type="pres">
      <dgm:prSet presAssocID="{2E3CE0E2-F50B-4EDD-B1DA-1111E48DAE28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91701-59BD-41E4-9009-6985F80FF2A9}" type="pres">
      <dgm:prSet presAssocID="{978CEAAE-7CAF-4D74-8DB1-44D41AFE9922}" presName="sp" presStyleCnt="0"/>
      <dgm:spPr/>
    </dgm:pt>
    <dgm:pt modelId="{8B945C2F-8400-4D22-98B2-01DE972A3ED5}" type="pres">
      <dgm:prSet presAssocID="{E3B27C3E-6E5A-4C33-A8E1-A243F9EA2E7B}" presName="linNode" presStyleCnt="0"/>
      <dgm:spPr/>
    </dgm:pt>
    <dgm:pt modelId="{D3C64AF3-64D4-4B12-910A-6504C28AC6EA}" type="pres">
      <dgm:prSet presAssocID="{E3B27C3E-6E5A-4C33-A8E1-A243F9EA2E7B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405CA-56E8-466F-AF8A-439FA3413A2B}" type="pres">
      <dgm:prSet presAssocID="{DB47F312-48A1-4DEE-AF7A-77504964E51E}" presName="sp" presStyleCnt="0"/>
      <dgm:spPr/>
    </dgm:pt>
    <dgm:pt modelId="{846068CC-0DAA-4B11-960D-493C487F3B8C}" type="pres">
      <dgm:prSet presAssocID="{289747F4-A2CB-4D76-81B3-9744054FF7BF}" presName="linNode" presStyleCnt="0"/>
      <dgm:spPr/>
    </dgm:pt>
    <dgm:pt modelId="{E4012FF3-A2C6-4B93-BF61-EB23AF93BFC9}" type="pres">
      <dgm:prSet presAssocID="{289747F4-A2CB-4D76-81B3-9744054FF7BF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52D25-67A6-4C89-A203-A305C0E91312}" type="pres">
      <dgm:prSet presAssocID="{3D6FB5B4-A56D-48EB-B99B-FB138DAEF08B}" presName="sp" presStyleCnt="0"/>
      <dgm:spPr/>
    </dgm:pt>
    <dgm:pt modelId="{42C6964B-F9C4-46A3-B01B-7572F7D2591E}" type="pres">
      <dgm:prSet presAssocID="{EF7AB51C-ACA3-4E3E-81E4-E48B2420EF44}" presName="linNode" presStyleCnt="0"/>
      <dgm:spPr/>
    </dgm:pt>
    <dgm:pt modelId="{0E4390D4-C55C-4D79-B0A6-C77E5BCCADC8}" type="pres">
      <dgm:prSet presAssocID="{EF7AB51C-ACA3-4E3E-81E4-E48B2420EF44}" presName="parentText" presStyleLbl="node1" presStyleIdx="3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27D56-3043-411A-A50C-D847BBD1BBFC}" type="pres">
      <dgm:prSet presAssocID="{FEE11110-0225-4ED9-8FF2-F5232435478A}" presName="sp" presStyleCnt="0"/>
      <dgm:spPr/>
    </dgm:pt>
    <dgm:pt modelId="{C5DE98EC-7260-4045-95DF-142071008E80}" type="pres">
      <dgm:prSet presAssocID="{3F4D9187-F589-42CF-88D7-500751F64BC4}" presName="linNode" presStyleCnt="0"/>
      <dgm:spPr/>
    </dgm:pt>
    <dgm:pt modelId="{DDAC9A0D-265D-49CC-9EC3-DF4FB153A4CD}" type="pres">
      <dgm:prSet presAssocID="{3F4D9187-F589-42CF-88D7-500751F64BC4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42CBC-202D-41FC-A4FF-0A9B0547A3CF}" type="pres">
      <dgm:prSet presAssocID="{077FD7B4-130B-43BB-B96F-E0A7112E53DA}" presName="sp" presStyleCnt="0"/>
      <dgm:spPr/>
    </dgm:pt>
    <dgm:pt modelId="{B9B0D143-CA50-427A-8EC4-E2865653FEC9}" type="pres">
      <dgm:prSet presAssocID="{F2229406-5295-4B55-959E-613DC3D5A87E}" presName="linNode" presStyleCnt="0"/>
      <dgm:spPr/>
    </dgm:pt>
    <dgm:pt modelId="{03F86D89-3100-4B37-A499-65B776A590C9}" type="pres">
      <dgm:prSet presAssocID="{F2229406-5295-4B55-959E-613DC3D5A87E}" presName="parentText" presStyleLbl="node1" presStyleIdx="5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0AE9E-C044-42A4-BEAC-636FF3EE3DC5}" type="pres">
      <dgm:prSet presAssocID="{76B217C7-1D56-44A2-B142-2EB6018CA151}" presName="sp" presStyleCnt="0"/>
      <dgm:spPr/>
    </dgm:pt>
    <dgm:pt modelId="{156F94E0-90EC-4937-9218-766FEA408005}" type="pres">
      <dgm:prSet presAssocID="{5CDE466D-0936-4D84-942A-4AA7C8AD6A24}" presName="linNode" presStyleCnt="0"/>
      <dgm:spPr/>
    </dgm:pt>
    <dgm:pt modelId="{CE8ACEBC-F409-45CF-B346-9A4769E7F7A9}" type="pres">
      <dgm:prSet presAssocID="{5CDE466D-0936-4D84-942A-4AA7C8AD6A24}" presName="parentText" presStyleLbl="node1" presStyleIdx="6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C8284-8DF2-4AC9-828E-2D97EE7CBEF8}" type="presOf" srcId="{E3B27C3E-6E5A-4C33-A8E1-A243F9EA2E7B}" destId="{D3C64AF3-64D4-4B12-910A-6504C28AC6EA}" srcOrd="0" destOrd="0" presId="urn:microsoft.com/office/officeart/2005/8/layout/vList5"/>
    <dgm:cxn modelId="{708820A0-DCE5-4DE5-A219-0618C88F0835}" srcId="{B6A3D6C4-FA15-41A7-A7D3-AD36BCC77E00}" destId="{289747F4-A2CB-4D76-81B3-9744054FF7BF}" srcOrd="2" destOrd="0" parTransId="{A3B9D8DE-39D2-4688-8B75-C25C3124D7B2}" sibTransId="{3D6FB5B4-A56D-48EB-B99B-FB138DAEF08B}"/>
    <dgm:cxn modelId="{8B36B617-B567-4E2C-A9C3-7BD7241C184E}" srcId="{B6A3D6C4-FA15-41A7-A7D3-AD36BCC77E00}" destId="{F2229406-5295-4B55-959E-613DC3D5A87E}" srcOrd="5" destOrd="0" parTransId="{AAD052E2-9AC6-4D73-98D9-73049F695AF1}" sibTransId="{76B217C7-1D56-44A2-B142-2EB6018CA151}"/>
    <dgm:cxn modelId="{F77B328A-6F63-4BE4-9AB5-75E08C730CAB}" type="presOf" srcId="{F2229406-5295-4B55-959E-613DC3D5A87E}" destId="{03F86D89-3100-4B37-A499-65B776A590C9}" srcOrd="0" destOrd="0" presId="urn:microsoft.com/office/officeart/2005/8/layout/vList5"/>
    <dgm:cxn modelId="{3E9B0B83-8EF2-4B0E-8552-FAEE3E5EB812}" type="presOf" srcId="{EF7AB51C-ACA3-4E3E-81E4-E48B2420EF44}" destId="{0E4390D4-C55C-4D79-B0A6-C77E5BCCADC8}" srcOrd="0" destOrd="0" presId="urn:microsoft.com/office/officeart/2005/8/layout/vList5"/>
    <dgm:cxn modelId="{383428AA-D0E3-4FDE-9518-A1D3DE9F2FAD}" srcId="{B6A3D6C4-FA15-41A7-A7D3-AD36BCC77E00}" destId="{2E3CE0E2-F50B-4EDD-B1DA-1111E48DAE28}" srcOrd="0" destOrd="0" parTransId="{8EC5FEEC-315F-44F1-810B-7FD11D9CA586}" sibTransId="{978CEAAE-7CAF-4D74-8DB1-44D41AFE9922}"/>
    <dgm:cxn modelId="{4EBE91E0-EF6C-4AF6-9DCE-88861DEABB5C}" srcId="{B6A3D6C4-FA15-41A7-A7D3-AD36BCC77E00}" destId="{EF7AB51C-ACA3-4E3E-81E4-E48B2420EF44}" srcOrd="3" destOrd="0" parTransId="{A5AA2F1D-6210-4E01-924C-733C39FC0EA0}" sibTransId="{FEE11110-0225-4ED9-8FF2-F5232435478A}"/>
    <dgm:cxn modelId="{599CB6DE-F0B4-488A-95E6-78165E47FBFF}" srcId="{B6A3D6C4-FA15-41A7-A7D3-AD36BCC77E00}" destId="{5CDE466D-0936-4D84-942A-4AA7C8AD6A24}" srcOrd="6" destOrd="0" parTransId="{9EA8EB18-5FEB-475C-B7AF-6E338ADB620D}" sibTransId="{ACB2D1C7-D924-40A5-A09C-FC8F64F2A540}"/>
    <dgm:cxn modelId="{AF78E21A-9FAD-41C5-867C-90E7A4F79A25}" type="presOf" srcId="{5CDE466D-0936-4D84-942A-4AA7C8AD6A24}" destId="{CE8ACEBC-F409-45CF-B346-9A4769E7F7A9}" srcOrd="0" destOrd="0" presId="urn:microsoft.com/office/officeart/2005/8/layout/vList5"/>
    <dgm:cxn modelId="{85C94F3F-E8E7-44AD-9736-F1F3151C230C}" srcId="{B6A3D6C4-FA15-41A7-A7D3-AD36BCC77E00}" destId="{3F4D9187-F589-42CF-88D7-500751F64BC4}" srcOrd="4" destOrd="0" parTransId="{6EFEE5FB-03FE-4219-96D1-7245896F0496}" sibTransId="{077FD7B4-130B-43BB-B96F-E0A7112E53DA}"/>
    <dgm:cxn modelId="{02BD3CE6-2C6A-41E9-AC1B-6C689377CFAE}" srcId="{B6A3D6C4-FA15-41A7-A7D3-AD36BCC77E00}" destId="{E3B27C3E-6E5A-4C33-A8E1-A243F9EA2E7B}" srcOrd="1" destOrd="0" parTransId="{85DF8DE2-30A1-4C3B-9F19-2A5F1C578482}" sibTransId="{DB47F312-48A1-4DEE-AF7A-77504964E51E}"/>
    <dgm:cxn modelId="{5DEC6856-F02F-4628-99BA-473223DAF6F5}" type="presOf" srcId="{B6A3D6C4-FA15-41A7-A7D3-AD36BCC77E00}" destId="{526728E6-55EF-449C-9B8E-4E1587B99DB7}" srcOrd="0" destOrd="0" presId="urn:microsoft.com/office/officeart/2005/8/layout/vList5"/>
    <dgm:cxn modelId="{D652CBEB-4007-4F28-902D-3E069A971398}" type="presOf" srcId="{3F4D9187-F589-42CF-88D7-500751F64BC4}" destId="{DDAC9A0D-265D-49CC-9EC3-DF4FB153A4CD}" srcOrd="0" destOrd="0" presId="urn:microsoft.com/office/officeart/2005/8/layout/vList5"/>
    <dgm:cxn modelId="{EB11BCF7-BC40-49B0-8B3B-6371107A245A}" type="presOf" srcId="{2E3CE0E2-F50B-4EDD-B1DA-1111E48DAE28}" destId="{57D18888-06DB-4E4A-84C4-B02BD44E398E}" srcOrd="0" destOrd="0" presId="urn:microsoft.com/office/officeart/2005/8/layout/vList5"/>
    <dgm:cxn modelId="{8DE7CB06-0618-4ECD-BE7F-479578851D15}" type="presOf" srcId="{289747F4-A2CB-4D76-81B3-9744054FF7BF}" destId="{E4012FF3-A2C6-4B93-BF61-EB23AF93BFC9}" srcOrd="0" destOrd="0" presId="urn:microsoft.com/office/officeart/2005/8/layout/vList5"/>
    <dgm:cxn modelId="{F4A1A93C-0961-4C85-AAA5-C8BDEF0C9B03}" type="presParOf" srcId="{526728E6-55EF-449C-9B8E-4E1587B99DB7}" destId="{9BBD6DB4-8BCE-4408-860B-779104FF7478}" srcOrd="0" destOrd="0" presId="urn:microsoft.com/office/officeart/2005/8/layout/vList5"/>
    <dgm:cxn modelId="{B6ACA649-4DE0-4DDB-B086-24928FB67FFF}" type="presParOf" srcId="{9BBD6DB4-8BCE-4408-860B-779104FF7478}" destId="{57D18888-06DB-4E4A-84C4-B02BD44E398E}" srcOrd="0" destOrd="0" presId="urn:microsoft.com/office/officeart/2005/8/layout/vList5"/>
    <dgm:cxn modelId="{DC1DB07A-09F4-436E-807A-D96D465C3A04}" type="presParOf" srcId="{526728E6-55EF-449C-9B8E-4E1587B99DB7}" destId="{20991701-59BD-41E4-9009-6985F80FF2A9}" srcOrd="1" destOrd="0" presId="urn:microsoft.com/office/officeart/2005/8/layout/vList5"/>
    <dgm:cxn modelId="{46900603-3077-4096-8E50-66E7E4F9B6E5}" type="presParOf" srcId="{526728E6-55EF-449C-9B8E-4E1587B99DB7}" destId="{8B945C2F-8400-4D22-98B2-01DE972A3ED5}" srcOrd="2" destOrd="0" presId="urn:microsoft.com/office/officeart/2005/8/layout/vList5"/>
    <dgm:cxn modelId="{F0D4B635-8CF2-4654-8C34-0CF8D443E289}" type="presParOf" srcId="{8B945C2F-8400-4D22-98B2-01DE972A3ED5}" destId="{D3C64AF3-64D4-4B12-910A-6504C28AC6EA}" srcOrd="0" destOrd="0" presId="urn:microsoft.com/office/officeart/2005/8/layout/vList5"/>
    <dgm:cxn modelId="{54D17934-45ED-4FA5-B8B5-E0E5196810D5}" type="presParOf" srcId="{526728E6-55EF-449C-9B8E-4E1587B99DB7}" destId="{D4F405CA-56E8-466F-AF8A-439FA3413A2B}" srcOrd="3" destOrd="0" presId="urn:microsoft.com/office/officeart/2005/8/layout/vList5"/>
    <dgm:cxn modelId="{5BBC04BD-921D-43A4-8237-137840EF110D}" type="presParOf" srcId="{526728E6-55EF-449C-9B8E-4E1587B99DB7}" destId="{846068CC-0DAA-4B11-960D-493C487F3B8C}" srcOrd="4" destOrd="0" presId="urn:microsoft.com/office/officeart/2005/8/layout/vList5"/>
    <dgm:cxn modelId="{8A40E05D-B7FF-4359-903E-C5B6FC43F564}" type="presParOf" srcId="{846068CC-0DAA-4B11-960D-493C487F3B8C}" destId="{E4012FF3-A2C6-4B93-BF61-EB23AF93BFC9}" srcOrd="0" destOrd="0" presId="urn:microsoft.com/office/officeart/2005/8/layout/vList5"/>
    <dgm:cxn modelId="{84CC2BA9-5D46-4EF6-968F-F05FDA04F961}" type="presParOf" srcId="{526728E6-55EF-449C-9B8E-4E1587B99DB7}" destId="{C1952D25-67A6-4C89-A203-A305C0E91312}" srcOrd="5" destOrd="0" presId="urn:microsoft.com/office/officeart/2005/8/layout/vList5"/>
    <dgm:cxn modelId="{46857152-1688-49F5-93A0-2672E6894456}" type="presParOf" srcId="{526728E6-55EF-449C-9B8E-4E1587B99DB7}" destId="{42C6964B-F9C4-46A3-B01B-7572F7D2591E}" srcOrd="6" destOrd="0" presId="urn:microsoft.com/office/officeart/2005/8/layout/vList5"/>
    <dgm:cxn modelId="{05A2E666-E859-4D74-B4EC-4F417A70A33C}" type="presParOf" srcId="{42C6964B-F9C4-46A3-B01B-7572F7D2591E}" destId="{0E4390D4-C55C-4D79-B0A6-C77E5BCCADC8}" srcOrd="0" destOrd="0" presId="urn:microsoft.com/office/officeart/2005/8/layout/vList5"/>
    <dgm:cxn modelId="{3AF75A51-B4F5-4621-8FBF-5C797026E92F}" type="presParOf" srcId="{526728E6-55EF-449C-9B8E-4E1587B99DB7}" destId="{D0F27D56-3043-411A-A50C-D847BBD1BBFC}" srcOrd="7" destOrd="0" presId="urn:microsoft.com/office/officeart/2005/8/layout/vList5"/>
    <dgm:cxn modelId="{C81F2CE9-0A67-4C45-81BF-547E4DB513CC}" type="presParOf" srcId="{526728E6-55EF-449C-9B8E-4E1587B99DB7}" destId="{C5DE98EC-7260-4045-95DF-142071008E80}" srcOrd="8" destOrd="0" presId="urn:microsoft.com/office/officeart/2005/8/layout/vList5"/>
    <dgm:cxn modelId="{3C8C1615-BF16-4C9C-A10E-519ED642E455}" type="presParOf" srcId="{C5DE98EC-7260-4045-95DF-142071008E80}" destId="{DDAC9A0D-265D-49CC-9EC3-DF4FB153A4CD}" srcOrd="0" destOrd="0" presId="urn:microsoft.com/office/officeart/2005/8/layout/vList5"/>
    <dgm:cxn modelId="{833EF417-6F24-420F-AAE1-3E8FFD774B09}" type="presParOf" srcId="{526728E6-55EF-449C-9B8E-4E1587B99DB7}" destId="{D8A42CBC-202D-41FC-A4FF-0A9B0547A3CF}" srcOrd="9" destOrd="0" presId="urn:microsoft.com/office/officeart/2005/8/layout/vList5"/>
    <dgm:cxn modelId="{AF56FD47-5DF0-431D-8A09-90196EAD67CB}" type="presParOf" srcId="{526728E6-55EF-449C-9B8E-4E1587B99DB7}" destId="{B9B0D143-CA50-427A-8EC4-E2865653FEC9}" srcOrd="10" destOrd="0" presId="urn:microsoft.com/office/officeart/2005/8/layout/vList5"/>
    <dgm:cxn modelId="{7FDE8F57-B407-4CE1-993F-C2684FCA0FB2}" type="presParOf" srcId="{B9B0D143-CA50-427A-8EC4-E2865653FEC9}" destId="{03F86D89-3100-4B37-A499-65B776A590C9}" srcOrd="0" destOrd="0" presId="urn:microsoft.com/office/officeart/2005/8/layout/vList5"/>
    <dgm:cxn modelId="{E452656F-4661-49DB-BB16-4B8BC2230BA8}" type="presParOf" srcId="{526728E6-55EF-449C-9B8E-4E1587B99DB7}" destId="{1300AE9E-C044-42A4-BEAC-636FF3EE3DC5}" srcOrd="11" destOrd="0" presId="urn:microsoft.com/office/officeart/2005/8/layout/vList5"/>
    <dgm:cxn modelId="{A87E17D0-B806-447B-8462-FE7169725CF0}" type="presParOf" srcId="{526728E6-55EF-449C-9B8E-4E1587B99DB7}" destId="{156F94E0-90EC-4937-9218-766FEA408005}" srcOrd="12" destOrd="0" presId="urn:microsoft.com/office/officeart/2005/8/layout/vList5"/>
    <dgm:cxn modelId="{93CE69F8-C81C-448F-8DD4-1CC3288D307A}" type="presParOf" srcId="{156F94E0-90EC-4937-9218-766FEA408005}" destId="{CE8ACEBC-F409-45CF-B346-9A4769E7F7A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D064DF-99F2-48B1-A2AD-C9FB86753BF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DE8A351-EC68-4478-9769-1B3833C1DC3F}">
      <dgm:prSet/>
      <dgm:spPr>
        <a:noFill/>
      </dgm:spPr>
      <dgm:t>
        <a:bodyPr/>
        <a:lstStyle/>
        <a:p>
          <a:pPr rtl="0"/>
          <a:r>
            <a:rPr lang="ru-RU" b="1" dirty="0">
              <a:solidFill>
                <a:srgbClr val="7030A0"/>
              </a:solidFill>
            </a:rPr>
            <a:t>Субсидия предоставляется предпринимателям, осуществляющим деятельность:</a:t>
          </a:r>
        </a:p>
        <a:p>
          <a:pPr rtl="0"/>
          <a:r>
            <a:rPr lang="ru-RU" dirty="0">
              <a:solidFill>
                <a:schemeClr val="tx1"/>
              </a:solidFill>
            </a:rPr>
            <a:t>Аренда и управление собственным или арендованным нежилым недвижимым имуществом</a:t>
          </a:r>
        </a:p>
        <a:p>
          <a:pPr rtl="0"/>
          <a:r>
            <a:rPr lang="ru-RU" dirty="0">
              <a:solidFill>
                <a:schemeClr val="tx1"/>
              </a:solidFill>
            </a:rPr>
            <a:t>Торговля непродовольственными товарами</a:t>
          </a:r>
        </a:p>
        <a:p>
          <a:pPr rtl="0"/>
          <a:r>
            <a:rPr lang="ru-RU" dirty="0">
              <a:solidFill>
                <a:schemeClr val="tx1"/>
              </a:solidFill>
            </a:rPr>
            <a:t>Профессиональное дополнительное образование</a:t>
          </a:r>
        </a:p>
      </dgm:t>
    </dgm:pt>
    <dgm:pt modelId="{57205F02-3C9D-470C-9728-F02937BFD079}" type="parTrans" cxnId="{5FD9B47B-AEEC-4264-9115-58DB0EC9EB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58F022-D2E0-49D5-89CD-2B0E87229D5E}" type="sibTrans" cxnId="{5FD9B47B-AEEC-4264-9115-58DB0EC9EB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4A61EA-6513-4A2F-9B37-0E41D37D3620}">
      <dgm:prSet/>
      <dgm:spPr/>
      <dgm:t>
        <a:bodyPr/>
        <a:lstStyle/>
        <a:p>
          <a:pPr rtl="0"/>
          <a:endParaRPr lang="ru-RU" dirty="0">
            <a:solidFill>
              <a:schemeClr val="tx1"/>
            </a:solidFill>
          </a:endParaRPr>
        </a:p>
      </dgm:t>
    </dgm:pt>
    <dgm:pt modelId="{5FAA08A0-5754-4F51-BF41-58E4FDE81314}" type="parTrans" cxnId="{B7B09665-60A1-407F-815D-CE383A7E9F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859244-E3F0-42B3-BE3A-F3E51AD5A4CE}" type="sibTrans" cxnId="{B7B09665-60A1-407F-815D-CE383A7E9F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92A939-6C15-4A84-BFB8-24CBC92F30B6}">
      <dgm:prSet/>
      <dgm:spPr>
        <a:noFill/>
      </dgm:spPr>
      <dgm:t>
        <a:bodyPr/>
        <a:lstStyle/>
        <a:p>
          <a:pPr rtl="0"/>
          <a:r>
            <a:rPr lang="ru-RU" b="1" dirty="0">
              <a:solidFill>
                <a:srgbClr val="7030A0"/>
              </a:solidFill>
            </a:rPr>
            <a:t>В случае осуществления предпринимателем торговли непродовольственными товарами, размер субсидии зависит от величины площади, используемой для ведения предпринимательской деятельности:</a:t>
          </a:r>
        </a:p>
        <a:p>
          <a:pPr rtl="0"/>
          <a:r>
            <a:rPr lang="ru-RU" dirty="0">
              <a:solidFill>
                <a:schemeClr val="tx1"/>
              </a:solidFill>
            </a:rPr>
            <a:t>-До 20м2 – не более 25 тысяч </a:t>
          </a:r>
          <a:r>
            <a:rPr lang="ru-RU" dirty="0" smtClean="0">
              <a:solidFill>
                <a:schemeClr val="tx1"/>
              </a:solidFill>
            </a:rPr>
            <a:t>рублей </a:t>
          </a:r>
          <a:endParaRPr lang="ru-RU" dirty="0">
            <a:solidFill>
              <a:schemeClr val="tx1"/>
            </a:solidFill>
          </a:endParaRPr>
        </a:p>
        <a:p>
          <a:pPr rtl="0"/>
          <a:r>
            <a:rPr lang="ru-RU" dirty="0">
              <a:solidFill>
                <a:schemeClr val="tx1"/>
              </a:solidFill>
            </a:rPr>
            <a:t>-От 20 м2 до 100 м2 – не более 35 тысяч рублей</a:t>
          </a:r>
        </a:p>
        <a:p>
          <a:pPr rtl="0"/>
          <a:r>
            <a:rPr lang="ru-RU" dirty="0">
              <a:solidFill>
                <a:schemeClr val="tx1"/>
              </a:solidFill>
            </a:rPr>
            <a:t>-От 100 м2 – не более 50 тысяч рублей</a:t>
          </a:r>
        </a:p>
      </dgm:t>
    </dgm:pt>
    <dgm:pt modelId="{78C29CC2-A721-4E04-A847-8E7257F71FFB}" type="parTrans" cxnId="{E476A3F6-B9DC-4D01-9C56-4F2BEE234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B09358-F2FE-4FFE-9321-54E793BFF3AB}" type="sibTrans" cxnId="{E476A3F6-B9DC-4D01-9C56-4F2BEE2340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BBC3B2-CBB3-4991-B4C6-A556BE3C71E5}">
      <dgm:prSet/>
      <dgm:spPr>
        <a:noFill/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В случае осуществления предпринимателем деятельности по оказанию </a:t>
          </a:r>
          <a:r>
            <a:rPr lang="ru-RU" b="1" dirty="0">
              <a:solidFill>
                <a:srgbClr val="7030A0"/>
              </a:solidFill>
            </a:rPr>
            <a:t>профессионального дополнительного образования,</a:t>
          </a:r>
          <a:r>
            <a:rPr lang="ru-RU" dirty="0">
              <a:solidFill>
                <a:schemeClr val="tx1"/>
              </a:solidFill>
            </a:rPr>
            <a:t> размер субсидии определяется в объеме подтвержденных затрат, но не более 35 тысяч рублей</a:t>
          </a:r>
        </a:p>
      </dgm:t>
    </dgm:pt>
    <dgm:pt modelId="{DD5188E0-21AD-4280-8305-6358E0A3B03C}" type="parTrans" cxnId="{0F58016E-1C79-4B88-A807-EC8321DE41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67484C-840E-4DB2-8AD2-64990F8B173E}" type="sibTrans" cxnId="{0F58016E-1C79-4B88-A807-EC8321DE41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D69664-6021-46A9-AFAA-9723807FFF8F}">
      <dgm:prSet/>
      <dgm:spPr>
        <a:noFill/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В случае осуществления предпринимателем деятельности </a:t>
          </a:r>
          <a:r>
            <a:rPr lang="ru-RU" b="1" dirty="0">
              <a:solidFill>
                <a:srgbClr val="7030A0"/>
              </a:solidFill>
            </a:rPr>
            <a:t>по аренде и управлению собственным или арендованным нежилым недвижимым имуществом</a:t>
          </a:r>
          <a:r>
            <a:rPr lang="ru-RU" dirty="0">
              <a:solidFill>
                <a:schemeClr val="tx1"/>
              </a:solidFill>
            </a:rPr>
            <a:t> размер субсидии определяется в объеме подтвержденных затрат, но не более 50 тысяч рублей</a:t>
          </a:r>
        </a:p>
      </dgm:t>
    </dgm:pt>
    <dgm:pt modelId="{A2C08629-1537-41C6-847B-130A97AEEA64}" type="parTrans" cxnId="{2725B285-1B01-4A31-B94E-D060ECC6E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10536E-73B8-483D-B083-BE1359D9FAD1}" type="sibTrans" cxnId="{2725B285-1B01-4A31-B94E-D060ECC6EE5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BDC34E-CF8F-48EF-A7B3-5ADE1F745AF5}" type="pres">
      <dgm:prSet presAssocID="{F2D064DF-99F2-48B1-A2AD-C9FB86753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913A2-97E1-4C6C-A655-7868D207069A}" type="pres">
      <dgm:prSet presAssocID="{0DE8A351-EC68-4478-9769-1B3833C1DC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274B6-A0A2-4024-B36B-230B9BDCC99A}" type="pres">
      <dgm:prSet presAssocID="{0DE8A351-EC68-4478-9769-1B3833C1DC3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A3C62-9959-4ABE-86E7-715F655B77F7}" type="pres">
      <dgm:prSet presAssocID="{E592A939-6C15-4A84-BFB8-24CBC92F30B6}" presName="parentText" presStyleLbl="node1" presStyleIdx="1" presStyleCnt="4" custLinFactY="-78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509D3-AEA8-4E20-AFE0-540029D95F21}" type="pres">
      <dgm:prSet presAssocID="{DEB09358-F2FE-4FFE-9321-54E793BFF3AB}" presName="spacer" presStyleCnt="0"/>
      <dgm:spPr/>
    </dgm:pt>
    <dgm:pt modelId="{269059E5-E3B0-4F3F-B8FD-6A896C9BFC0D}" type="pres">
      <dgm:prSet presAssocID="{0EBBC3B2-CBB3-4991-B4C6-A556BE3C71E5}" presName="parentText" presStyleLbl="node1" presStyleIdx="2" presStyleCnt="4" custLinFactY="-24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201D9-B5FA-482C-A1EF-8978E2063324}" type="pres">
      <dgm:prSet presAssocID="{C867484C-840E-4DB2-8AD2-64990F8B173E}" presName="spacer" presStyleCnt="0"/>
      <dgm:spPr/>
    </dgm:pt>
    <dgm:pt modelId="{89D97C59-70E0-405A-9B54-02D8D172B325}" type="pres">
      <dgm:prSet presAssocID="{5CD69664-6021-46A9-AFAA-9723807FFF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6A3F6-B9DC-4D01-9C56-4F2BEE2340D5}" srcId="{F2D064DF-99F2-48B1-A2AD-C9FB86753BF7}" destId="{E592A939-6C15-4A84-BFB8-24CBC92F30B6}" srcOrd="1" destOrd="0" parTransId="{78C29CC2-A721-4E04-A847-8E7257F71FFB}" sibTransId="{DEB09358-F2FE-4FFE-9321-54E793BFF3AB}"/>
    <dgm:cxn modelId="{B7B09665-60A1-407F-815D-CE383A7E9F97}" srcId="{0DE8A351-EC68-4478-9769-1B3833C1DC3F}" destId="{364A61EA-6513-4A2F-9B37-0E41D37D3620}" srcOrd="0" destOrd="0" parTransId="{5FAA08A0-5754-4F51-BF41-58E4FDE81314}" sibTransId="{62859244-E3F0-42B3-BE3A-F3E51AD5A4CE}"/>
    <dgm:cxn modelId="{A203120A-065D-415C-8E01-1B8BDD93FFE5}" type="presOf" srcId="{5CD69664-6021-46A9-AFAA-9723807FFF8F}" destId="{89D97C59-70E0-405A-9B54-02D8D172B325}" srcOrd="0" destOrd="0" presId="urn:microsoft.com/office/officeart/2005/8/layout/vList2"/>
    <dgm:cxn modelId="{1B395CE0-66E2-4264-A386-2768C3C29580}" type="presOf" srcId="{364A61EA-6513-4A2F-9B37-0E41D37D3620}" destId="{8ED274B6-A0A2-4024-B36B-230B9BDCC99A}" srcOrd="0" destOrd="0" presId="urn:microsoft.com/office/officeart/2005/8/layout/vList2"/>
    <dgm:cxn modelId="{0CB59126-7F0C-472F-84B5-DF3018EC8058}" type="presOf" srcId="{E592A939-6C15-4A84-BFB8-24CBC92F30B6}" destId="{5D6A3C62-9959-4ABE-86E7-715F655B77F7}" srcOrd="0" destOrd="0" presId="urn:microsoft.com/office/officeart/2005/8/layout/vList2"/>
    <dgm:cxn modelId="{2725B285-1B01-4A31-B94E-D060ECC6EE5F}" srcId="{F2D064DF-99F2-48B1-A2AD-C9FB86753BF7}" destId="{5CD69664-6021-46A9-AFAA-9723807FFF8F}" srcOrd="3" destOrd="0" parTransId="{A2C08629-1537-41C6-847B-130A97AEEA64}" sibTransId="{FD10536E-73B8-483D-B083-BE1359D9FAD1}"/>
    <dgm:cxn modelId="{10DB090D-9017-47B3-BB6A-D772EE1BA178}" type="presOf" srcId="{0EBBC3B2-CBB3-4991-B4C6-A556BE3C71E5}" destId="{269059E5-E3B0-4F3F-B8FD-6A896C9BFC0D}" srcOrd="0" destOrd="0" presId="urn:microsoft.com/office/officeart/2005/8/layout/vList2"/>
    <dgm:cxn modelId="{5FD9B47B-AEEC-4264-9115-58DB0EC9EB58}" srcId="{F2D064DF-99F2-48B1-A2AD-C9FB86753BF7}" destId="{0DE8A351-EC68-4478-9769-1B3833C1DC3F}" srcOrd="0" destOrd="0" parTransId="{57205F02-3C9D-470C-9728-F02937BFD079}" sibTransId="{3258F022-D2E0-49D5-89CD-2B0E87229D5E}"/>
    <dgm:cxn modelId="{10DEECEB-3384-4C26-B896-63C49B76F44F}" type="presOf" srcId="{F2D064DF-99F2-48B1-A2AD-C9FB86753BF7}" destId="{85BDC34E-CF8F-48EF-A7B3-5ADE1F745AF5}" srcOrd="0" destOrd="0" presId="urn:microsoft.com/office/officeart/2005/8/layout/vList2"/>
    <dgm:cxn modelId="{0F58016E-1C79-4B88-A807-EC8321DE4135}" srcId="{F2D064DF-99F2-48B1-A2AD-C9FB86753BF7}" destId="{0EBBC3B2-CBB3-4991-B4C6-A556BE3C71E5}" srcOrd="2" destOrd="0" parTransId="{DD5188E0-21AD-4280-8305-6358E0A3B03C}" sibTransId="{C867484C-840E-4DB2-8AD2-64990F8B173E}"/>
    <dgm:cxn modelId="{49131053-3EE1-4035-BF1E-3880F28AE377}" type="presOf" srcId="{0DE8A351-EC68-4478-9769-1B3833C1DC3F}" destId="{CD6913A2-97E1-4C6C-A655-7868D207069A}" srcOrd="0" destOrd="0" presId="urn:microsoft.com/office/officeart/2005/8/layout/vList2"/>
    <dgm:cxn modelId="{F78D685D-F4D5-4C36-895F-D2CBA00C4C69}" type="presParOf" srcId="{85BDC34E-CF8F-48EF-A7B3-5ADE1F745AF5}" destId="{CD6913A2-97E1-4C6C-A655-7868D207069A}" srcOrd="0" destOrd="0" presId="urn:microsoft.com/office/officeart/2005/8/layout/vList2"/>
    <dgm:cxn modelId="{163CE51A-BDA1-4AE6-8B87-7C8FC0BF495B}" type="presParOf" srcId="{85BDC34E-CF8F-48EF-A7B3-5ADE1F745AF5}" destId="{8ED274B6-A0A2-4024-B36B-230B9BDCC99A}" srcOrd="1" destOrd="0" presId="urn:microsoft.com/office/officeart/2005/8/layout/vList2"/>
    <dgm:cxn modelId="{BECECBE4-0328-48B5-B0BE-8DD03DEAF282}" type="presParOf" srcId="{85BDC34E-CF8F-48EF-A7B3-5ADE1F745AF5}" destId="{5D6A3C62-9959-4ABE-86E7-715F655B77F7}" srcOrd="2" destOrd="0" presId="urn:microsoft.com/office/officeart/2005/8/layout/vList2"/>
    <dgm:cxn modelId="{223050EF-6C5A-4915-8EA7-3230B3018346}" type="presParOf" srcId="{85BDC34E-CF8F-48EF-A7B3-5ADE1F745AF5}" destId="{7F5509D3-AEA8-4E20-AFE0-540029D95F21}" srcOrd="3" destOrd="0" presId="urn:microsoft.com/office/officeart/2005/8/layout/vList2"/>
    <dgm:cxn modelId="{32B35EB3-FBF7-40C3-9C31-6486F863783E}" type="presParOf" srcId="{85BDC34E-CF8F-48EF-A7B3-5ADE1F745AF5}" destId="{269059E5-E3B0-4F3F-B8FD-6A896C9BFC0D}" srcOrd="4" destOrd="0" presId="urn:microsoft.com/office/officeart/2005/8/layout/vList2"/>
    <dgm:cxn modelId="{2748721A-AAF1-46BD-80A7-00B90321670C}" type="presParOf" srcId="{85BDC34E-CF8F-48EF-A7B3-5ADE1F745AF5}" destId="{2EA201D9-B5FA-482C-A1EF-8978E2063324}" srcOrd="5" destOrd="0" presId="urn:microsoft.com/office/officeart/2005/8/layout/vList2"/>
    <dgm:cxn modelId="{04482F6A-9090-458D-8A45-CE48BC2582C3}" type="presParOf" srcId="{85BDC34E-CF8F-48EF-A7B3-5ADE1F745AF5}" destId="{89D97C59-70E0-405A-9B54-02D8D172B3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365942-4507-4A8E-ACAD-7206EF0AE6D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A1353D-BB40-4759-AC45-02FA2A5AC5F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Заявление</a:t>
          </a:r>
          <a:endParaRPr lang="ru-RU" sz="800" b="1" dirty="0"/>
        </a:p>
      </dgm:t>
    </dgm:pt>
    <dgm:pt modelId="{346D430D-65BF-418F-8A4B-ECBE3BDCBACE}" type="parTrans" cxnId="{378F7ECC-F5D4-4E0D-BB30-3B6D696AE5C2}">
      <dgm:prSet/>
      <dgm:spPr/>
      <dgm:t>
        <a:bodyPr/>
        <a:lstStyle/>
        <a:p>
          <a:endParaRPr lang="ru-RU" sz="2400"/>
        </a:p>
      </dgm:t>
    </dgm:pt>
    <dgm:pt modelId="{D47EB2EE-AF40-4B9C-887E-60DF7BAF4272}" type="sibTrans" cxnId="{378F7ECC-F5D4-4E0D-BB30-3B6D696AE5C2}">
      <dgm:prSet/>
      <dgm:spPr/>
      <dgm:t>
        <a:bodyPr/>
        <a:lstStyle/>
        <a:p>
          <a:endParaRPr lang="ru-RU" sz="2400"/>
        </a:p>
      </dgm:t>
    </dgm:pt>
    <dgm:pt modelId="{E6DC802A-E698-4084-A73F-EF87B7B2972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Расчет размера субсидии</a:t>
          </a:r>
        </a:p>
      </dgm:t>
    </dgm:pt>
    <dgm:pt modelId="{3D758400-FB2E-4728-A3DC-23030E4D5B5C}" type="parTrans" cxnId="{BE65C12A-4124-41DB-8D36-F2EFB67ABFE4}">
      <dgm:prSet/>
      <dgm:spPr/>
      <dgm:t>
        <a:bodyPr/>
        <a:lstStyle/>
        <a:p>
          <a:endParaRPr lang="ru-RU" sz="2400"/>
        </a:p>
      </dgm:t>
    </dgm:pt>
    <dgm:pt modelId="{E723A13A-9582-4AA1-8260-8E1F2210A4EA}" type="sibTrans" cxnId="{BE65C12A-4124-41DB-8D36-F2EFB67ABFE4}">
      <dgm:prSet/>
      <dgm:spPr/>
      <dgm:t>
        <a:bodyPr/>
        <a:lstStyle/>
        <a:p>
          <a:endParaRPr lang="ru-RU" sz="2400"/>
        </a:p>
      </dgm:t>
    </dgm:pt>
    <dgm:pt modelId="{B6A29488-DB71-4681-AF6C-00E2282FD43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Согласие на обработку данных</a:t>
          </a:r>
        </a:p>
      </dgm:t>
    </dgm:pt>
    <dgm:pt modelId="{48C3F96A-16A1-4C56-876A-963F22FDE68E}" type="parTrans" cxnId="{B6B871AB-78B6-4219-9E2B-950E297D11AD}">
      <dgm:prSet/>
      <dgm:spPr/>
      <dgm:t>
        <a:bodyPr/>
        <a:lstStyle/>
        <a:p>
          <a:endParaRPr lang="ru-RU" sz="2400"/>
        </a:p>
      </dgm:t>
    </dgm:pt>
    <dgm:pt modelId="{FFAB62DA-7923-4FD0-AA49-E2E5AA70BE41}" type="sibTrans" cxnId="{B6B871AB-78B6-4219-9E2B-950E297D11AD}">
      <dgm:prSet/>
      <dgm:spPr/>
      <dgm:t>
        <a:bodyPr/>
        <a:lstStyle/>
        <a:p>
          <a:endParaRPr lang="ru-RU" sz="2400"/>
        </a:p>
      </dgm:t>
    </dgm:pt>
    <dgm:pt modelId="{AD6B3030-91BF-428F-B4DC-1F503723E22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Договор аренды или свидетельство о праве собственности</a:t>
          </a:r>
        </a:p>
      </dgm:t>
    </dgm:pt>
    <dgm:pt modelId="{1430F649-C0F9-4402-83D4-490E87CFDC67}" type="parTrans" cxnId="{68EBE9C2-0A1C-4E2C-A000-4211F9F934BF}">
      <dgm:prSet/>
      <dgm:spPr/>
      <dgm:t>
        <a:bodyPr/>
        <a:lstStyle/>
        <a:p>
          <a:endParaRPr lang="ru-RU" sz="2400"/>
        </a:p>
      </dgm:t>
    </dgm:pt>
    <dgm:pt modelId="{314034F4-B48B-4807-BA68-F7BF3AC40785}" type="sibTrans" cxnId="{68EBE9C2-0A1C-4E2C-A000-4211F9F934BF}">
      <dgm:prSet/>
      <dgm:spPr/>
      <dgm:t>
        <a:bodyPr/>
        <a:lstStyle/>
        <a:p>
          <a:endParaRPr lang="ru-RU" sz="2400"/>
        </a:p>
      </dgm:t>
    </dgm:pt>
    <dgm:pt modelId="{BEA1C0D8-7F02-4520-A236-B05F0C48D24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Документ, подтверждающий затраты и деятельность в октябре-ноябре 2021 года</a:t>
          </a:r>
        </a:p>
      </dgm:t>
    </dgm:pt>
    <dgm:pt modelId="{297C2444-43F7-46E6-A3E8-B3382FE5BAB0}" type="parTrans" cxnId="{E17D4664-5DC4-4CB9-BCBC-D1829970B9D8}">
      <dgm:prSet/>
      <dgm:spPr/>
      <dgm:t>
        <a:bodyPr/>
        <a:lstStyle/>
        <a:p>
          <a:endParaRPr lang="ru-RU" sz="2400"/>
        </a:p>
      </dgm:t>
    </dgm:pt>
    <dgm:pt modelId="{33BF6CB5-A9B0-4422-8CE3-5E27260D2891}" type="sibTrans" cxnId="{E17D4664-5DC4-4CB9-BCBC-D1829970B9D8}">
      <dgm:prSet/>
      <dgm:spPr/>
      <dgm:t>
        <a:bodyPr/>
        <a:lstStyle/>
        <a:p>
          <a:endParaRPr lang="ru-RU" sz="2400"/>
        </a:p>
      </dgm:t>
    </dgm:pt>
    <dgm:pt modelId="{0CD006AD-39F6-4A30-A742-E973D9D9B88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СЗВ-М (при наличии сотрудников)</a:t>
          </a:r>
          <a:endParaRPr lang="ru-RU" sz="800" b="1" dirty="0"/>
        </a:p>
      </dgm:t>
    </dgm:pt>
    <dgm:pt modelId="{2680F0FA-EB58-4D11-8642-45C1BFA0D8D6}" type="parTrans" cxnId="{86C31126-ABDF-43F2-A7E9-568A7B1FA87C}">
      <dgm:prSet/>
      <dgm:spPr/>
      <dgm:t>
        <a:bodyPr/>
        <a:lstStyle/>
        <a:p>
          <a:endParaRPr lang="ru-RU" sz="2400"/>
        </a:p>
      </dgm:t>
    </dgm:pt>
    <dgm:pt modelId="{73B9B281-229E-45A7-A982-4A5FEB25403F}" type="sibTrans" cxnId="{86C31126-ABDF-43F2-A7E9-568A7B1FA87C}">
      <dgm:prSet/>
      <dgm:spPr/>
      <dgm:t>
        <a:bodyPr/>
        <a:lstStyle/>
        <a:p>
          <a:endParaRPr lang="ru-RU" sz="2400"/>
        </a:p>
      </dgm:t>
    </dgm:pt>
    <dgm:pt modelId="{54643686-172F-4B1F-8C71-12B56AD45D6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000" b="1" dirty="0"/>
            <a:t>Справка об отсутствии задолженности по заработной плате (при наличии сотрудников)</a:t>
          </a:r>
        </a:p>
      </dgm:t>
    </dgm:pt>
    <dgm:pt modelId="{0A54DE06-7F3A-40EB-B856-192BF7014709}" type="parTrans" cxnId="{FC2F552C-DE03-4008-9DAF-E8F7F8695282}">
      <dgm:prSet/>
      <dgm:spPr/>
      <dgm:t>
        <a:bodyPr/>
        <a:lstStyle/>
        <a:p>
          <a:endParaRPr lang="ru-RU" sz="2400"/>
        </a:p>
      </dgm:t>
    </dgm:pt>
    <dgm:pt modelId="{64467B25-FF1F-4992-85A5-7CF010B379BE}" type="sibTrans" cxnId="{FC2F552C-DE03-4008-9DAF-E8F7F8695282}">
      <dgm:prSet/>
      <dgm:spPr/>
      <dgm:t>
        <a:bodyPr/>
        <a:lstStyle/>
        <a:p>
          <a:endParaRPr lang="ru-RU" sz="2400"/>
        </a:p>
      </dgm:t>
    </dgm:pt>
    <dgm:pt modelId="{2D548C73-F6B7-4FC1-BDAF-FC698BB1D99E}" type="pres">
      <dgm:prSet presAssocID="{C9365942-4507-4A8E-ACAD-7206EF0AE6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42209D-3A62-4ADE-9AAF-C30633A5BBE5}" type="pres">
      <dgm:prSet presAssocID="{C9365942-4507-4A8E-ACAD-7206EF0AE6DB}" presName="cycle" presStyleCnt="0"/>
      <dgm:spPr/>
    </dgm:pt>
    <dgm:pt modelId="{E29AE365-4601-4FFD-A838-F2D4C3EC39BC}" type="pres">
      <dgm:prSet presAssocID="{0DA1353D-BB40-4759-AC45-02FA2A5AC5F4}" presName="nodeFirstNode" presStyleLbl="node1" presStyleIdx="0" presStyleCnt="7" custScaleX="106169" custScaleY="94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8060B-63D7-48EB-ADCF-11F4560F643E}" type="pres">
      <dgm:prSet presAssocID="{D47EB2EE-AF40-4B9C-887E-60DF7BAF4272}" presName="sibTransFirstNode" presStyleLbl="bgShp" presStyleIdx="0" presStyleCnt="1" custScaleX="124528"/>
      <dgm:spPr/>
      <dgm:t>
        <a:bodyPr/>
        <a:lstStyle/>
        <a:p>
          <a:endParaRPr lang="ru-RU"/>
        </a:p>
      </dgm:t>
    </dgm:pt>
    <dgm:pt modelId="{1213D00F-5F96-47E2-974A-FD702066015F}" type="pres">
      <dgm:prSet presAssocID="{E6DC802A-E698-4084-A73F-EF87B7B2972C}" presName="nodeFollowingNodes" presStyleLbl="node1" presStyleIdx="1" presStyleCnt="7" custScaleX="112175" custScaleY="104516" custRadScaleRad="137733" custRadScaleInc="2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C1D8B-30E0-4964-928D-B9999EEEB744}" type="pres">
      <dgm:prSet presAssocID="{B6A29488-DB71-4681-AF6C-00E2282FD43E}" presName="nodeFollowingNodes" presStyleLbl="node1" presStyleIdx="2" presStyleCnt="7" custScaleX="111335" custScaleY="103492" custRadScaleRad="134641" custRadScaleInc="-7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78088-3EF9-4013-AFD6-1414F6F23C47}" type="pres">
      <dgm:prSet presAssocID="{AD6B3030-91BF-428F-B4DC-1F503723E222}" presName="nodeFollowingNodes" presStyleLbl="node1" presStyleIdx="3" presStyleCnt="7" custScaleX="115022" custScaleY="126517" custRadScaleRad="116217" custRadScaleInc="-29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A24D4-B778-45C3-86F7-5C12B89CB02B}" type="pres">
      <dgm:prSet presAssocID="{BEA1C0D8-7F02-4520-A236-B05F0C48D240}" presName="nodeFollowingNodes" presStyleLbl="node1" presStyleIdx="4" presStyleCnt="7" custScaleX="118384" custScaleY="118736" custRadScaleRad="114191" custRadScaleInc="27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4ED86-138F-4AA6-8EE2-5B5C31D571B2}" type="pres">
      <dgm:prSet presAssocID="{0CD006AD-39F6-4A30-A742-E973D9D9B880}" presName="nodeFollowingNodes" presStyleLbl="node1" presStyleIdx="5" presStyleCnt="7" custScaleX="110891" custScaleY="111854" custRadScaleRad="127844" custRadScaleInc="6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FBE31-0EC6-4B0F-9201-8EC962E12243}" type="pres">
      <dgm:prSet presAssocID="{54643686-172F-4B1F-8C71-12B56AD45D63}" presName="nodeFollowingNodes" presStyleLbl="node1" presStyleIdx="6" presStyleCnt="7" custScaleX="123136" custScaleY="119440" custRadScaleRad="118614" custRadScaleInc="-15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5C12A-4124-41DB-8D36-F2EFB67ABFE4}" srcId="{C9365942-4507-4A8E-ACAD-7206EF0AE6DB}" destId="{E6DC802A-E698-4084-A73F-EF87B7B2972C}" srcOrd="1" destOrd="0" parTransId="{3D758400-FB2E-4728-A3DC-23030E4D5B5C}" sibTransId="{E723A13A-9582-4AA1-8260-8E1F2210A4EA}"/>
    <dgm:cxn modelId="{3F8D04FD-B287-486A-B5EC-30B08FD91D38}" type="presOf" srcId="{AD6B3030-91BF-428F-B4DC-1F503723E222}" destId="{39078088-3EF9-4013-AFD6-1414F6F23C47}" srcOrd="0" destOrd="0" presId="urn:microsoft.com/office/officeart/2005/8/layout/cycle3"/>
    <dgm:cxn modelId="{930236A4-3FDB-467B-BF9C-E98AF30E79B9}" type="presOf" srcId="{C9365942-4507-4A8E-ACAD-7206EF0AE6DB}" destId="{2D548C73-F6B7-4FC1-BDAF-FC698BB1D99E}" srcOrd="0" destOrd="0" presId="urn:microsoft.com/office/officeart/2005/8/layout/cycle3"/>
    <dgm:cxn modelId="{68EBE9C2-0A1C-4E2C-A000-4211F9F934BF}" srcId="{C9365942-4507-4A8E-ACAD-7206EF0AE6DB}" destId="{AD6B3030-91BF-428F-B4DC-1F503723E222}" srcOrd="3" destOrd="0" parTransId="{1430F649-C0F9-4402-83D4-490E87CFDC67}" sibTransId="{314034F4-B48B-4807-BA68-F7BF3AC40785}"/>
    <dgm:cxn modelId="{552C6D81-7317-4DFF-8770-AC2E804D1E9E}" type="presOf" srcId="{D47EB2EE-AF40-4B9C-887E-60DF7BAF4272}" destId="{C378060B-63D7-48EB-ADCF-11F4560F643E}" srcOrd="0" destOrd="0" presId="urn:microsoft.com/office/officeart/2005/8/layout/cycle3"/>
    <dgm:cxn modelId="{56019585-9EF0-484E-BD18-1667FCF3F01F}" type="presOf" srcId="{0CD006AD-39F6-4A30-A742-E973D9D9B880}" destId="{B6A4ED86-138F-4AA6-8EE2-5B5C31D571B2}" srcOrd="0" destOrd="0" presId="urn:microsoft.com/office/officeart/2005/8/layout/cycle3"/>
    <dgm:cxn modelId="{86C31126-ABDF-43F2-A7E9-568A7B1FA87C}" srcId="{C9365942-4507-4A8E-ACAD-7206EF0AE6DB}" destId="{0CD006AD-39F6-4A30-A742-E973D9D9B880}" srcOrd="5" destOrd="0" parTransId="{2680F0FA-EB58-4D11-8642-45C1BFA0D8D6}" sibTransId="{73B9B281-229E-45A7-A982-4A5FEB25403F}"/>
    <dgm:cxn modelId="{F639D2A0-43B8-4030-905E-DC734E2AF3DC}" type="presOf" srcId="{B6A29488-DB71-4681-AF6C-00E2282FD43E}" destId="{B03C1D8B-30E0-4964-928D-B9999EEEB744}" srcOrd="0" destOrd="0" presId="urn:microsoft.com/office/officeart/2005/8/layout/cycle3"/>
    <dgm:cxn modelId="{FC2F552C-DE03-4008-9DAF-E8F7F8695282}" srcId="{C9365942-4507-4A8E-ACAD-7206EF0AE6DB}" destId="{54643686-172F-4B1F-8C71-12B56AD45D63}" srcOrd="6" destOrd="0" parTransId="{0A54DE06-7F3A-40EB-B856-192BF7014709}" sibTransId="{64467B25-FF1F-4992-85A5-7CF010B379BE}"/>
    <dgm:cxn modelId="{E29DAFB5-92E5-4D97-A019-2680169D47C5}" type="presOf" srcId="{E6DC802A-E698-4084-A73F-EF87B7B2972C}" destId="{1213D00F-5F96-47E2-974A-FD702066015F}" srcOrd="0" destOrd="0" presId="urn:microsoft.com/office/officeart/2005/8/layout/cycle3"/>
    <dgm:cxn modelId="{E17D4664-5DC4-4CB9-BCBC-D1829970B9D8}" srcId="{C9365942-4507-4A8E-ACAD-7206EF0AE6DB}" destId="{BEA1C0D8-7F02-4520-A236-B05F0C48D240}" srcOrd="4" destOrd="0" parTransId="{297C2444-43F7-46E6-A3E8-B3382FE5BAB0}" sibTransId="{33BF6CB5-A9B0-4422-8CE3-5E27260D2891}"/>
    <dgm:cxn modelId="{3F0AEC71-C085-4D0E-B98E-99F5ACCACEE7}" type="presOf" srcId="{BEA1C0D8-7F02-4520-A236-B05F0C48D240}" destId="{F5DA24D4-B778-45C3-86F7-5C12B89CB02B}" srcOrd="0" destOrd="0" presId="urn:microsoft.com/office/officeart/2005/8/layout/cycle3"/>
    <dgm:cxn modelId="{F39B9A25-8488-42BE-AB31-3A00D4F6A162}" type="presOf" srcId="{0DA1353D-BB40-4759-AC45-02FA2A5AC5F4}" destId="{E29AE365-4601-4FFD-A838-F2D4C3EC39BC}" srcOrd="0" destOrd="0" presId="urn:microsoft.com/office/officeart/2005/8/layout/cycle3"/>
    <dgm:cxn modelId="{4D69D3E5-B9B2-473C-8ED8-19A1F12AB332}" type="presOf" srcId="{54643686-172F-4B1F-8C71-12B56AD45D63}" destId="{29AFBE31-0EC6-4B0F-9201-8EC962E12243}" srcOrd="0" destOrd="0" presId="urn:microsoft.com/office/officeart/2005/8/layout/cycle3"/>
    <dgm:cxn modelId="{378F7ECC-F5D4-4E0D-BB30-3B6D696AE5C2}" srcId="{C9365942-4507-4A8E-ACAD-7206EF0AE6DB}" destId="{0DA1353D-BB40-4759-AC45-02FA2A5AC5F4}" srcOrd="0" destOrd="0" parTransId="{346D430D-65BF-418F-8A4B-ECBE3BDCBACE}" sibTransId="{D47EB2EE-AF40-4B9C-887E-60DF7BAF4272}"/>
    <dgm:cxn modelId="{B6B871AB-78B6-4219-9E2B-950E297D11AD}" srcId="{C9365942-4507-4A8E-ACAD-7206EF0AE6DB}" destId="{B6A29488-DB71-4681-AF6C-00E2282FD43E}" srcOrd="2" destOrd="0" parTransId="{48C3F96A-16A1-4C56-876A-963F22FDE68E}" sibTransId="{FFAB62DA-7923-4FD0-AA49-E2E5AA70BE41}"/>
    <dgm:cxn modelId="{B8163598-DA87-4F95-ABB0-037ED14A381F}" type="presParOf" srcId="{2D548C73-F6B7-4FC1-BDAF-FC698BB1D99E}" destId="{1F42209D-3A62-4ADE-9AAF-C30633A5BBE5}" srcOrd="0" destOrd="0" presId="urn:microsoft.com/office/officeart/2005/8/layout/cycle3"/>
    <dgm:cxn modelId="{1EA65854-BA31-4CBE-8140-5B4BC6612F1E}" type="presParOf" srcId="{1F42209D-3A62-4ADE-9AAF-C30633A5BBE5}" destId="{E29AE365-4601-4FFD-A838-F2D4C3EC39BC}" srcOrd="0" destOrd="0" presId="urn:microsoft.com/office/officeart/2005/8/layout/cycle3"/>
    <dgm:cxn modelId="{BF9B6CF4-D84A-4CD6-B1D7-FA2B2BD4A8DD}" type="presParOf" srcId="{1F42209D-3A62-4ADE-9AAF-C30633A5BBE5}" destId="{C378060B-63D7-48EB-ADCF-11F4560F643E}" srcOrd="1" destOrd="0" presId="urn:microsoft.com/office/officeart/2005/8/layout/cycle3"/>
    <dgm:cxn modelId="{1EBC17C0-3D07-498B-A30D-67227C8F993A}" type="presParOf" srcId="{1F42209D-3A62-4ADE-9AAF-C30633A5BBE5}" destId="{1213D00F-5F96-47E2-974A-FD702066015F}" srcOrd="2" destOrd="0" presId="urn:microsoft.com/office/officeart/2005/8/layout/cycle3"/>
    <dgm:cxn modelId="{C39129A6-3555-49A0-BA1A-E6C8EE6515B4}" type="presParOf" srcId="{1F42209D-3A62-4ADE-9AAF-C30633A5BBE5}" destId="{B03C1D8B-30E0-4964-928D-B9999EEEB744}" srcOrd="3" destOrd="0" presId="urn:microsoft.com/office/officeart/2005/8/layout/cycle3"/>
    <dgm:cxn modelId="{CEFD062A-A383-4195-9419-D5A9F40B805E}" type="presParOf" srcId="{1F42209D-3A62-4ADE-9AAF-C30633A5BBE5}" destId="{39078088-3EF9-4013-AFD6-1414F6F23C47}" srcOrd="4" destOrd="0" presId="urn:microsoft.com/office/officeart/2005/8/layout/cycle3"/>
    <dgm:cxn modelId="{90756357-5F1C-49A0-8A02-ECD04956802E}" type="presParOf" srcId="{1F42209D-3A62-4ADE-9AAF-C30633A5BBE5}" destId="{F5DA24D4-B778-45C3-86F7-5C12B89CB02B}" srcOrd="5" destOrd="0" presId="urn:microsoft.com/office/officeart/2005/8/layout/cycle3"/>
    <dgm:cxn modelId="{218ECC4B-82D8-480F-893C-EF5A12993CCD}" type="presParOf" srcId="{1F42209D-3A62-4ADE-9AAF-C30633A5BBE5}" destId="{B6A4ED86-138F-4AA6-8EE2-5B5C31D571B2}" srcOrd="6" destOrd="0" presId="urn:microsoft.com/office/officeart/2005/8/layout/cycle3"/>
    <dgm:cxn modelId="{266133F8-87B0-4690-A875-E47AA09A110E}" type="presParOf" srcId="{1F42209D-3A62-4ADE-9AAF-C30633A5BBE5}" destId="{29AFBE31-0EC6-4B0F-9201-8EC962E1224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F68D1F-83ED-4CBE-9BE2-F30398E2C26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3D80E7-FEB0-4342-8C86-0CEB65E1C2BC}">
      <dgm:prSet custT="1"/>
      <dgm:spPr>
        <a:noFill/>
      </dgm:spPr>
      <dgm:t>
        <a:bodyPr/>
        <a:lstStyle/>
        <a:p>
          <a:r>
            <a:rPr lang="ru-RU" sz="1200" b="0" dirty="0">
              <a:solidFill>
                <a:schemeClr val="tx1"/>
              </a:solidFill>
            </a:rPr>
            <a:t>В бизнес-инкубаторе начинающим </a:t>
          </a:r>
          <a:r>
            <a:rPr lang="ru-RU" sz="1200" b="0" dirty="0" smtClean="0">
              <a:solidFill>
                <a:schemeClr val="tx1"/>
              </a:solidFill>
            </a:rPr>
            <a:t>предпринимателям и </a:t>
          </a:r>
          <a:r>
            <a:rPr lang="ru-RU" sz="1200" b="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dirty="0" smtClean="0">
              <a:solidFill>
                <a:schemeClr val="tx1"/>
              </a:solidFill>
            </a:rPr>
            <a:t> </a:t>
          </a:r>
          <a:r>
            <a:rPr lang="ru-RU" sz="1200" b="0" dirty="0">
              <a:solidFill>
                <a:schemeClr val="tx1"/>
              </a:solidFill>
            </a:rPr>
            <a:t>предоставляются в аренду на льготных условиях изолированные нежилые помещения. Каждое нежилое помещение оснащено мебелью, радиоточкой, сплит системой, каждое рабочее место оборудовано компьютером, оргтехникой, телекоммуникационной связью</a:t>
          </a:r>
        </a:p>
      </dgm:t>
    </dgm:pt>
    <dgm:pt modelId="{4871F33A-43DC-4B39-B416-15E113201430}" type="parTrans" cxnId="{9364CC3D-8C75-477D-B460-B93EF8778C9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390C7C5-BB41-49DD-8FD5-F6C2760611EF}" type="sibTrans" cxnId="{9364CC3D-8C75-477D-B460-B93EF8778C9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75740EC-DD4A-4964-A8C5-9475E89C93F2}">
      <dgm:prSet custT="1"/>
      <dgm:spPr>
        <a:noFill/>
      </dgm:spPr>
      <dgm:t>
        <a:bodyPr/>
        <a:lstStyle/>
        <a:p>
          <a:r>
            <a:rPr lang="ru-RU" sz="1200" b="1" dirty="0">
              <a:solidFill>
                <a:srgbClr val="7030A0"/>
              </a:solidFill>
            </a:rPr>
            <a:t>Стоимость аренды нежилых помещений</a:t>
          </a:r>
          <a:br>
            <a:rPr lang="ru-RU" sz="1200" b="1" dirty="0">
              <a:solidFill>
                <a:srgbClr val="7030A0"/>
              </a:solidFill>
            </a:rPr>
          </a:br>
          <a:r>
            <a:rPr lang="ru-RU" sz="1200" b="1" dirty="0">
              <a:solidFill>
                <a:srgbClr val="7030A0"/>
              </a:solidFill>
            </a:rPr>
            <a:t>от 100 </a:t>
          </a:r>
          <a:r>
            <a:rPr lang="ru-RU" sz="1200" b="1" dirty="0" err="1">
              <a:solidFill>
                <a:srgbClr val="7030A0"/>
              </a:solidFill>
            </a:rPr>
            <a:t>руб</a:t>
          </a:r>
          <a:r>
            <a:rPr lang="ru-RU" sz="1200" b="1" dirty="0">
              <a:solidFill>
                <a:srgbClr val="7030A0"/>
              </a:solidFill>
            </a:rPr>
            <a:t>/</a:t>
          </a:r>
          <a:r>
            <a:rPr lang="ru-RU" sz="1200" b="1" dirty="0" err="1">
              <a:solidFill>
                <a:srgbClr val="7030A0"/>
              </a:solidFill>
            </a:rPr>
            <a:t>кв.м</a:t>
          </a:r>
          <a:endParaRPr lang="ru-RU" sz="1200" b="1" dirty="0">
            <a:solidFill>
              <a:srgbClr val="7030A0"/>
            </a:solidFill>
          </a:endParaRPr>
        </a:p>
      </dgm:t>
    </dgm:pt>
    <dgm:pt modelId="{ACD164DE-1F65-4EE7-911D-7D187970E8CA}" type="parTrans" cxnId="{AC14B341-5E41-4AD0-8495-E4673592FA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980A22B-2D29-474B-95B0-AAEB078AD12C}" type="sibTrans" cxnId="{AC14B341-5E41-4AD0-8495-E4673592FADF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79CF5EA-BD02-47BB-8D22-09E90897A046}">
      <dgm:prSet custT="1"/>
      <dgm:spPr>
        <a:noFill/>
      </dgm:spPr>
      <dgm:t>
        <a:bodyPr/>
        <a:lstStyle/>
        <a:p>
          <a:r>
            <a:rPr lang="ru-RU" sz="1200" b="1" dirty="0">
              <a:solidFill>
                <a:srgbClr val="7030A0"/>
              </a:solidFill>
            </a:rPr>
            <a:t>Стоимость возмещения коммунальных услуг</a:t>
          </a:r>
          <a:br>
            <a:rPr lang="ru-RU" sz="1200" b="1" dirty="0">
              <a:solidFill>
                <a:srgbClr val="7030A0"/>
              </a:solidFill>
            </a:rPr>
          </a:br>
          <a:r>
            <a:rPr lang="ru-RU" sz="1200" b="1" dirty="0">
              <a:solidFill>
                <a:srgbClr val="7030A0"/>
              </a:solidFill>
            </a:rPr>
            <a:t>от 180 </a:t>
          </a:r>
          <a:r>
            <a:rPr lang="ru-RU" sz="1200" b="1" dirty="0" err="1">
              <a:solidFill>
                <a:srgbClr val="7030A0"/>
              </a:solidFill>
            </a:rPr>
            <a:t>руб</a:t>
          </a:r>
          <a:r>
            <a:rPr lang="ru-RU" sz="1200" b="1" dirty="0">
              <a:solidFill>
                <a:srgbClr val="7030A0"/>
              </a:solidFill>
            </a:rPr>
            <a:t>/</a:t>
          </a:r>
          <a:r>
            <a:rPr lang="ru-RU" sz="1200" b="1" dirty="0" err="1">
              <a:solidFill>
                <a:srgbClr val="7030A0"/>
              </a:solidFill>
            </a:rPr>
            <a:t>кв.м</a:t>
          </a:r>
          <a:endParaRPr lang="ru-RU" sz="1200" b="1" dirty="0">
            <a:solidFill>
              <a:srgbClr val="7030A0"/>
            </a:solidFill>
          </a:endParaRPr>
        </a:p>
      </dgm:t>
    </dgm:pt>
    <dgm:pt modelId="{88AF92ED-A48F-4D8C-94E8-C7B99B531C55}" type="parTrans" cxnId="{07125FAA-2D72-4914-B1F5-17A40A8FDB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8F541E8-86DE-4B16-B472-81D5052ABE3B}" type="sibTrans" cxnId="{07125FAA-2D72-4914-B1F5-17A40A8FDB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E612D7-7C22-402C-BF32-814B8FDAEBD5}">
      <dgm:prSet custT="1"/>
      <dgm:spPr>
        <a:noFill/>
      </dgm:spPr>
      <dgm:t>
        <a:bodyPr/>
        <a:lstStyle/>
        <a:p>
          <a:r>
            <a:rPr lang="ru-RU" sz="1200" b="0" dirty="0">
              <a:solidFill>
                <a:schemeClr val="tx1"/>
              </a:solidFill>
            </a:rPr>
            <a:t>Бизнес-инкубатор</a:t>
          </a:r>
          <a:r>
            <a:rPr lang="ru-RU" sz="1200" b="1" dirty="0">
              <a:solidFill>
                <a:schemeClr val="tx1"/>
              </a:solidFill>
            </a:rPr>
            <a:t> </a:t>
          </a:r>
          <a:r>
            <a:rPr lang="ru-RU" sz="1200" b="0" dirty="0">
              <a:solidFill>
                <a:schemeClr val="tx1"/>
              </a:solidFill>
            </a:rPr>
            <a:t>призван помочь начинающим предпринимателям </a:t>
          </a:r>
          <a:r>
            <a:rPr lang="ru-RU" sz="1200" b="0" dirty="0" smtClean="0">
              <a:solidFill>
                <a:schemeClr val="tx1"/>
              </a:solidFill>
            </a:rPr>
            <a:t>и </a:t>
          </a:r>
          <a:r>
            <a:rPr lang="ru-RU" sz="1200" b="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dirty="0" smtClean="0">
              <a:solidFill>
                <a:schemeClr val="tx1"/>
              </a:solidFill>
            </a:rPr>
            <a:t> в </a:t>
          </a:r>
          <a:r>
            <a:rPr lang="ru-RU" sz="1200" b="0" dirty="0">
              <a:solidFill>
                <a:schemeClr val="tx1"/>
              </a:solidFill>
            </a:rPr>
            <a:t>получении комплексной государственной </a:t>
          </a:r>
          <a:r>
            <a:rPr lang="ru-RU" sz="1200" b="0" dirty="0" smtClean="0">
              <a:solidFill>
                <a:schemeClr val="tx1"/>
              </a:solidFill>
            </a:rPr>
            <a:t>поддержки</a:t>
          </a:r>
          <a:endParaRPr lang="ru-RU" sz="1200" b="0" dirty="0">
            <a:solidFill>
              <a:schemeClr val="tx1"/>
            </a:solidFill>
          </a:endParaRPr>
        </a:p>
      </dgm:t>
    </dgm:pt>
    <dgm:pt modelId="{64BDE261-65DF-4CDB-BA71-A1248B3A6587}" type="parTrans" cxnId="{59D5F813-5DAE-401C-9F35-C3980A3DD0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FEF8CC1-465B-454F-BE92-A26FB3ADCD1C}" type="sibTrans" cxnId="{59D5F813-5DAE-401C-9F35-C3980A3DD0A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4945B0C-65C8-473C-BA5E-2B839CBC23FE}">
      <dgm:prSet custT="1"/>
      <dgm:spPr>
        <a:noFill/>
      </dgm:spPr>
      <dgm:t>
        <a:bodyPr/>
        <a:lstStyle/>
        <a:p>
          <a:r>
            <a:rPr lang="ru-RU" sz="1200" b="0" dirty="0">
              <a:solidFill>
                <a:schemeClr val="tx1"/>
              </a:solidFill>
            </a:rPr>
            <a:t>К участию в конкурсе допускаются субъекты малого </a:t>
          </a:r>
          <a:r>
            <a:rPr lang="ru-RU" sz="1200" b="0" dirty="0" smtClean="0">
              <a:solidFill>
                <a:schemeClr val="tx1"/>
              </a:solidFill>
            </a:rPr>
            <a:t>предпринимательства и самозанятые, </a:t>
          </a:r>
          <a:r>
            <a:rPr lang="ru-RU" sz="1200" b="0" dirty="0">
              <a:solidFill>
                <a:schemeClr val="tx1"/>
              </a:solidFill>
            </a:rPr>
            <a:t>зарегистрированные на территории Тульской области </a:t>
          </a:r>
          <a:r>
            <a:rPr lang="ru-RU" sz="1200" b="1" dirty="0">
              <a:solidFill>
                <a:srgbClr val="7030A0"/>
              </a:solidFill>
            </a:rPr>
            <a:t>не более трех лет на дату подачи заявки на участие </a:t>
          </a:r>
          <a:r>
            <a:rPr lang="ru-RU" sz="1200" b="0" dirty="0">
              <a:solidFill>
                <a:schemeClr val="tx1"/>
              </a:solidFill>
            </a:rPr>
            <a:t>в конкурсе и соответствующие требованиям, установленными нормативными правовыми актами Российской Федерации к таким участникам.</a:t>
          </a:r>
        </a:p>
      </dgm:t>
    </dgm:pt>
    <dgm:pt modelId="{8E691AD0-3D78-453B-A183-12642537AC2E}" type="parTrans" cxnId="{00057BF1-01B9-4BE7-BED9-9C0C909B67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1C67FE2-8007-4C56-8541-EDF25B2044B3}" type="sibTrans" cxnId="{00057BF1-01B9-4BE7-BED9-9C0C909B670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4A206FE-48F5-45D0-A0D4-9C2F17FF4FAB}">
      <dgm:prSet custT="1"/>
      <dgm:spPr>
        <a:noFill/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</a:rPr>
            <a:t>Максимальный срок предоставления нежилых помещений бизнес-инкубатора в аренду субъектам малого предпринимательства и </a:t>
          </a:r>
          <a:r>
            <a:rPr lang="ru-RU" sz="1200" b="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dirty="0" smtClean="0">
              <a:solidFill>
                <a:schemeClr val="tx1"/>
              </a:solidFill>
            </a:rPr>
            <a:t> не должен превышать </a:t>
          </a:r>
          <a:r>
            <a:rPr lang="ru-RU" sz="1200" b="1" dirty="0" smtClean="0">
              <a:solidFill>
                <a:srgbClr val="7030A0"/>
              </a:solidFill>
            </a:rPr>
            <a:t>3 </a:t>
          </a:r>
          <a:r>
            <a:rPr lang="ru-RU" sz="1200" b="1" dirty="0">
              <a:solidFill>
                <a:srgbClr val="7030A0"/>
              </a:solidFill>
            </a:rPr>
            <a:t>(трех) лет.</a:t>
          </a:r>
        </a:p>
      </dgm:t>
    </dgm:pt>
    <dgm:pt modelId="{100A46EE-1606-409F-AC7A-A19FE88A0BB3}" type="parTrans" cxnId="{2DD529AB-4517-449C-AA9C-5078454A48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574BF31-E985-4E88-A71D-D609CBD4DF3F}" type="sibTrans" cxnId="{2DD529AB-4517-449C-AA9C-5078454A483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F6E066C-4500-4D76-830F-6BC57B8BC6E4}">
      <dgm:prSet custT="1"/>
      <dgm:spPr>
        <a:noFill/>
      </dgm:spPr>
      <dgm:t>
        <a:bodyPr/>
        <a:lstStyle/>
        <a:p>
          <a:r>
            <a:rPr lang="ru-RU" sz="1200" b="0" dirty="0">
              <a:solidFill>
                <a:schemeClr val="tx1"/>
              </a:solidFill>
            </a:rPr>
            <a:t>Для размещения в бизнес-инкубаторе предпринимателю необходимо подать заявку и пройти </a:t>
          </a:r>
          <a:r>
            <a:rPr lang="ru-RU" sz="1200" b="0" dirty="0" smtClean="0">
              <a:solidFill>
                <a:schemeClr val="tx1"/>
              </a:solidFill>
            </a:rPr>
            <a:t>конкурсный отбор</a:t>
          </a:r>
          <a:endParaRPr lang="ru-RU" sz="1200" b="0" dirty="0">
            <a:solidFill>
              <a:schemeClr val="tx1"/>
            </a:solidFill>
          </a:endParaRPr>
        </a:p>
      </dgm:t>
    </dgm:pt>
    <dgm:pt modelId="{E643593C-D523-49D5-956B-7F898997587B}" type="sibTrans" cxnId="{64E3D056-79CA-4F3C-ABFF-3A6EFB5B2D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C352792-9C03-495A-91B2-642EA00569FB}" type="parTrans" cxnId="{64E3D056-79CA-4F3C-ABFF-3A6EFB5B2DB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BCF4F0C-782A-40FD-BD5B-86DF0530AAB3}" type="pres">
      <dgm:prSet presAssocID="{EDF68D1F-83ED-4CBE-9BE2-F30398E2C2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CC36C9-374A-4B4D-9D35-ADAE3259B7A4}" type="pres">
      <dgm:prSet presAssocID="{103D80E7-FEB0-4342-8C86-0CEB65E1C2BC}" presName="parentText" presStyleLbl="node1" presStyleIdx="0" presStyleCnt="7" custScaleY="95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CC836-9F0D-4479-981A-D7B6AC890FFA}" type="pres">
      <dgm:prSet presAssocID="{4390C7C5-BB41-49DD-8FD5-F6C2760611EF}" presName="spacer" presStyleCnt="0"/>
      <dgm:spPr/>
    </dgm:pt>
    <dgm:pt modelId="{2C114DE5-FB19-4DA0-A9C2-6C2559D9C0F0}" type="pres">
      <dgm:prSet presAssocID="{975740EC-DD4A-4964-A8C5-9475E89C93F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4365A-1890-4B6E-9E9F-84E8AA256E37}" type="pres">
      <dgm:prSet presAssocID="{4980A22B-2D29-474B-95B0-AAEB078AD12C}" presName="spacer" presStyleCnt="0"/>
      <dgm:spPr/>
    </dgm:pt>
    <dgm:pt modelId="{3B2369FE-E2F1-4BF8-84E4-FEC717A7FB9D}" type="pres">
      <dgm:prSet presAssocID="{479CF5EA-BD02-47BB-8D22-09E90897A04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0FD-CF7D-458D-A1EB-502257C47B3B}" type="pres">
      <dgm:prSet presAssocID="{58F541E8-86DE-4B16-B472-81D5052ABE3B}" presName="spacer" presStyleCnt="0"/>
      <dgm:spPr/>
    </dgm:pt>
    <dgm:pt modelId="{EB72A950-B96E-4E6B-BAFF-105550B26733}" type="pres">
      <dgm:prSet presAssocID="{F6E612D7-7C22-402C-BF32-814B8FDAEBD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2EE0C-50D0-4898-B329-94784DA7270D}" type="pres">
      <dgm:prSet presAssocID="{5FEF8CC1-465B-454F-BE92-A26FB3ADCD1C}" presName="spacer" presStyleCnt="0"/>
      <dgm:spPr/>
    </dgm:pt>
    <dgm:pt modelId="{15734009-CE0C-4229-839E-6B1EB0F482F6}" type="pres">
      <dgm:prSet presAssocID="{8F6E066C-4500-4D76-830F-6BC57B8BC6E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5F384-D0BE-4F3D-8CC2-77D8CC615D77}" type="pres">
      <dgm:prSet presAssocID="{E643593C-D523-49D5-956B-7F898997587B}" presName="spacer" presStyleCnt="0"/>
      <dgm:spPr/>
    </dgm:pt>
    <dgm:pt modelId="{71958600-6255-4F8A-A5AC-C9D7B4000A27}" type="pres">
      <dgm:prSet presAssocID="{A4945B0C-65C8-473C-BA5E-2B839CBC23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3B44D-2570-4B08-9FED-596215222900}" type="pres">
      <dgm:prSet presAssocID="{61C67FE2-8007-4C56-8541-EDF25B2044B3}" presName="spacer" presStyleCnt="0"/>
      <dgm:spPr/>
    </dgm:pt>
    <dgm:pt modelId="{B585A13F-A26A-4368-BEC2-DC242F75572B}" type="pres">
      <dgm:prSet presAssocID="{D4A206FE-48F5-45D0-A0D4-9C2F17FF4FA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14B341-5E41-4AD0-8495-E4673592FADF}" srcId="{EDF68D1F-83ED-4CBE-9BE2-F30398E2C261}" destId="{975740EC-DD4A-4964-A8C5-9475E89C93F2}" srcOrd="1" destOrd="0" parTransId="{ACD164DE-1F65-4EE7-911D-7D187970E8CA}" sibTransId="{4980A22B-2D29-474B-95B0-AAEB078AD12C}"/>
    <dgm:cxn modelId="{59D5F813-5DAE-401C-9F35-C3980A3DD0A9}" srcId="{EDF68D1F-83ED-4CBE-9BE2-F30398E2C261}" destId="{F6E612D7-7C22-402C-BF32-814B8FDAEBD5}" srcOrd="3" destOrd="0" parTransId="{64BDE261-65DF-4CDB-BA71-A1248B3A6587}" sibTransId="{5FEF8CC1-465B-454F-BE92-A26FB3ADCD1C}"/>
    <dgm:cxn modelId="{841A0EB1-894B-4653-827C-2D67080F3A1A}" type="presOf" srcId="{F6E612D7-7C22-402C-BF32-814B8FDAEBD5}" destId="{EB72A950-B96E-4E6B-BAFF-105550B26733}" srcOrd="0" destOrd="0" presId="urn:microsoft.com/office/officeart/2005/8/layout/vList2"/>
    <dgm:cxn modelId="{00057BF1-01B9-4BE7-BED9-9C0C909B6706}" srcId="{EDF68D1F-83ED-4CBE-9BE2-F30398E2C261}" destId="{A4945B0C-65C8-473C-BA5E-2B839CBC23FE}" srcOrd="5" destOrd="0" parTransId="{8E691AD0-3D78-453B-A183-12642537AC2E}" sibTransId="{61C67FE2-8007-4C56-8541-EDF25B2044B3}"/>
    <dgm:cxn modelId="{034C921C-5F1D-4CC2-9E09-E5F8E8D64694}" type="presOf" srcId="{A4945B0C-65C8-473C-BA5E-2B839CBC23FE}" destId="{71958600-6255-4F8A-A5AC-C9D7B4000A27}" srcOrd="0" destOrd="0" presId="urn:microsoft.com/office/officeart/2005/8/layout/vList2"/>
    <dgm:cxn modelId="{5DD4EEB2-B8A7-4323-A32C-8B38E8E5026F}" type="presOf" srcId="{8F6E066C-4500-4D76-830F-6BC57B8BC6E4}" destId="{15734009-CE0C-4229-839E-6B1EB0F482F6}" srcOrd="0" destOrd="0" presId="urn:microsoft.com/office/officeart/2005/8/layout/vList2"/>
    <dgm:cxn modelId="{27FE4AC4-8980-468F-80C3-D3F160F5AF6C}" type="presOf" srcId="{D4A206FE-48F5-45D0-A0D4-9C2F17FF4FAB}" destId="{B585A13F-A26A-4368-BEC2-DC242F75572B}" srcOrd="0" destOrd="0" presId="urn:microsoft.com/office/officeart/2005/8/layout/vList2"/>
    <dgm:cxn modelId="{3F3FA3A9-1713-4495-8CF0-E18453BB934C}" type="presOf" srcId="{103D80E7-FEB0-4342-8C86-0CEB65E1C2BC}" destId="{DDCC36C9-374A-4B4D-9D35-ADAE3259B7A4}" srcOrd="0" destOrd="0" presId="urn:microsoft.com/office/officeart/2005/8/layout/vList2"/>
    <dgm:cxn modelId="{2DD529AB-4517-449C-AA9C-5078454A4835}" srcId="{EDF68D1F-83ED-4CBE-9BE2-F30398E2C261}" destId="{D4A206FE-48F5-45D0-A0D4-9C2F17FF4FAB}" srcOrd="6" destOrd="0" parTransId="{100A46EE-1606-409F-AC7A-A19FE88A0BB3}" sibTransId="{A574BF31-E985-4E88-A71D-D609CBD4DF3F}"/>
    <dgm:cxn modelId="{5CF6259D-C5C2-4B78-AAEC-AC275B739D6B}" type="presOf" srcId="{479CF5EA-BD02-47BB-8D22-09E90897A046}" destId="{3B2369FE-E2F1-4BF8-84E4-FEC717A7FB9D}" srcOrd="0" destOrd="0" presId="urn:microsoft.com/office/officeart/2005/8/layout/vList2"/>
    <dgm:cxn modelId="{64E3D056-79CA-4F3C-ABFF-3A6EFB5B2DB4}" srcId="{EDF68D1F-83ED-4CBE-9BE2-F30398E2C261}" destId="{8F6E066C-4500-4D76-830F-6BC57B8BC6E4}" srcOrd="4" destOrd="0" parTransId="{7C352792-9C03-495A-91B2-642EA00569FB}" sibTransId="{E643593C-D523-49D5-956B-7F898997587B}"/>
    <dgm:cxn modelId="{BFA668F9-4662-41E2-B43A-D55167BED630}" type="presOf" srcId="{EDF68D1F-83ED-4CBE-9BE2-F30398E2C261}" destId="{EBCF4F0C-782A-40FD-BD5B-86DF0530AAB3}" srcOrd="0" destOrd="0" presId="urn:microsoft.com/office/officeart/2005/8/layout/vList2"/>
    <dgm:cxn modelId="{9364CC3D-8C75-477D-B460-B93EF8778C92}" srcId="{EDF68D1F-83ED-4CBE-9BE2-F30398E2C261}" destId="{103D80E7-FEB0-4342-8C86-0CEB65E1C2BC}" srcOrd="0" destOrd="0" parTransId="{4871F33A-43DC-4B39-B416-15E113201430}" sibTransId="{4390C7C5-BB41-49DD-8FD5-F6C2760611EF}"/>
    <dgm:cxn modelId="{2D74F3A3-D9A8-4FE6-8D5A-D5602DED5176}" type="presOf" srcId="{975740EC-DD4A-4964-A8C5-9475E89C93F2}" destId="{2C114DE5-FB19-4DA0-A9C2-6C2559D9C0F0}" srcOrd="0" destOrd="0" presId="urn:microsoft.com/office/officeart/2005/8/layout/vList2"/>
    <dgm:cxn modelId="{07125FAA-2D72-4914-B1F5-17A40A8FDB15}" srcId="{EDF68D1F-83ED-4CBE-9BE2-F30398E2C261}" destId="{479CF5EA-BD02-47BB-8D22-09E90897A046}" srcOrd="2" destOrd="0" parTransId="{88AF92ED-A48F-4D8C-94E8-C7B99B531C55}" sibTransId="{58F541E8-86DE-4B16-B472-81D5052ABE3B}"/>
    <dgm:cxn modelId="{94794CF4-8F97-4396-840F-D8E83F2D113D}" type="presParOf" srcId="{EBCF4F0C-782A-40FD-BD5B-86DF0530AAB3}" destId="{DDCC36C9-374A-4B4D-9D35-ADAE3259B7A4}" srcOrd="0" destOrd="0" presId="urn:microsoft.com/office/officeart/2005/8/layout/vList2"/>
    <dgm:cxn modelId="{92F70830-5C51-441F-8906-EF4EDACC60E9}" type="presParOf" srcId="{EBCF4F0C-782A-40FD-BD5B-86DF0530AAB3}" destId="{B72CC836-9F0D-4479-981A-D7B6AC890FFA}" srcOrd="1" destOrd="0" presId="urn:microsoft.com/office/officeart/2005/8/layout/vList2"/>
    <dgm:cxn modelId="{F2FF36FD-5CC7-4E1C-B5AD-CF14F36FC136}" type="presParOf" srcId="{EBCF4F0C-782A-40FD-BD5B-86DF0530AAB3}" destId="{2C114DE5-FB19-4DA0-A9C2-6C2559D9C0F0}" srcOrd="2" destOrd="0" presId="urn:microsoft.com/office/officeart/2005/8/layout/vList2"/>
    <dgm:cxn modelId="{33FE4604-4281-4212-86E4-6193C06C8D5E}" type="presParOf" srcId="{EBCF4F0C-782A-40FD-BD5B-86DF0530AAB3}" destId="{1004365A-1890-4B6E-9E9F-84E8AA256E37}" srcOrd="3" destOrd="0" presId="urn:microsoft.com/office/officeart/2005/8/layout/vList2"/>
    <dgm:cxn modelId="{093DD8BB-D6C7-4CFD-8DA2-FCCF4130124D}" type="presParOf" srcId="{EBCF4F0C-782A-40FD-BD5B-86DF0530AAB3}" destId="{3B2369FE-E2F1-4BF8-84E4-FEC717A7FB9D}" srcOrd="4" destOrd="0" presId="urn:microsoft.com/office/officeart/2005/8/layout/vList2"/>
    <dgm:cxn modelId="{5080C809-7A19-4C1E-9169-DD5D7F914C2B}" type="presParOf" srcId="{EBCF4F0C-782A-40FD-BD5B-86DF0530AAB3}" destId="{F62A90FD-CF7D-458D-A1EB-502257C47B3B}" srcOrd="5" destOrd="0" presId="urn:microsoft.com/office/officeart/2005/8/layout/vList2"/>
    <dgm:cxn modelId="{8DCCBB7F-E513-4896-B754-F407D226C01B}" type="presParOf" srcId="{EBCF4F0C-782A-40FD-BD5B-86DF0530AAB3}" destId="{EB72A950-B96E-4E6B-BAFF-105550B26733}" srcOrd="6" destOrd="0" presId="urn:microsoft.com/office/officeart/2005/8/layout/vList2"/>
    <dgm:cxn modelId="{159433E7-A550-47EA-B848-C2462A37C574}" type="presParOf" srcId="{EBCF4F0C-782A-40FD-BD5B-86DF0530AAB3}" destId="{7BD2EE0C-50D0-4898-B329-94784DA7270D}" srcOrd="7" destOrd="0" presId="urn:microsoft.com/office/officeart/2005/8/layout/vList2"/>
    <dgm:cxn modelId="{D92CC0F5-4388-40B1-8A23-911815E481BB}" type="presParOf" srcId="{EBCF4F0C-782A-40FD-BD5B-86DF0530AAB3}" destId="{15734009-CE0C-4229-839E-6B1EB0F482F6}" srcOrd="8" destOrd="0" presId="urn:microsoft.com/office/officeart/2005/8/layout/vList2"/>
    <dgm:cxn modelId="{83E139FA-4B50-48B4-B88F-7F28330B9ABC}" type="presParOf" srcId="{EBCF4F0C-782A-40FD-BD5B-86DF0530AAB3}" destId="{F4B5F384-D0BE-4F3D-8CC2-77D8CC615D77}" srcOrd="9" destOrd="0" presId="urn:microsoft.com/office/officeart/2005/8/layout/vList2"/>
    <dgm:cxn modelId="{8BEF394D-E132-477B-812D-07062C26C6D1}" type="presParOf" srcId="{EBCF4F0C-782A-40FD-BD5B-86DF0530AAB3}" destId="{71958600-6255-4F8A-A5AC-C9D7B4000A27}" srcOrd="10" destOrd="0" presId="urn:microsoft.com/office/officeart/2005/8/layout/vList2"/>
    <dgm:cxn modelId="{2C7C6972-9E32-4D3C-907C-11D7D58A94A1}" type="presParOf" srcId="{EBCF4F0C-782A-40FD-BD5B-86DF0530AAB3}" destId="{2563B44D-2570-4B08-9FED-596215222900}" srcOrd="11" destOrd="0" presId="urn:microsoft.com/office/officeart/2005/8/layout/vList2"/>
    <dgm:cxn modelId="{3DFC09E2-A252-46F4-B7FE-13C7DADC5CAF}" type="presParOf" srcId="{EBCF4F0C-782A-40FD-BD5B-86DF0530AAB3}" destId="{B585A13F-A26A-4368-BEC2-DC242F75572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9E312E3-C485-4313-A1C0-CFD34CE7AA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C8C9367-94DB-4AB1-A2F5-8EC363B5A40D}">
      <dgm:prSet phldrT="[Текст]"/>
      <dgm:spPr/>
      <dgm:t>
        <a:bodyPr/>
        <a:lstStyle/>
        <a:p>
          <a:r>
            <a:rPr lang="ru-RU" dirty="0"/>
            <a:t>Размещение на </a:t>
          </a:r>
          <a:r>
            <a:rPr lang="ru-RU" dirty="0" err="1"/>
            <a:t>эл.торговых</a:t>
          </a:r>
          <a:r>
            <a:rPr lang="ru-RU" dirty="0"/>
            <a:t> площадках</a:t>
          </a:r>
        </a:p>
      </dgm:t>
    </dgm:pt>
    <dgm:pt modelId="{8BCE56E7-EABF-4707-9A57-439C8F33D9A4}" type="parTrans" cxnId="{1FEB2D77-38B9-4A6C-8B68-2977A86F8336}">
      <dgm:prSet/>
      <dgm:spPr/>
      <dgm:t>
        <a:bodyPr/>
        <a:lstStyle/>
        <a:p>
          <a:endParaRPr lang="ru-RU"/>
        </a:p>
      </dgm:t>
    </dgm:pt>
    <dgm:pt modelId="{D563EEE9-570C-4F5F-9AA9-E6A125C1D790}" type="sibTrans" cxnId="{1FEB2D77-38B9-4A6C-8B68-2977A86F8336}">
      <dgm:prSet/>
      <dgm:spPr/>
      <dgm:t>
        <a:bodyPr/>
        <a:lstStyle/>
        <a:p>
          <a:endParaRPr lang="ru-RU"/>
        </a:p>
      </dgm:t>
    </dgm:pt>
    <dgm:pt modelId="{3A460EEC-EF91-48F6-81C2-A2C239E18D97}">
      <dgm:prSet phldrT="[Текст]"/>
      <dgm:spPr/>
      <dgm:t>
        <a:bodyPr/>
        <a:lstStyle/>
        <a:p>
          <a:r>
            <a:rPr lang="ru-RU" dirty="0"/>
            <a:t>Создание и продвижение сайта</a:t>
          </a:r>
        </a:p>
      </dgm:t>
    </dgm:pt>
    <dgm:pt modelId="{986AE4E1-6EFE-41CD-88B7-113EF4990FEA}" type="parTrans" cxnId="{AD955056-B078-4566-BF4C-DCB4224ECDAF}">
      <dgm:prSet/>
      <dgm:spPr/>
      <dgm:t>
        <a:bodyPr/>
        <a:lstStyle/>
        <a:p>
          <a:endParaRPr lang="ru-RU"/>
        </a:p>
      </dgm:t>
    </dgm:pt>
    <dgm:pt modelId="{DBF0C1F7-28BE-4E68-9EDA-CFD5B830806D}" type="sibTrans" cxnId="{AD955056-B078-4566-BF4C-DCB4224ECDAF}">
      <dgm:prSet/>
      <dgm:spPr/>
      <dgm:t>
        <a:bodyPr/>
        <a:lstStyle/>
        <a:p>
          <a:endParaRPr lang="ru-RU"/>
        </a:p>
      </dgm:t>
    </dgm:pt>
    <dgm:pt modelId="{60FD3F67-9B86-492E-891D-8BB888B0BAD7}">
      <dgm:prSet phldrT="[Текст]"/>
      <dgm:spPr/>
      <dgm:t>
        <a:bodyPr/>
        <a:lstStyle/>
        <a:p>
          <a:r>
            <a:rPr lang="ru-RU" dirty="0"/>
            <a:t>Разработка и печать буклетов</a:t>
          </a:r>
        </a:p>
      </dgm:t>
    </dgm:pt>
    <dgm:pt modelId="{A94A91C1-1DDF-4E37-8D95-C0DACD192055}" type="parTrans" cxnId="{7CAD7A95-AF27-4003-8B0F-74BD18E77C72}">
      <dgm:prSet/>
      <dgm:spPr/>
      <dgm:t>
        <a:bodyPr/>
        <a:lstStyle/>
        <a:p>
          <a:endParaRPr lang="ru-RU"/>
        </a:p>
      </dgm:t>
    </dgm:pt>
    <dgm:pt modelId="{904FDEB0-238F-4822-BD03-B9B3542A12D9}" type="sibTrans" cxnId="{7CAD7A95-AF27-4003-8B0F-74BD18E77C72}">
      <dgm:prSet/>
      <dgm:spPr/>
      <dgm:t>
        <a:bodyPr/>
        <a:lstStyle/>
        <a:p>
          <a:endParaRPr lang="ru-RU"/>
        </a:p>
      </dgm:t>
    </dgm:pt>
    <dgm:pt modelId="{D8218184-0058-43D3-B7AB-949C77171812}">
      <dgm:prSet phldrT="[Текст]"/>
      <dgm:spPr/>
      <dgm:t>
        <a:bodyPr/>
        <a:lstStyle/>
        <a:p>
          <a:r>
            <a:rPr lang="ru-RU" dirty="0"/>
            <a:t>Размещение видео-ролика на городских экранах</a:t>
          </a:r>
        </a:p>
      </dgm:t>
    </dgm:pt>
    <dgm:pt modelId="{765E7278-7481-495E-8156-ED46FCCFE0B6}" type="parTrans" cxnId="{022D8CC2-D9F8-4F27-B98C-85D65FE37216}">
      <dgm:prSet/>
      <dgm:spPr/>
      <dgm:t>
        <a:bodyPr/>
        <a:lstStyle/>
        <a:p>
          <a:endParaRPr lang="ru-RU"/>
        </a:p>
      </dgm:t>
    </dgm:pt>
    <dgm:pt modelId="{3FEF4E0D-1A5E-4500-9800-D6C42B919FC5}" type="sibTrans" cxnId="{022D8CC2-D9F8-4F27-B98C-85D65FE37216}">
      <dgm:prSet/>
      <dgm:spPr/>
      <dgm:t>
        <a:bodyPr/>
        <a:lstStyle/>
        <a:p>
          <a:endParaRPr lang="ru-RU"/>
        </a:p>
      </dgm:t>
    </dgm:pt>
    <dgm:pt modelId="{14C98893-78F5-4B13-BCF0-BF36255E746A}">
      <dgm:prSet phldrT="[Текст]"/>
      <dgm:spPr/>
      <dgm:t>
        <a:bodyPr/>
        <a:lstStyle/>
        <a:p>
          <a:r>
            <a:rPr lang="ru-RU" dirty="0"/>
            <a:t>Продвижение в </a:t>
          </a:r>
          <a:r>
            <a:rPr lang="ru-RU" dirty="0" err="1"/>
            <a:t>соц.сетях</a:t>
          </a:r>
          <a:endParaRPr lang="ru-RU" dirty="0"/>
        </a:p>
      </dgm:t>
    </dgm:pt>
    <dgm:pt modelId="{D65FE7CD-0F72-45B5-97B0-08C23E92786C}" type="parTrans" cxnId="{F62E3539-033C-4EEE-BEBD-320FDBCBEFD7}">
      <dgm:prSet/>
      <dgm:spPr/>
      <dgm:t>
        <a:bodyPr/>
        <a:lstStyle/>
        <a:p>
          <a:endParaRPr lang="ru-RU"/>
        </a:p>
      </dgm:t>
    </dgm:pt>
    <dgm:pt modelId="{0539337F-8EA1-4150-BF84-16398001A261}" type="sibTrans" cxnId="{F62E3539-033C-4EEE-BEBD-320FDBCBEFD7}">
      <dgm:prSet/>
      <dgm:spPr/>
      <dgm:t>
        <a:bodyPr/>
        <a:lstStyle/>
        <a:p>
          <a:endParaRPr lang="ru-RU"/>
        </a:p>
      </dgm:t>
    </dgm:pt>
    <dgm:pt modelId="{29F80A12-E312-4115-A159-02AB97AAE150}">
      <dgm:prSet phldrT="[Текст]"/>
      <dgm:spPr/>
      <dgm:t>
        <a:bodyPr/>
        <a:lstStyle/>
        <a:p>
          <a:r>
            <a:rPr lang="ru-RU" dirty="0"/>
            <a:t>Разработка индивидуального контент-плана</a:t>
          </a:r>
        </a:p>
      </dgm:t>
    </dgm:pt>
    <dgm:pt modelId="{DE4E1E1C-B58C-42DE-BA95-6FCBC37DB836}" type="parTrans" cxnId="{083F9343-6536-44EE-8D8D-DA909F024A8C}">
      <dgm:prSet/>
      <dgm:spPr/>
      <dgm:t>
        <a:bodyPr/>
        <a:lstStyle/>
        <a:p>
          <a:endParaRPr lang="ru-RU"/>
        </a:p>
      </dgm:t>
    </dgm:pt>
    <dgm:pt modelId="{9E21B20E-832C-4DDD-95C7-53971C9141D4}" type="sibTrans" cxnId="{083F9343-6536-44EE-8D8D-DA909F024A8C}">
      <dgm:prSet/>
      <dgm:spPr/>
      <dgm:t>
        <a:bodyPr/>
        <a:lstStyle/>
        <a:p>
          <a:endParaRPr lang="ru-RU"/>
        </a:p>
      </dgm:t>
    </dgm:pt>
    <dgm:pt modelId="{F5E336D6-FB1D-41DA-8697-33EBEA0782BB}">
      <dgm:prSet phldrT="[Текст]"/>
      <dgm:spPr/>
      <dgm:t>
        <a:bodyPr/>
        <a:lstStyle/>
        <a:p>
          <a:r>
            <a:rPr lang="ru-RU" dirty="0"/>
            <a:t>Реклама на радио</a:t>
          </a:r>
        </a:p>
      </dgm:t>
    </dgm:pt>
    <dgm:pt modelId="{AA7CE15B-9400-43E6-84F6-A8A0152DBAEC}" type="parTrans" cxnId="{84BCF9E1-9B89-494C-AC87-A294757C618F}">
      <dgm:prSet/>
      <dgm:spPr/>
      <dgm:t>
        <a:bodyPr/>
        <a:lstStyle/>
        <a:p>
          <a:endParaRPr lang="ru-RU"/>
        </a:p>
      </dgm:t>
    </dgm:pt>
    <dgm:pt modelId="{99B01B72-2846-41DB-A7C9-41E15E3F1D62}" type="sibTrans" cxnId="{84BCF9E1-9B89-494C-AC87-A294757C618F}">
      <dgm:prSet/>
      <dgm:spPr/>
      <dgm:t>
        <a:bodyPr/>
        <a:lstStyle/>
        <a:p>
          <a:endParaRPr lang="ru-RU"/>
        </a:p>
      </dgm:t>
    </dgm:pt>
    <dgm:pt modelId="{11AE816D-60C6-4AFC-9063-F183693BCA15}">
      <dgm:prSet phldrT="[Текст]" phldr="1"/>
      <dgm:spPr/>
      <dgm:t>
        <a:bodyPr/>
        <a:lstStyle/>
        <a:p>
          <a:endParaRPr lang="ru-RU" dirty="0"/>
        </a:p>
      </dgm:t>
    </dgm:pt>
    <dgm:pt modelId="{C55A4BF8-F31E-4E5C-BAAD-7564EBC46E1B}" type="parTrans" cxnId="{56427A07-2E47-4BB5-857B-097826135AC2}">
      <dgm:prSet/>
      <dgm:spPr/>
      <dgm:t>
        <a:bodyPr/>
        <a:lstStyle/>
        <a:p>
          <a:endParaRPr lang="ru-RU"/>
        </a:p>
      </dgm:t>
    </dgm:pt>
    <dgm:pt modelId="{FDE6FEF5-6083-4AE6-A54B-C283B8BB194A}" type="sibTrans" cxnId="{56427A07-2E47-4BB5-857B-097826135AC2}">
      <dgm:prSet/>
      <dgm:spPr/>
      <dgm:t>
        <a:bodyPr/>
        <a:lstStyle/>
        <a:p>
          <a:endParaRPr lang="ru-RU"/>
        </a:p>
      </dgm:t>
    </dgm:pt>
    <dgm:pt modelId="{6BAB96C8-5975-4293-A7B4-C626D034B7FE}" type="pres">
      <dgm:prSet presAssocID="{39E312E3-C485-4313-A1C0-CFD34CE7AA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78B0B3-357E-486A-8EEE-37200B7410C4}" type="pres">
      <dgm:prSet presAssocID="{39E312E3-C485-4313-A1C0-CFD34CE7AADC}" presName="Name1" presStyleCnt="0"/>
      <dgm:spPr/>
    </dgm:pt>
    <dgm:pt modelId="{EF8B6244-1815-4142-9305-3AD63D9B6864}" type="pres">
      <dgm:prSet presAssocID="{39E312E3-C485-4313-A1C0-CFD34CE7AADC}" presName="cycle" presStyleCnt="0"/>
      <dgm:spPr/>
    </dgm:pt>
    <dgm:pt modelId="{D8ACFD95-FFA8-4422-BA89-72BBC2603D66}" type="pres">
      <dgm:prSet presAssocID="{39E312E3-C485-4313-A1C0-CFD34CE7AADC}" presName="srcNode" presStyleLbl="node1" presStyleIdx="0" presStyleCnt="7"/>
      <dgm:spPr/>
    </dgm:pt>
    <dgm:pt modelId="{36BF46CF-2B05-4379-A815-11827519AE30}" type="pres">
      <dgm:prSet presAssocID="{39E312E3-C485-4313-A1C0-CFD34CE7AADC}" presName="conn" presStyleLbl="parChTrans1D2" presStyleIdx="0" presStyleCnt="1"/>
      <dgm:spPr/>
      <dgm:t>
        <a:bodyPr/>
        <a:lstStyle/>
        <a:p>
          <a:endParaRPr lang="ru-RU"/>
        </a:p>
      </dgm:t>
    </dgm:pt>
    <dgm:pt modelId="{F4828646-FF36-4F7C-8360-CD9253832758}" type="pres">
      <dgm:prSet presAssocID="{39E312E3-C485-4313-A1C0-CFD34CE7AADC}" presName="extraNode" presStyleLbl="node1" presStyleIdx="0" presStyleCnt="7"/>
      <dgm:spPr/>
    </dgm:pt>
    <dgm:pt modelId="{BDF87DCB-D666-46CF-9490-5F43074DD958}" type="pres">
      <dgm:prSet presAssocID="{39E312E3-C485-4313-A1C0-CFD34CE7AADC}" presName="dstNode" presStyleLbl="node1" presStyleIdx="0" presStyleCnt="7"/>
      <dgm:spPr/>
    </dgm:pt>
    <dgm:pt modelId="{62E6A784-B562-401B-9BF2-29C69D1CD68A}" type="pres">
      <dgm:prSet presAssocID="{EC8C9367-94DB-4AB1-A2F5-8EC363B5A40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2BB9E-626A-4A29-BAA5-E23734FEB4B1}" type="pres">
      <dgm:prSet presAssocID="{EC8C9367-94DB-4AB1-A2F5-8EC363B5A40D}" presName="accent_1" presStyleCnt="0"/>
      <dgm:spPr/>
    </dgm:pt>
    <dgm:pt modelId="{678B25A6-C1A5-49ED-84A5-7325955A1DC2}" type="pres">
      <dgm:prSet presAssocID="{EC8C9367-94DB-4AB1-A2F5-8EC363B5A40D}" presName="accentRepeatNode" presStyleLbl="solidFgAcc1" presStyleIdx="0" presStyleCnt="7"/>
      <dgm:spPr/>
    </dgm:pt>
    <dgm:pt modelId="{4F9963F4-0DF2-4F23-83E5-DB8FB1FD212E}" type="pres">
      <dgm:prSet presAssocID="{3A460EEC-EF91-48F6-81C2-A2C239E18D9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8BCE-8242-4601-98C1-0B8AE9BE9AF8}" type="pres">
      <dgm:prSet presAssocID="{3A460EEC-EF91-48F6-81C2-A2C239E18D97}" presName="accent_2" presStyleCnt="0"/>
      <dgm:spPr/>
    </dgm:pt>
    <dgm:pt modelId="{23CAD621-4A90-42C6-94D8-A27468D1D836}" type="pres">
      <dgm:prSet presAssocID="{3A460EEC-EF91-48F6-81C2-A2C239E18D97}" presName="accentRepeatNode" presStyleLbl="solidFgAcc1" presStyleIdx="1" presStyleCnt="7"/>
      <dgm:spPr/>
    </dgm:pt>
    <dgm:pt modelId="{9A1EEEEA-58BD-4379-851D-D58E991B8BE9}" type="pres">
      <dgm:prSet presAssocID="{60FD3F67-9B86-492E-891D-8BB888B0BAD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F542F-C17F-4D6C-9AB7-6ADD9FAED851}" type="pres">
      <dgm:prSet presAssocID="{60FD3F67-9B86-492E-891D-8BB888B0BAD7}" presName="accent_3" presStyleCnt="0"/>
      <dgm:spPr/>
    </dgm:pt>
    <dgm:pt modelId="{23AC47DA-66DE-45B9-9C18-3FCDCA54B3D0}" type="pres">
      <dgm:prSet presAssocID="{60FD3F67-9B86-492E-891D-8BB888B0BAD7}" presName="accentRepeatNode" presStyleLbl="solidFgAcc1" presStyleIdx="2" presStyleCnt="7"/>
      <dgm:spPr/>
    </dgm:pt>
    <dgm:pt modelId="{FB4991DD-0996-40A4-89DA-E0D80D77FA07}" type="pres">
      <dgm:prSet presAssocID="{D8218184-0058-43D3-B7AB-949C7717181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B6350-9AE0-49E7-94CF-882D4E5A04F0}" type="pres">
      <dgm:prSet presAssocID="{D8218184-0058-43D3-B7AB-949C77171812}" presName="accent_4" presStyleCnt="0"/>
      <dgm:spPr/>
    </dgm:pt>
    <dgm:pt modelId="{4074BDE9-D410-4936-8231-FE8C4E3A7AAE}" type="pres">
      <dgm:prSet presAssocID="{D8218184-0058-43D3-B7AB-949C77171812}" presName="accentRepeatNode" presStyleLbl="solidFgAcc1" presStyleIdx="3" presStyleCnt="7"/>
      <dgm:spPr/>
    </dgm:pt>
    <dgm:pt modelId="{B43E7C3D-DF5E-447E-821A-091508BBBC1E}" type="pres">
      <dgm:prSet presAssocID="{14C98893-78F5-4B13-BCF0-BF36255E746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FD528-CED1-4C1B-9585-F7CEBE23607D}" type="pres">
      <dgm:prSet presAssocID="{14C98893-78F5-4B13-BCF0-BF36255E746A}" presName="accent_5" presStyleCnt="0"/>
      <dgm:spPr/>
    </dgm:pt>
    <dgm:pt modelId="{EFC11C46-8ED2-4E30-B09A-60D10EF81F88}" type="pres">
      <dgm:prSet presAssocID="{14C98893-78F5-4B13-BCF0-BF36255E746A}" presName="accentRepeatNode" presStyleLbl="solidFgAcc1" presStyleIdx="4" presStyleCnt="7"/>
      <dgm:spPr/>
    </dgm:pt>
    <dgm:pt modelId="{54E2685A-3341-42D3-819D-C90182A67880}" type="pres">
      <dgm:prSet presAssocID="{29F80A12-E312-4115-A159-02AB97AAE15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7EEB6-6D8C-4EE7-A633-10FF62A1A67C}" type="pres">
      <dgm:prSet presAssocID="{29F80A12-E312-4115-A159-02AB97AAE150}" presName="accent_6" presStyleCnt="0"/>
      <dgm:spPr/>
    </dgm:pt>
    <dgm:pt modelId="{A668BE7F-EA58-4FEA-864D-3EF96A30ABBD}" type="pres">
      <dgm:prSet presAssocID="{29F80A12-E312-4115-A159-02AB97AAE150}" presName="accentRepeatNode" presStyleLbl="solidFgAcc1" presStyleIdx="5" presStyleCnt="7"/>
      <dgm:spPr/>
    </dgm:pt>
    <dgm:pt modelId="{9597DAAF-9132-4976-BFEA-DEBC0D9A67E0}" type="pres">
      <dgm:prSet presAssocID="{F5E336D6-FB1D-41DA-8697-33EBEA0782B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BE035-0C37-42AA-8DBC-E4A0991DC8A9}" type="pres">
      <dgm:prSet presAssocID="{F5E336D6-FB1D-41DA-8697-33EBEA0782BB}" presName="accent_7" presStyleCnt="0"/>
      <dgm:spPr/>
    </dgm:pt>
    <dgm:pt modelId="{0530E639-0FC1-412E-9640-CA5FD18B30C5}" type="pres">
      <dgm:prSet presAssocID="{F5E336D6-FB1D-41DA-8697-33EBEA0782BB}" presName="accentRepeatNode" presStyleLbl="solidFgAcc1" presStyleIdx="6" presStyleCnt="7"/>
      <dgm:spPr/>
    </dgm:pt>
  </dgm:ptLst>
  <dgm:cxnLst>
    <dgm:cxn modelId="{52EFFE08-BEE1-4665-9EB4-8EC24389300D}" type="presOf" srcId="{29F80A12-E312-4115-A159-02AB97AAE150}" destId="{54E2685A-3341-42D3-819D-C90182A67880}" srcOrd="0" destOrd="0" presId="urn:microsoft.com/office/officeart/2008/layout/VerticalCurvedList"/>
    <dgm:cxn modelId="{56427A07-2E47-4BB5-857B-097826135AC2}" srcId="{39E312E3-C485-4313-A1C0-CFD34CE7AADC}" destId="{11AE816D-60C6-4AFC-9063-F183693BCA15}" srcOrd="7" destOrd="0" parTransId="{C55A4BF8-F31E-4E5C-BAAD-7564EBC46E1B}" sibTransId="{FDE6FEF5-6083-4AE6-A54B-C283B8BB194A}"/>
    <dgm:cxn modelId="{022D8CC2-D9F8-4F27-B98C-85D65FE37216}" srcId="{39E312E3-C485-4313-A1C0-CFD34CE7AADC}" destId="{D8218184-0058-43D3-B7AB-949C77171812}" srcOrd="3" destOrd="0" parTransId="{765E7278-7481-495E-8156-ED46FCCFE0B6}" sibTransId="{3FEF4E0D-1A5E-4500-9800-D6C42B919FC5}"/>
    <dgm:cxn modelId="{C5C67355-EC38-4208-ABEF-D04FCC49776E}" type="presOf" srcId="{D563EEE9-570C-4F5F-9AA9-E6A125C1D790}" destId="{36BF46CF-2B05-4379-A815-11827519AE30}" srcOrd="0" destOrd="0" presId="urn:microsoft.com/office/officeart/2008/layout/VerticalCurvedList"/>
    <dgm:cxn modelId="{083F9343-6536-44EE-8D8D-DA909F024A8C}" srcId="{39E312E3-C485-4313-A1C0-CFD34CE7AADC}" destId="{29F80A12-E312-4115-A159-02AB97AAE150}" srcOrd="5" destOrd="0" parTransId="{DE4E1E1C-B58C-42DE-BA95-6FCBC37DB836}" sibTransId="{9E21B20E-832C-4DDD-95C7-53971C9141D4}"/>
    <dgm:cxn modelId="{1FEB2D77-38B9-4A6C-8B68-2977A86F8336}" srcId="{39E312E3-C485-4313-A1C0-CFD34CE7AADC}" destId="{EC8C9367-94DB-4AB1-A2F5-8EC363B5A40D}" srcOrd="0" destOrd="0" parTransId="{8BCE56E7-EABF-4707-9A57-439C8F33D9A4}" sibTransId="{D563EEE9-570C-4F5F-9AA9-E6A125C1D790}"/>
    <dgm:cxn modelId="{F6D40132-7A50-42FC-B188-E48F9F053654}" type="presOf" srcId="{14C98893-78F5-4B13-BCF0-BF36255E746A}" destId="{B43E7C3D-DF5E-447E-821A-091508BBBC1E}" srcOrd="0" destOrd="0" presId="urn:microsoft.com/office/officeart/2008/layout/VerticalCurvedList"/>
    <dgm:cxn modelId="{AD955056-B078-4566-BF4C-DCB4224ECDAF}" srcId="{39E312E3-C485-4313-A1C0-CFD34CE7AADC}" destId="{3A460EEC-EF91-48F6-81C2-A2C239E18D97}" srcOrd="1" destOrd="0" parTransId="{986AE4E1-6EFE-41CD-88B7-113EF4990FEA}" sibTransId="{DBF0C1F7-28BE-4E68-9EDA-CFD5B830806D}"/>
    <dgm:cxn modelId="{628EAC07-20F0-4152-802D-0BFC4EFD2256}" type="presOf" srcId="{EC8C9367-94DB-4AB1-A2F5-8EC363B5A40D}" destId="{62E6A784-B562-401B-9BF2-29C69D1CD68A}" srcOrd="0" destOrd="0" presId="urn:microsoft.com/office/officeart/2008/layout/VerticalCurvedList"/>
    <dgm:cxn modelId="{F39780D5-FEA0-479A-BFA4-47F9B4E1DF83}" type="presOf" srcId="{D8218184-0058-43D3-B7AB-949C77171812}" destId="{FB4991DD-0996-40A4-89DA-E0D80D77FA07}" srcOrd="0" destOrd="0" presId="urn:microsoft.com/office/officeart/2008/layout/VerticalCurvedList"/>
    <dgm:cxn modelId="{7CAD7A95-AF27-4003-8B0F-74BD18E77C72}" srcId="{39E312E3-C485-4313-A1C0-CFD34CE7AADC}" destId="{60FD3F67-9B86-492E-891D-8BB888B0BAD7}" srcOrd="2" destOrd="0" parTransId="{A94A91C1-1DDF-4E37-8D95-C0DACD192055}" sibTransId="{904FDEB0-238F-4822-BD03-B9B3542A12D9}"/>
    <dgm:cxn modelId="{62760A25-ECF7-49BF-BD20-B2F4DCD36D16}" type="presOf" srcId="{60FD3F67-9B86-492E-891D-8BB888B0BAD7}" destId="{9A1EEEEA-58BD-4379-851D-D58E991B8BE9}" srcOrd="0" destOrd="0" presId="urn:microsoft.com/office/officeart/2008/layout/VerticalCurvedList"/>
    <dgm:cxn modelId="{1B311A7D-F6B8-473D-84F9-9249672F5A89}" type="presOf" srcId="{3A460EEC-EF91-48F6-81C2-A2C239E18D97}" destId="{4F9963F4-0DF2-4F23-83E5-DB8FB1FD212E}" srcOrd="0" destOrd="0" presId="urn:microsoft.com/office/officeart/2008/layout/VerticalCurvedList"/>
    <dgm:cxn modelId="{040A0397-9BC1-4CC7-8010-ACB3C333C94F}" type="presOf" srcId="{39E312E3-C485-4313-A1C0-CFD34CE7AADC}" destId="{6BAB96C8-5975-4293-A7B4-C626D034B7FE}" srcOrd="0" destOrd="0" presId="urn:microsoft.com/office/officeart/2008/layout/VerticalCurvedList"/>
    <dgm:cxn modelId="{84BCF9E1-9B89-494C-AC87-A294757C618F}" srcId="{39E312E3-C485-4313-A1C0-CFD34CE7AADC}" destId="{F5E336D6-FB1D-41DA-8697-33EBEA0782BB}" srcOrd="6" destOrd="0" parTransId="{AA7CE15B-9400-43E6-84F6-A8A0152DBAEC}" sibTransId="{99B01B72-2846-41DB-A7C9-41E15E3F1D62}"/>
    <dgm:cxn modelId="{4756C581-780B-4310-A3F0-7F342853C0A0}" type="presOf" srcId="{F5E336D6-FB1D-41DA-8697-33EBEA0782BB}" destId="{9597DAAF-9132-4976-BFEA-DEBC0D9A67E0}" srcOrd="0" destOrd="0" presId="urn:microsoft.com/office/officeart/2008/layout/VerticalCurvedList"/>
    <dgm:cxn modelId="{F62E3539-033C-4EEE-BEBD-320FDBCBEFD7}" srcId="{39E312E3-C485-4313-A1C0-CFD34CE7AADC}" destId="{14C98893-78F5-4B13-BCF0-BF36255E746A}" srcOrd="4" destOrd="0" parTransId="{D65FE7CD-0F72-45B5-97B0-08C23E92786C}" sibTransId="{0539337F-8EA1-4150-BF84-16398001A261}"/>
    <dgm:cxn modelId="{4B7CF3F0-B485-4D9D-8FA1-56897A354A06}" type="presParOf" srcId="{6BAB96C8-5975-4293-A7B4-C626D034B7FE}" destId="{FC78B0B3-357E-486A-8EEE-37200B7410C4}" srcOrd="0" destOrd="0" presId="urn:microsoft.com/office/officeart/2008/layout/VerticalCurvedList"/>
    <dgm:cxn modelId="{712BF3AA-9626-4A18-81DE-11D558EE00BE}" type="presParOf" srcId="{FC78B0B3-357E-486A-8EEE-37200B7410C4}" destId="{EF8B6244-1815-4142-9305-3AD63D9B6864}" srcOrd="0" destOrd="0" presId="urn:microsoft.com/office/officeart/2008/layout/VerticalCurvedList"/>
    <dgm:cxn modelId="{7A481223-D42B-43D1-9255-52825B4D19A5}" type="presParOf" srcId="{EF8B6244-1815-4142-9305-3AD63D9B6864}" destId="{D8ACFD95-FFA8-4422-BA89-72BBC2603D66}" srcOrd="0" destOrd="0" presId="urn:microsoft.com/office/officeart/2008/layout/VerticalCurvedList"/>
    <dgm:cxn modelId="{7EAE174D-48E2-435F-B547-D837D9854650}" type="presParOf" srcId="{EF8B6244-1815-4142-9305-3AD63D9B6864}" destId="{36BF46CF-2B05-4379-A815-11827519AE30}" srcOrd="1" destOrd="0" presId="urn:microsoft.com/office/officeart/2008/layout/VerticalCurvedList"/>
    <dgm:cxn modelId="{9E7FAB7E-1826-4361-8EE4-AF8487CC7D71}" type="presParOf" srcId="{EF8B6244-1815-4142-9305-3AD63D9B6864}" destId="{F4828646-FF36-4F7C-8360-CD9253832758}" srcOrd="2" destOrd="0" presId="urn:microsoft.com/office/officeart/2008/layout/VerticalCurvedList"/>
    <dgm:cxn modelId="{8E1740AA-F0BC-440E-904B-D5E7FBADF646}" type="presParOf" srcId="{EF8B6244-1815-4142-9305-3AD63D9B6864}" destId="{BDF87DCB-D666-46CF-9490-5F43074DD958}" srcOrd="3" destOrd="0" presId="urn:microsoft.com/office/officeart/2008/layout/VerticalCurvedList"/>
    <dgm:cxn modelId="{899F4E5E-547A-4837-9CD0-96C9EF52EB8D}" type="presParOf" srcId="{FC78B0B3-357E-486A-8EEE-37200B7410C4}" destId="{62E6A784-B562-401B-9BF2-29C69D1CD68A}" srcOrd="1" destOrd="0" presId="urn:microsoft.com/office/officeart/2008/layout/VerticalCurvedList"/>
    <dgm:cxn modelId="{C05269FC-CF67-4C26-B92D-55BA026A56DD}" type="presParOf" srcId="{FC78B0B3-357E-486A-8EEE-37200B7410C4}" destId="{8EC2BB9E-626A-4A29-BAA5-E23734FEB4B1}" srcOrd="2" destOrd="0" presId="urn:microsoft.com/office/officeart/2008/layout/VerticalCurvedList"/>
    <dgm:cxn modelId="{D69FA4BB-B100-46DB-82DE-A8D881508BF8}" type="presParOf" srcId="{8EC2BB9E-626A-4A29-BAA5-E23734FEB4B1}" destId="{678B25A6-C1A5-49ED-84A5-7325955A1DC2}" srcOrd="0" destOrd="0" presId="urn:microsoft.com/office/officeart/2008/layout/VerticalCurvedList"/>
    <dgm:cxn modelId="{CDFB8A5C-A24B-440B-8E09-B45B34C00150}" type="presParOf" srcId="{FC78B0B3-357E-486A-8EEE-37200B7410C4}" destId="{4F9963F4-0DF2-4F23-83E5-DB8FB1FD212E}" srcOrd="3" destOrd="0" presId="urn:microsoft.com/office/officeart/2008/layout/VerticalCurvedList"/>
    <dgm:cxn modelId="{7059D00A-3873-4952-8A55-21291B7E0B18}" type="presParOf" srcId="{FC78B0B3-357E-486A-8EEE-37200B7410C4}" destId="{31208BCE-8242-4601-98C1-0B8AE9BE9AF8}" srcOrd="4" destOrd="0" presId="urn:microsoft.com/office/officeart/2008/layout/VerticalCurvedList"/>
    <dgm:cxn modelId="{EC1F11E2-DA60-4DD8-A26B-936B7534211E}" type="presParOf" srcId="{31208BCE-8242-4601-98C1-0B8AE9BE9AF8}" destId="{23CAD621-4A90-42C6-94D8-A27468D1D836}" srcOrd="0" destOrd="0" presId="urn:microsoft.com/office/officeart/2008/layout/VerticalCurvedList"/>
    <dgm:cxn modelId="{641D009B-ADBF-47FD-9AAE-DB5C7CB6EF86}" type="presParOf" srcId="{FC78B0B3-357E-486A-8EEE-37200B7410C4}" destId="{9A1EEEEA-58BD-4379-851D-D58E991B8BE9}" srcOrd="5" destOrd="0" presId="urn:microsoft.com/office/officeart/2008/layout/VerticalCurvedList"/>
    <dgm:cxn modelId="{8CF25596-63AD-4634-BBC1-65CCD84DBFB1}" type="presParOf" srcId="{FC78B0B3-357E-486A-8EEE-37200B7410C4}" destId="{517F542F-C17F-4D6C-9AB7-6ADD9FAED851}" srcOrd="6" destOrd="0" presId="urn:microsoft.com/office/officeart/2008/layout/VerticalCurvedList"/>
    <dgm:cxn modelId="{BB491C8E-951C-4587-962E-61CCAFEA2DEB}" type="presParOf" srcId="{517F542F-C17F-4D6C-9AB7-6ADD9FAED851}" destId="{23AC47DA-66DE-45B9-9C18-3FCDCA54B3D0}" srcOrd="0" destOrd="0" presId="urn:microsoft.com/office/officeart/2008/layout/VerticalCurvedList"/>
    <dgm:cxn modelId="{D0A2C377-FC08-47E6-AE4E-88D5F4B5CE9F}" type="presParOf" srcId="{FC78B0B3-357E-486A-8EEE-37200B7410C4}" destId="{FB4991DD-0996-40A4-89DA-E0D80D77FA07}" srcOrd="7" destOrd="0" presId="urn:microsoft.com/office/officeart/2008/layout/VerticalCurvedList"/>
    <dgm:cxn modelId="{C70D196F-7A9B-464B-86C4-FECD7C00BD82}" type="presParOf" srcId="{FC78B0B3-357E-486A-8EEE-37200B7410C4}" destId="{3A0B6350-9AE0-49E7-94CF-882D4E5A04F0}" srcOrd="8" destOrd="0" presId="urn:microsoft.com/office/officeart/2008/layout/VerticalCurvedList"/>
    <dgm:cxn modelId="{39D08D78-F64E-4077-9080-92D52372EEBE}" type="presParOf" srcId="{3A0B6350-9AE0-49E7-94CF-882D4E5A04F0}" destId="{4074BDE9-D410-4936-8231-FE8C4E3A7AAE}" srcOrd="0" destOrd="0" presId="urn:microsoft.com/office/officeart/2008/layout/VerticalCurvedList"/>
    <dgm:cxn modelId="{D71A7D59-B470-4918-80A3-7ABCF4924259}" type="presParOf" srcId="{FC78B0B3-357E-486A-8EEE-37200B7410C4}" destId="{B43E7C3D-DF5E-447E-821A-091508BBBC1E}" srcOrd="9" destOrd="0" presId="urn:microsoft.com/office/officeart/2008/layout/VerticalCurvedList"/>
    <dgm:cxn modelId="{7442BFCB-C7C0-4D5E-8298-F59186D7265B}" type="presParOf" srcId="{FC78B0B3-357E-486A-8EEE-37200B7410C4}" destId="{D9CFD528-CED1-4C1B-9585-F7CEBE23607D}" srcOrd="10" destOrd="0" presId="urn:microsoft.com/office/officeart/2008/layout/VerticalCurvedList"/>
    <dgm:cxn modelId="{4525A217-48F7-4607-95F8-3124055D63C7}" type="presParOf" srcId="{D9CFD528-CED1-4C1B-9585-F7CEBE23607D}" destId="{EFC11C46-8ED2-4E30-B09A-60D10EF81F88}" srcOrd="0" destOrd="0" presId="urn:microsoft.com/office/officeart/2008/layout/VerticalCurvedList"/>
    <dgm:cxn modelId="{B026E181-9FDF-4805-BF84-37663D05D904}" type="presParOf" srcId="{FC78B0B3-357E-486A-8EEE-37200B7410C4}" destId="{54E2685A-3341-42D3-819D-C90182A67880}" srcOrd="11" destOrd="0" presId="urn:microsoft.com/office/officeart/2008/layout/VerticalCurvedList"/>
    <dgm:cxn modelId="{9349E370-2A16-4581-AAE8-9AD43865CB60}" type="presParOf" srcId="{FC78B0B3-357E-486A-8EEE-37200B7410C4}" destId="{F427EEB6-6D8C-4EE7-A633-10FF62A1A67C}" srcOrd="12" destOrd="0" presId="urn:microsoft.com/office/officeart/2008/layout/VerticalCurvedList"/>
    <dgm:cxn modelId="{F4B998AF-3C02-44EF-9804-CBB9655A4063}" type="presParOf" srcId="{F427EEB6-6D8C-4EE7-A633-10FF62A1A67C}" destId="{A668BE7F-EA58-4FEA-864D-3EF96A30ABBD}" srcOrd="0" destOrd="0" presId="urn:microsoft.com/office/officeart/2008/layout/VerticalCurvedList"/>
    <dgm:cxn modelId="{ABC00CB6-EEDE-474F-ABE9-66E44D1854AB}" type="presParOf" srcId="{FC78B0B3-357E-486A-8EEE-37200B7410C4}" destId="{9597DAAF-9132-4976-BFEA-DEBC0D9A67E0}" srcOrd="13" destOrd="0" presId="urn:microsoft.com/office/officeart/2008/layout/VerticalCurvedList"/>
    <dgm:cxn modelId="{150F1042-0435-4FD1-BE26-B10D52568D0D}" type="presParOf" srcId="{FC78B0B3-357E-486A-8EEE-37200B7410C4}" destId="{1E1BE035-0C37-42AA-8DBC-E4A0991DC8A9}" srcOrd="14" destOrd="0" presId="urn:microsoft.com/office/officeart/2008/layout/VerticalCurvedList"/>
    <dgm:cxn modelId="{51F45F7B-A985-43EC-9136-6DD6DA77D1A2}" type="presParOf" srcId="{1E1BE035-0C37-42AA-8DBC-E4A0991DC8A9}" destId="{0530E639-0FC1-412E-9640-CA5FD18B30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E312E3-C485-4313-A1C0-CFD34CE7AAD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C8C9367-94DB-4AB1-A2F5-8EC363B5A40D}">
      <dgm:prSet phldrT="[Текст]"/>
      <dgm:spPr/>
      <dgm:t>
        <a:bodyPr/>
        <a:lstStyle/>
        <a:p>
          <a:r>
            <a:rPr lang="ru-RU" dirty="0"/>
            <a:t>Аудит франшиз</a:t>
          </a:r>
        </a:p>
      </dgm:t>
    </dgm:pt>
    <dgm:pt modelId="{8BCE56E7-EABF-4707-9A57-439C8F33D9A4}" type="parTrans" cxnId="{1FEB2D77-38B9-4A6C-8B68-2977A86F8336}">
      <dgm:prSet/>
      <dgm:spPr/>
      <dgm:t>
        <a:bodyPr/>
        <a:lstStyle/>
        <a:p>
          <a:endParaRPr lang="ru-RU"/>
        </a:p>
      </dgm:t>
    </dgm:pt>
    <dgm:pt modelId="{D563EEE9-570C-4F5F-9AA9-E6A125C1D790}" type="sibTrans" cxnId="{1FEB2D77-38B9-4A6C-8B68-2977A86F8336}">
      <dgm:prSet/>
      <dgm:spPr/>
      <dgm:t>
        <a:bodyPr/>
        <a:lstStyle/>
        <a:p>
          <a:endParaRPr lang="ru-RU"/>
        </a:p>
      </dgm:t>
    </dgm:pt>
    <dgm:pt modelId="{6BAB96C8-5975-4293-A7B4-C626D034B7FE}" type="pres">
      <dgm:prSet presAssocID="{39E312E3-C485-4313-A1C0-CFD34CE7AA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78B0B3-357E-486A-8EEE-37200B7410C4}" type="pres">
      <dgm:prSet presAssocID="{39E312E3-C485-4313-A1C0-CFD34CE7AADC}" presName="Name1" presStyleCnt="0"/>
      <dgm:spPr/>
    </dgm:pt>
    <dgm:pt modelId="{EF8B6244-1815-4142-9305-3AD63D9B6864}" type="pres">
      <dgm:prSet presAssocID="{39E312E3-C485-4313-A1C0-CFD34CE7AADC}" presName="cycle" presStyleCnt="0"/>
      <dgm:spPr/>
    </dgm:pt>
    <dgm:pt modelId="{D8ACFD95-FFA8-4422-BA89-72BBC2603D66}" type="pres">
      <dgm:prSet presAssocID="{39E312E3-C485-4313-A1C0-CFD34CE7AADC}" presName="srcNode" presStyleLbl="node1" presStyleIdx="0" presStyleCnt="1"/>
      <dgm:spPr/>
    </dgm:pt>
    <dgm:pt modelId="{36BF46CF-2B05-4379-A815-11827519AE30}" type="pres">
      <dgm:prSet presAssocID="{39E312E3-C485-4313-A1C0-CFD34CE7AADC}" presName="conn" presStyleLbl="parChTrans1D2" presStyleIdx="0" presStyleCnt="1"/>
      <dgm:spPr/>
      <dgm:t>
        <a:bodyPr/>
        <a:lstStyle/>
        <a:p>
          <a:endParaRPr lang="ru-RU"/>
        </a:p>
      </dgm:t>
    </dgm:pt>
    <dgm:pt modelId="{F4828646-FF36-4F7C-8360-CD9253832758}" type="pres">
      <dgm:prSet presAssocID="{39E312E3-C485-4313-A1C0-CFD34CE7AADC}" presName="extraNode" presStyleLbl="node1" presStyleIdx="0" presStyleCnt="1"/>
      <dgm:spPr/>
    </dgm:pt>
    <dgm:pt modelId="{BDF87DCB-D666-46CF-9490-5F43074DD958}" type="pres">
      <dgm:prSet presAssocID="{39E312E3-C485-4313-A1C0-CFD34CE7AADC}" presName="dstNode" presStyleLbl="node1" presStyleIdx="0" presStyleCnt="1"/>
      <dgm:spPr/>
    </dgm:pt>
    <dgm:pt modelId="{62E6A784-B562-401B-9BF2-29C69D1CD68A}" type="pres">
      <dgm:prSet presAssocID="{EC8C9367-94DB-4AB1-A2F5-8EC363B5A40D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2BB9E-626A-4A29-BAA5-E23734FEB4B1}" type="pres">
      <dgm:prSet presAssocID="{EC8C9367-94DB-4AB1-A2F5-8EC363B5A40D}" presName="accent_1" presStyleCnt="0"/>
      <dgm:spPr/>
    </dgm:pt>
    <dgm:pt modelId="{678B25A6-C1A5-49ED-84A5-7325955A1DC2}" type="pres">
      <dgm:prSet presAssocID="{EC8C9367-94DB-4AB1-A2F5-8EC363B5A40D}" presName="accentRepeatNode" presStyleLbl="solidFgAcc1" presStyleIdx="0" presStyleCnt="1"/>
      <dgm:spPr/>
    </dgm:pt>
  </dgm:ptLst>
  <dgm:cxnLst>
    <dgm:cxn modelId="{040A0397-9BC1-4CC7-8010-ACB3C333C94F}" type="presOf" srcId="{39E312E3-C485-4313-A1C0-CFD34CE7AADC}" destId="{6BAB96C8-5975-4293-A7B4-C626D034B7FE}" srcOrd="0" destOrd="0" presId="urn:microsoft.com/office/officeart/2008/layout/VerticalCurvedList"/>
    <dgm:cxn modelId="{1FEB2D77-38B9-4A6C-8B68-2977A86F8336}" srcId="{39E312E3-C485-4313-A1C0-CFD34CE7AADC}" destId="{EC8C9367-94DB-4AB1-A2F5-8EC363B5A40D}" srcOrd="0" destOrd="0" parTransId="{8BCE56E7-EABF-4707-9A57-439C8F33D9A4}" sibTransId="{D563EEE9-570C-4F5F-9AA9-E6A125C1D790}"/>
    <dgm:cxn modelId="{628EAC07-20F0-4152-802D-0BFC4EFD2256}" type="presOf" srcId="{EC8C9367-94DB-4AB1-A2F5-8EC363B5A40D}" destId="{62E6A784-B562-401B-9BF2-29C69D1CD68A}" srcOrd="0" destOrd="0" presId="urn:microsoft.com/office/officeart/2008/layout/VerticalCurvedList"/>
    <dgm:cxn modelId="{C5C67355-EC38-4208-ABEF-D04FCC49776E}" type="presOf" srcId="{D563EEE9-570C-4F5F-9AA9-E6A125C1D790}" destId="{36BF46CF-2B05-4379-A815-11827519AE30}" srcOrd="0" destOrd="0" presId="urn:microsoft.com/office/officeart/2008/layout/VerticalCurvedList"/>
    <dgm:cxn modelId="{4B7CF3F0-B485-4D9D-8FA1-56897A354A06}" type="presParOf" srcId="{6BAB96C8-5975-4293-A7B4-C626D034B7FE}" destId="{FC78B0B3-357E-486A-8EEE-37200B7410C4}" srcOrd="0" destOrd="0" presId="urn:microsoft.com/office/officeart/2008/layout/VerticalCurvedList"/>
    <dgm:cxn modelId="{712BF3AA-9626-4A18-81DE-11D558EE00BE}" type="presParOf" srcId="{FC78B0B3-357E-486A-8EEE-37200B7410C4}" destId="{EF8B6244-1815-4142-9305-3AD63D9B6864}" srcOrd="0" destOrd="0" presId="urn:microsoft.com/office/officeart/2008/layout/VerticalCurvedList"/>
    <dgm:cxn modelId="{7A481223-D42B-43D1-9255-52825B4D19A5}" type="presParOf" srcId="{EF8B6244-1815-4142-9305-3AD63D9B6864}" destId="{D8ACFD95-FFA8-4422-BA89-72BBC2603D66}" srcOrd="0" destOrd="0" presId="urn:microsoft.com/office/officeart/2008/layout/VerticalCurvedList"/>
    <dgm:cxn modelId="{7EAE174D-48E2-435F-B547-D837D9854650}" type="presParOf" srcId="{EF8B6244-1815-4142-9305-3AD63D9B6864}" destId="{36BF46CF-2B05-4379-A815-11827519AE30}" srcOrd="1" destOrd="0" presId="urn:microsoft.com/office/officeart/2008/layout/VerticalCurvedList"/>
    <dgm:cxn modelId="{9E7FAB7E-1826-4361-8EE4-AF8487CC7D71}" type="presParOf" srcId="{EF8B6244-1815-4142-9305-3AD63D9B6864}" destId="{F4828646-FF36-4F7C-8360-CD9253832758}" srcOrd="2" destOrd="0" presId="urn:microsoft.com/office/officeart/2008/layout/VerticalCurvedList"/>
    <dgm:cxn modelId="{8E1740AA-F0BC-440E-904B-D5E7FBADF646}" type="presParOf" srcId="{EF8B6244-1815-4142-9305-3AD63D9B6864}" destId="{BDF87DCB-D666-46CF-9490-5F43074DD958}" srcOrd="3" destOrd="0" presId="urn:microsoft.com/office/officeart/2008/layout/VerticalCurvedList"/>
    <dgm:cxn modelId="{899F4E5E-547A-4837-9CD0-96C9EF52EB8D}" type="presParOf" srcId="{FC78B0B3-357E-486A-8EEE-37200B7410C4}" destId="{62E6A784-B562-401B-9BF2-29C69D1CD68A}" srcOrd="1" destOrd="0" presId="urn:microsoft.com/office/officeart/2008/layout/VerticalCurvedList"/>
    <dgm:cxn modelId="{C05269FC-CF67-4C26-B92D-55BA026A56DD}" type="presParOf" srcId="{FC78B0B3-357E-486A-8EEE-37200B7410C4}" destId="{8EC2BB9E-626A-4A29-BAA5-E23734FEB4B1}" srcOrd="2" destOrd="0" presId="urn:microsoft.com/office/officeart/2008/layout/VerticalCurvedList"/>
    <dgm:cxn modelId="{D69FA4BB-B100-46DB-82DE-A8D881508BF8}" type="presParOf" srcId="{8EC2BB9E-626A-4A29-BAA5-E23734FEB4B1}" destId="{678B25A6-C1A5-49ED-84A5-7325955A1D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621742-BA65-465A-AD26-1161FE437280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4D5FEFA-265D-44E5-831B-0349E6D241A5}">
      <dgm:prSet phldrT="[Текст]"/>
      <dgm:spPr/>
      <dgm:t>
        <a:bodyPr/>
        <a:lstStyle/>
        <a:p>
          <a:r>
            <a:rPr lang="ru-RU" dirty="0"/>
            <a:t>Деловые игры</a:t>
          </a:r>
        </a:p>
      </dgm:t>
    </dgm:pt>
    <dgm:pt modelId="{A0F1D0E1-979F-4B54-9672-A5A872B66E09}" type="parTrans" cxnId="{52BCBFCB-5595-4920-A1EE-F6F75C1CE7AD}">
      <dgm:prSet/>
      <dgm:spPr/>
      <dgm:t>
        <a:bodyPr/>
        <a:lstStyle/>
        <a:p>
          <a:endParaRPr lang="ru-RU"/>
        </a:p>
      </dgm:t>
    </dgm:pt>
    <dgm:pt modelId="{D2D03604-3763-4327-B344-B272B8B507BF}" type="sibTrans" cxnId="{52BCBFCB-5595-4920-A1EE-F6F75C1CE7AD}">
      <dgm:prSet/>
      <dgm:spPr/>
      <dgm:t>
        <a:bodyPr/>
        <a:lstStyle/>
        <a:p>
          <a:endParaRPr lang="ru-RU"/>
        </a:p>
      </dgm:t>
    </dgm:pt>
    <dgm:pt modelId="{DA874C22-261B-4494-98E7-4F55C8E79549}">
      <dgm:prSet phldrT="[Текст]"/>
      <dgm:spPr/>
      <dgm:t>
        <a:bodyPr/>
        <a:lstStyle/>
        <a:p>
          <a:r>
            <a:rPr lang="ru-RU" dirty="0"/>
            <a:t>Обучающие программы</a:t>
          </a:r>
        </a:p>
      </dgm:t>
    </dgm:pt>
    <dgm:pt modelId="{AC325D02-5DCE-408E-A3A8-55C59D489FA1}" type="parTrans" cxnId="{9B955E3D-D8AF-4014-A6C6-CDEFB0F4DDBA}">
      <dgm:prSet/>
      <dgm:spPr/>
      <dgm:t>
        <a:bodyPr/>
        <a:lstStyle/>
        <a:p>
          <a:endParaRPr lang="ru-RU"/>
        </a:p>
      </dgm:t>
    </dgm:pt>
    <dgm:pt modelId="{F953AEBB-661F-437F-AA3E-1ECC8775C4B7}" type="sibTrans" cxnId="{9B955E3D-D8AF-4014-A6C6-CDEFB0F4DDBA}">
      <dgm:prSet/>
      <dgm:spPr/>
      <dgm:t>
        <a:bodyPr/>
        <a:lstStyle/>
        <a:p>
          <a:endParaRPr lang="ru-RU"/>
        </a:p>
      </dgm:t>
    </dgm:pt>
    <dgm:pt modelId="{07305ACA-3A19-461B-997B-2332E7A4FE49}">
      <dgm:prSet phldrT="[Текст]"/>
      <dgm:spPr/>
      <dgm:t>
        <a:bodyPr/>
        <a:lstStyle/>
        <a:p>
          <a:r>
            <a:rPr lang="ru-RU" dirty="0"/>
            <a:t>Молодежный форум</a:t>
          </a:r>
        </a:p>
      </dgm:t>
    </dgm:pt>
    <dgm:pt modelId="{08DD9AE7-F2B4-45AB-B1DF-318933F72C39}" type="parTrans" cxnId="{18615D7D-D705-46F8-AE72-30BF447E7C3F}">
      <dgm:prSet/>
      <dgm:spPr/>
      <dgm:t>
        <a:bodyPr/>
        <a:lstStyle/>
        <a:p>
          <a:endParaRPr lang="ru-RU"/>
        </a:p>
      </dgm:t>
    </dgm:pt>
    <dgm:pt modelId="{5C0A8867-4CEE-415B-B177-22A3E01A0760}" type="sibTrans" cxnId="{18615D7D-D705-46F8-AE72-30BF447E7C3F}">
      <dgm:prSet/>
      <dgm:spPr/>
      <dgm:t>
        <a:bodyPr/>
        <a:lstStyle/>
        <a:p>
          <a:endParaRPr lang="ru-RU"/>
        </a:p>
      </dgm:t>
    </dgm:pt>
    <dgm:pt modelId="{6AF2BA6B-DD71-441A-B569-C64EB1C1969D}">
      <dgm:prSet phldrT="[Текст]"/>
      <dgm:spPr/>
      <dgm:t>
        <a:bodyPr/>
        <a:lstStyle/>
        <a:p>
          <a:r>
            <a:rPr lang="ru-RU" dirty="0"/>
            <a:t>Открытые уроки</a:t>
          </a:r>
        </a:p>
      </dgm:t>
    </dgm:pt>
    <dgm:pt modelId="{72547327-8260-4DB5-845B-C2F1AF7B66B4}" type="parTrans" cxnId="{A1BE3B27-0F88-4E88-B14E-07984E808FFC}">
      <dgm:prSet/>
      <dgm:spPr/>
      <dgm:t>
        <a:bodyPr/>
        <a:lstStyle/>
        <a:p>
          <a:endParaRPr lang="ru-RU"/>
        </a:p>
      </dgm:t>
    </dgm:pt>
    <dgm:pt modelId="{BB65D31A-1CA7-48A3-9FEF-40F514F87731}" type="sibTrans" cxnId="{A1BE3B27-0F88-4E88-B14E-07984E808FFC}">
      <dgm:prSet/>
      <dgm:spPr/>
      <dgm:t>
        <a:bodyPr/>
        <a:lstStyle/>
        <a:p>
          <a:endParaRPr lang="ru-RU"/>
        </a:p>
      </dgm:t>
    </dgm:pt>
    <dgm:pt modelId="{6EF6E50E-C1D5-4422-A197-529CA75F1BF9}">
      <dgm:prSet phldrT="[Текст]"/>
      <dgm:spPr/>
      <dgm:t>
        <a:bodyPr/>
        <a:lstStyle/>
        <a:p>
          <a:r>
            <a:rPr lang="ru-RU" dirty="0"/>
            <a:t>Чемпионат по решению бизнес-кейсов</a:t>
          </a:r>
        </a:p>
      </dgm:t>
    </dgm:pt>
    <dgm:pt modelId="{1A2C8494-CFC1-488C-92FB-1AC9E9AE6EBB}" type="parTrans" cxnId="{80A50641-DFB2-40FE-A88C-836A793691FA}">
      <dgm:prSet/>
      <dgm:spPr/>
      <dgm:t>
        <a:bodyPr/>
        <a:lstStyle/>
        <a:p>
          <a:endParaRPr lang="ru-RU"/>
        </a:p>
      </dgm:t>
    </dgm:pt>
    <dgm:pt modelId="{66D347E2-88AA-4713-98DA-A8D6936BBD65}" type="sibTrans" cxnId="{80A50641-DFB2-40FE-A88C-836A793691FA}">
      <dgm:prSet/>
      <dgm:spPr/>
      <dgm:t>
        <a:bodyPr/>
        <a:lstStyle/>
        <a:p>
          <a:endParaRPr lang="ru-RU"/>
        </a:p>
      </dgm:t>
    </dgm:pt>
    <dgm:pt modelId="{75B8A1B6-82C2-4075-A74C-0E42F0D06D62}" type="pres">
      <dgm:prSet presAssocID="{F2621742-BA65-465A-AD26-1161FE437280}" presName="Name0" presStyleCnt="0">
        <dgm:presLayoutVars>
          <dgm:dir/>
          <dgm:animLvl val="lvl"/>
          <dgm:resizeHandles val="exact"/>
        </dgm:presLayoutVars>
      </dgm:prSet>
      <dgm:spPr/>
    </dgm:pt>
    <dgm:pt modelId="{5C9073E7-617F-48F4-BECF-786ABD1AC258}" type="pres">
      <dgm:prSet presAssocID="{64D5FEFA-265D-44E5-831B-0349E6D241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3BA88-D0B5-4C91-9DD6-838DCAE714F0}" type="pres">
      <dgm:prSet presAssocID="{D2D03604-3763-4327-B344-B272B8B507BF}" presName="parTxOnlySpace" presStyleCnt="0"/>
      <dgm:spPr/>
    </dgm:pt>
    <dgm:pt modelId="{2AF6BDDE-988D-47A5-9189-50104881C1DE}" type="pres">
      <dgm:prSet presAssocID="{DA874C22-261B-4494-98E7-4F55C8E7954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DB284-5627-4C88-B83B-D0A4E6904EA8}" type="pres">
      <dgm:prSet presAssocID="{F953AEBB-661F-437F-AA3E-1ECC8775C4B7}" presName="parTxOnlySpace" presStyleCnt="0"/>
      <dgm:spPr/>
    </dgm:pt>
    <dgm:pt modelId="{8DB9729C-4EAE-4111-A2D9-0F6E658AB088}" type="pres">
      <dgm:prSet presAssocID="{6AF2BA6B-DD71-441A-B569-C64EB1C1969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CF888-F808-4AF0-BC69-8E78BE7B6E21}" type="pres">
      <dgm:prSet presAssocID="{BB65D31A-1CA7-48A3-9FEF-40F514F87731}" presName="parTxOnlySpace" presStyleCnt="0"/>
      <dgm:spPr/>
    </dgm:pt>
    <dgm:pt modelId="{EDBAA441-B6A6-4E94-B559-C429D91B04D2}" type="pres">
      <dgm:prSet presAssocID="{6EF6E50E-C1D5-4422-A197-529CA75F1BF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6CA7C-A469-4ABA-BAD7-EBCAD81AB46A}" type="pres">
      <dgm:prSet presAssocID="{66D347E2-88AA-4713-98DA-A8D6936BBD65}" presName="parTxOnlySpace" presStyleCnt="0"/>
      <dgm:spPr/>
    </dgm:pt>
    <dgm:pt modelId="{4757C342-3196-4B2A-B8DA-4D283B1F72DC}" type="pres">
      <dgm:prSet presAssocID="{07305ACA-3A19-461B-997B-2332E7A4FE4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3E7DC-BF2B-454D-99BD-BA0706D291D7}" type="presOf" srcId="{DA874C22-261B-4494-98E7-4F55C8E79549}" destId="{2AF6BDDE-988D-47A5-9189-50104881C1DE}" srcOrd="0" destOrd="0" presId="urn:microsoft.com/office/officeart/2005/8/layout/chevron1"/>
    <dgm:cxn modelId="{52BCBFCB-5595-4920-A1EE-F6F75C1CE7AD}" srcId="{F2621742-BA65-465A-AD26-1161FE437280}" destId="{64D5FEFA-265D-44E5-831B-0349E6D241A5}" srcOrd="0" destOrd="0" parTransId="{A0F1D0E1-979F-4B54-9672-A5A872B66E09}" sibTransId="{D2D03604-3763-4327-B344-B272B8B507BF}"/>
    <dgm:cxn modelId="{28213ADD-F4EC-4525-8B93-58C1D48A14BC}" type="presOf" srcId="{07305ACA-3A19-461B-997B-2332E7A4FE49}" destId="{4757C342-3196-4B2A-B8DA-4D283B1F72DC}" srcOrd="0" destOrd="0" presId="urn:microsoft.com/office/officeart/2005/8/layout/chevron1"/>
    <dgm:cxn modelId="{9B955E3D-D8AF-4014-A6C6-CDEFB0F4DDBA}" srcId="{F2621742-BA65-465A-AD26-1161FE437280}" destId="{DA874C22-261B-4494-98E7-4F55C8E79549}" srcOrd="1" destOrd="0" parTransId="{AC325D02-5DCE-408E-A3A8-55C59D489FA1}" sibTransId="{F953AEBB-661F-437F-AA3E-1ECC8775C4B7}"/>
    <dgm:cxn modelId="{18615D7D-D705-46F8-AE72-30BF447E7C3F}" srcId="{F2621742-BA65-465A-AD26-1161FE437280}" destId="{07305ACA-3A19-461B-997B-2332E7A4FE49}" srcOrd="4" destOrd="0" parTransId="{08DD9AE7-F2B4-45AB-B1DF-318933F72C39}" sibTransId="{5C0A8867-4CEE-415B-B177-22A3E01A0760}"/>
    <dgm:cxn modelId="{2645CF9A-6A7E-4FB3-ACF9-5777C11FF17E}" type="presOf" srcId="{6EF6E50E-C1D5-4422-A197-529CA75F1BF9}" destId="{EDBAA441-B6A6-4E94-B559-C429D91B04D2}" srcOrd="0" destOrd="0" presId="urn:microsoft.com/office/officeart/2005/8/layout/chevron1"/>
    <dgm:cxn modelId="{4B9BA0EB-193F-4708-B3BD-C185DDC6C035}" type="presOf" srcId="{6AF2BA6B-DD71-441A-B569-C64EB1C1969D}" destId="{8DB9729C-4EAE-4111-A2D9-0F6E658AB088}" srcOrd="0" destOrd="0" presId="urn:microsoft.com/office/officeart/2005/8/layout/chevron1"/>
    <dgm:cxn modelId="{A1E325B5-6772-4092-989A-6248BD0EA9BC}" type="presOf" srcId="{64D5FEFA-265D-44E5-831B-0349E6D241A5}" destId="{5C9073E7-617F-48F4-BECF-786ABD1AC258}" srcOrd="0" destOrd="0" presId="urn:microsoft.com/office/officeart/2005/8/layout/chevron1"/>
    <dgm:cxn modelId="{80A50641-DFB2-40FE-A88C-836A793691FA}" srcId="{F2621742-BA65-465A-AD26-1161FE437280}" destId="{6EF6E50E-C1D5-4422-A197-529CA75F1BF9}" srcOrd="3" destOrd="0" parTransId="{1A2C8494-CFC1-488C-92FB-1AC9E9AE6EBB}" sibTransId="{66D347E2-88AA-4713-98DA-A8D6936BBD65}"/>
    <dgm:cxn modelId="{A1BE3B27-0F88-4E88-B14E-07984E808FFC}" srcId="{F2621742-BA65-465A-AD26-1161FE437280}" destId="{6AF2BA6B-DD71-441A-B569-C64EB1C1969D}" srcOrd="2" destOrd="0" parTransId="{72547327-8260-4DB5-845B-C2F1AF7B66B4}" sibTransId="{BB65D31A-1CA7-48A3-9FEF-40F514F87731}"/>
    <dgm:cxn modelId="{9F6E80DF-FC74-448D-B131-842D3AA72772}" type="presOf" srcId="{F2621742-BA65-465A-AD26-1161FE437280}" destId="{75B8A1B6-82C2-4075-A74C-0E42F0D06D62}" srcOrd="0" destOrd="0" presId="urn:microsoft.com/office/officeart/2005/8/layout/chevron1"/>
    <dgm:cxn modelId="{C78B7124-7040-4107-81F8-F3A0BD5001B6}" type="presParOf" srcId="{75B8A1B6-82C2-4075-A74C-0E42F0D06D62}" destId="{5C9073E7-617F-48F4-BECF-786ABD1AC258}" srcOrd="0" destOrd="0" presId="urn:microsoft.com/office/officeart/2005/8/layout/chevron1"/>
    <dgm:cxn modelId="{CCCA0B0F-77AA-499C-B2C8-8D9A0BA3FB23}" type="presParOf" srcId="{75B8A1B6-82C2-4075-A74C-0E42F0D06D62}" destId="{6873BA88-D0B5-4C91-9DD6-838DCAE714F0}" srcOrd="1" destOrd="0" presId="urn:microsoft.com/office/officeart/2005/8/layout/chevron1"/>
    <dgm:cxn modelId="{6D22E742-CAB6-4932-B6D5-C239CB1E5C1D}" type="presParOf" srcId="{75B8A1B6-82C2-4075-A74C-0E42F0D06D62}" destId="{2AF6BDDE-988D-47A5-9189-50104881C1DE}" srcOrd="2" destOrd="0" presId="urn:microsoft.com/office/officeart/2005/8/layout/chevron1"/>
    <dgm:cxn modelId="{3F32B174-5399-4B40-8C07-DC4B3F487029}" type="presParOf" srcId="{75B8A1B6-82C2-4075-A74C-0E42F0D06D62}" destId="{0BFDB284-5627-4C88-B83B-D0A4E6904EA8}" srcOrd="3" destOrd="0" presId="urn:microsoft.com/office/officeart/2005/8/layout/chevron1"/>
    <dgm:cxn modelId="{6D7992FD-D937-4227-986E-5AA4DB8B5533}" type="presParOf" srcId="{75B8A1B6-82C2-4075-A74C-0E42F0D06D62}" destId="{8DB9729C-4EAE-4111-A2D9-0F6E658AB088}" srcOrd="4" destOrd="0" presId="urn:microsoft.com/office/officeart/2005/8/layout/chevron1"/>
    <dgm:cxn modelId="{FBA58888-D58D-4B36-B7E0-2905278E2503}" type="presParOf" srcId="{75B8A1B6-82C2-4075-A74C-0E42F0D06D62}" destId="{AD0CF888-F808-4AF0-BC69-8E78BE7B6E21}" srcOrd="5" destOrd="0" presId="urn:microsoft.com/office/officeart/2005/8/layout/chevron1"/>
    <dgm:cxn modelId="{09DBB34C-1C7C-4716-A045-249DC957E64C}" type="presParOf" srcId="{75B8A1B6-82C2-4075-A74C-0E42F0D06D62}" destId="{EDBAA441-B6A6-4E94-B559-C429D91B04D2}" srcOrd="6" destOrd="0" presId="urn:microsoft.com/office/officeart/2005/8/layout/chevron1"/>
    <dgm:cxn modelId="{BF2DBC67-418F-48A2-8623-50183770EE5C}" type="presParOf" srcId="{75B8A1B6-82C2-4075-A74C-0E42F0D06D62}" destId="{3B16CA7C-A469-4ABA-BAD7-EBCAD81AB46A}" srcOrd="7" destOrd="0" presId="urn:microsoft.com/office/officeart/2005/8/layout/chevron1"/>
    <dgm:cxn modelId="{031861EE-F3D8-453D-848D-F125140D5A3E}" type="presParOf" srcId="{75B8A1B6-82C2-4075-A74C-0E42F0D06D62}" destId="{4757C342-3196-4B2A-B8DA-4D283B1F72D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081029-68D5-4DF5-9A54-00798977C0C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1EBF7D-5AEB-4756-A515-32A809B8E8D6}">
      <dgm:prSet phldrT="[Текст]"/>
      <dgm:spPr/>
      <dgm:t>
        <a:bodyPr/>
        <a:lstStyle/>
        <a:p>
          <a:r>
            <a:rPr lang="ru-RU" dirty="0"/>
            <a:t>Услуга по продвижению путем рекламы на радио</a:t>
          </a:r>
        </a:p>
      </dgm:t>
    </dgm:pt>
    <dgm:pt modelId="{974228A8-F363-4CEF-9B6E-20C1E7AC69AE}" type="parTrans" cxnId="{646735C9-29C0-4857-9EE6-4C38A14F0FBD}">
      <dgm:prSet/>
      <dgm:spPr/>
      <dgm:t>
        <a:bodyPr/>
        <a:lstStyle/>
        <a:p>
          <a:endParaRPr lang="ru-RU"/>
        </a:p>
      </dgm:t>
    </dgm:pt>
    <dgm:pt modelId="{81947F51-62F1-4027-BE65-946D2CCD7417}" type="sibTrans" cxnId="{646735C9-29C0-4857-9EE6-4C38A14F0FBD}">
      <dgm:prSet/>
      <dgm:spPr/>
      <dgm:t>
        <a:bodyPr/>
        <a:lstStyle/>
        <a:p>
          <a:endParaRPr lang="ru-RU"/>
        </a:p>
      </dgm:t>
    </dgm:pt>
    <dgm:pt modelId="{91AC4163-0747-40A9-A72F-FD64FF73E4FB}">
      <dgm:prSet phldrT="[Текст]"/>
      <dgm:spPr/>
      <dgm:t>
        <a:bodyPr/>
        <a:lstStyle/>
        <a:p>
          <a:r>
            <a:rPr lang="ru-RU" dirty="0"/>
            <a:t>Специальные обучающие программы</a:t>
          </a:r>
        </a:p>
      </dgm:t>
    </dgm:pt>
    <dgm:pt modelId="{BB9305B7-8D6A-47F0-9F94-166FF193B4C9}" type="parTrans" cxnId="{543C1213-25BE-4420-8A3F-5F1DA2509620}">
      <dgm:prSet/>
      <dgm:spPr/>
      <dgm:t>
        <a:bodyPr/>
        <a:lstStyle/>
        <a:p>
          <a:endParaRPr lang="ru-RU"/>
        </a:p>
      </dgm:t>
    </dgm:pt>
    <dgm:pt modelId="{B064736C-9CF7-42BA-BF25-492D6042FA00}" type="sibTrans" cxnId="{543C1213-25BE-4420-8A3F-5F1DA2509620}">
      <dgm:prSet/>
      <dgm:spPr/>
      <dgm:t>
        <a:bodyPr/>
        <a:lstStyle/>
        <a:p>
          <a:endParaRPr lang="ru-RU"/>
        </a:p>
      </dgm:t>
    </dgm:pt>
    <dgm:pt modelId="{973B8020-3145-4AE5-9DFD-446B614B81AE}">
      <dgm:prSet phldrT="[Текст]"/>
      <dgm:spPr/>
      <dgm:t>
        <a:bodyPr/>
        <a:lstStyle/>
        <a:p>
          <a:r>
            <a:rPr lang="ru-RU" dirty="0"/>
            <a:t>Круглые столы и конкурсы</a:t>
          </a:r>
        </a:p>
      </dgm:t>
    </dgm:pt>
    <dgm:pt modelId="{E9EAEADE-7488-46B0-BDEE-509458BA7CC5}" type="parTrans" cxnId="{7C0FC6FC-CD28-45D2-93F1-D21011C34B15}">
      <dgm:prSet/>
      <dgm:spPr/>
      <dgm:t>
        <a:bodyPr/>
        <a:lstStyle/>
        <a:p>
          <a:endParaRPr lang="ru-RU"/>
        </a:p>
      </dgm:t>
    </dgm:pt>
    <dgm:pt modelId="{6E5F0CE6-66F8-49FE-87F6-602A9BE01B45}" type="sibTrans" cxnId="{7C0FC6FC-CD28-45D2-93F1-D21011C34B15}">
      <dgm:prSet/>
      <dgm:spPr/>
      <dgm:t>
        <a:bodyPr/>
        <a:lstStyle/>
        <a:p>
          <a:endParaRPr lang="ru-RU"/>
        </a:p>
      </dgm:t>
    </dgm:pt>
    <dgm:pt modelId="{B458E242-1463-49C3-AF55-B0F32315A010}">
      <dgm:prSet phldrT="[Текст]"/>
      <dgm:spPr/>
      <dgm:t>
        <a:bodyPr/>
        <a:lstStyle/>
        <a:p>
          <a:r>
            <a:rPr lang="ru-RU" dirty="0"/>
            <a:t>Консультации по порядку включения в реестр социальных предприятий</a:t>
          </a:r>
        </a:p>
      </dgm:t>
    </dgm:pt>
    <dgm:pt modelId="{B5AC3B08-CABC-46AC-AE87-A4553A0A956A}" type="parTrans" cxnId="{288A1C00-0F6F-49B3-B5D5-CCD704FBD21E}">
      <dgm:prSet/>
      <dgm:spPr/>
      <dgm:t>
        <a:bodyPr/>
        <a:lstStyle/>
        <a:p>
          <a:endParaRPr lang="ru-RU"/>
        </a:p>
      </dgm:t>
    </dgm:pt>
    <dgm:pt modelId="{9D1B4C80-67A0-46C1-8E26-2AAE644506CE}" type="sibTrans" cxnId="{288A1C00-0F6F-49B3-B5D5-CCD704FBD21E}">
      <dgm:prSet/>
      <dgm:spPr/>
      <dgm:t>
        <a:bodyPr/>
        <a:lstStyle/>
        <a:p>
          <a:endParaRPr lang="ru-RU"/>
        </a:p>
      </dgm:t>
    </dgm:pt>
    <dgm:pt modelId="{75286569-1915-4F84-84C5-BAA875C7839A}" type="pres">
      <dgm:prSet presAssocID="{2F081029-68D5-4DF5-9A54-00798977C0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BC8CF-6C41-46E7-92B8-7B086BA533A6}" type="pres">
      <dgm:prSet presAssocID="{C81EBF7D-5AEB-4756-A515-32A809B8E8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9642F-FEDF-4054-8A5A-A8139CA7C2F8}" type="pres">
      <dgm:prSet presAssocID="{81947F51-62F1-4027-BE65-946D2CCD7417}" presName="sibTrans" presStyleCnt="0"/>
      <dgm:spPr/>
    </dgm:pt>
    <dgm:pt modelId="{9E807D20-8F1B-4239-9714-6DBED49F1CB5}" type="pres">
      <dgm:prSet presAssocID="{91AC4163-0747-40A9-A72F-FD64FF73E4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503DB-823E-4D58-84C2-66CDB97EBB32}" type="pres">
      <dgm:prSet presAssocID="{B064736C-9CF7-42BA-BF25-492D6042FA00}" presName="sibTrans" presStyleCnt="0"/>
      <dgm:spPr/>
    </dgm:pt>
    <dgm:pt modelId="{4C2C53D7-801F-460F-BAAF-0C8E26529409}" type="pres">
      <dgm:prSet presAssocID="{973B8020-3145-4AE5-9DFD-446B614B81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A918E-DBE8-4530-A6DA-1D0E816417AF}" type="pres">
      <dgm:prSet presAssocID="{6E5F0CE6-66F8-49FE-87F6-602A9BE01B45}" presName="sibTrans" presStyleCnt="0"/>
      <dgm:spPr/>
    </dgm:pt>
    <dgm:pt modelId="{8FC01E79-D294-4031-829E-E7E4AB4016DD}" type="pres">
      <dgm:prSet presAssocID="{B458E242-1463-49C3-AF55-B0F32315A0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0FC6FC-CD28-45D2-93F1-D21011C34B15}" srcId="{2F081029-68D5-4DF5-9A54-00798977C0CA}" destId="{973B8020-3145-4AE5-9DFD-446B614B81AE}" srcOrd="2" destOrd="0" parTransId="{E9EAEADE-7488-46B0-BDEE-509458BA7CC5}" sibTransId="{6E5F0CE6-66F8-49FE-87F6-602A9BE01B45}"/>
    <dgm:cxn modelId="{543C1213-25BE-4420-8A3F-5F1DA2509620}" srcId="{2F081029-68D5-4DF5-9A54-00798977C0CA}" destId="{91AC4163-0747-40A9-A72F-FD64FF73E4FB}" srcOrd="1" destOrd="0" parTransId="{BB9305B7-8D6A-47F0-9F94-166FF193B4C9}" sibTransId="{B064736C-9CF7-42BA-BF25-492D6042FA00}"/>
    <dgm:cxn modelId="{5C6D06E4-707E-45AB-88A3-82DFE4F498CD}" type="presOf" srcId="{973B8020-3145-4AE5-9DFD-446B614B81AE}" destId="{4C2C53D7-801F-460F-BAAF-0C8E26529409}" srcOrd="0" destOrd="0" presId="urn:microsoft.com/office/officeart/2005/8/layout/default#1"/>
    <dgm:cxn modelId="{646735C9-29C0-4857-9EE6-4C38A14F0FBD}" srcId="{2F081029-68D5-4DF5-9A54-00798977C0CA}" destId="{C81EBF7D-5AEB-4756-A515-32A809B8E8D6}" srcOrd="0" destOrd="0" parTransId="{974228A8-F363-4CEF-9B6E-20C1E7AC69AE}" sibTransId="{81947F51-62F1-4027-BE65-946D2CCD7417}"/>
    <dgm:cxn modelId="{46AE7ECE-A934-422B-B39E-2D1A6366D8AF}" type="presOf" srcId="{2F081029-68D5-4DF5-9A54-00798977C0CA}" destId="{75286569-1915-4F84-84C5-BAA875C7839A}" srcOrd="0" destOrd="0" presId="urn:microsoft.com/office/officeart/2005/8/layout/default#1"/>
    <dgm:cxn modelId="{288A1C00-0F6F-49B3-B5D5-CCD704FBD21E}" srcId="{2F081029-68D5-4DF5-9A54-00798977C0CA}" destId="{B458E242-1463-49C3-AF55-B0F32315A010}" srcOrd="3" destOrd="0" parTransId="{B5AC3B08-CABC-46AC-AE87-A4553A0A956A}" sibTransId="{9D1B4C80-67A0-46C1-8E26-2AAE644506CE}"/>
    <dgm:cxn modelId="{83BA78C4-22BF-4470-AD37-7C1282E9B767}" type="presOf" srcId="{C81EBF7D-5AEB-4756-A515-32A809B8E8D6}" destId="{817BC8CF-6C41-46E7-92B8-7B086BA533A6}" srcOrd="0" destOrd="0" presId="urn:microsoft.com/office/officeart/2005/8/layout/default#1"/>
    <dgm:cxn modelId="{B5F5471D-4257-4076-91FE-1566FF4553AD}" type="presOf" srcId="{B458E242-1463-49C3-AF55-B0F32315A010}" destId="{8FC01E79-D294-4031-829E-E7E4AB4016DD}" srcOrd="0" destOrd="0" presId="urn:microsoft.com/office/officeart/2005/8/layout/default#1"/>
    <dgm:cxn modelId="{CB21F73C-FDFE-44E1-9BE2-AB670CF00264}" type="presOf" srcId="{91AC4163-0747-40A9-A72F-FD64FF73E4FB}" destId="{9E807D20-8F1B-4239-9714-6DBED49F1CB5}" srcOrd="0" destOrd="0" presId="urn:microsoft.com/office/officeart/2005/8/layout/default#1"/>
    <dgm:cxn modelId="{DC2A5018-721E-4563-A834-9EC7DD02C208}" type="presParOf" srcId="{75286569-1915-4F84-84C5-BAA875C7839A}" destId="{817BC8CF-6C41-46E7-92B8-7B086BA533A6}" srcOrd="0" destOrd="0" presId="urn:microsoft.com/office/officeart/2005/8/layout/default#1"/>
    <dgm:cxn modelId="{D4044C2A-7D77-4F8E-8C32-0B8295B18246}" type="presParOf" srcId="{75286569-1915-4F84-84C5-BAA875C7839A}" destId="{43D9642F-FEDF-4054-8A5A-A8139CA7C2F8}" srcOrd="1" destOrd="0" presId="urn:microsoft.com/office/officeart/2005/8/layout/default#1"/>
    <dgm:cxn modelId="{E1D23EA3-1C94-4430-A2B4-01E8BC9D3AEC}" type="presParOf" srcId="{75286569-1915-4F84-84C5-BAA875C7839A}" destId="{9E807D20-8F1B-4239-9714-6DBED49F1CB5}" srcOrd="2" destOrd="0" presId="urn:microsoft.com/office/officeart/2005/8/layout/default#1"/>
    <dgm:cxn modelId="{4C5C67A1-F43A-4D2D-930B-A40B6EBD8A61}" type="presParOf" srcId="{75286569-1915-4F84-84C5-BAA875C7839A}" destId="{28F503DB-823E-4D58-84C2-66CDB97EBB32}" srcOrd="3" destOrd="0" presId="urn:microsoft.com/office/officeart/2005/8/layout/default#1"/>
    <dgm:cxn modelId="{84DB5648-30F6-43BD-85EA-120190983F45}" type="presParOf" srcId="{75286569-1915-4F84-84C5-BAA875C7839A}" destId="{4C2C53D7-801F-460F-BAAF-0C8E26529409}" srcOrd="4" destOrd="0" presId="urn:microsoft.com/office/officeart/2005/8/layout/default#1"/>
    <dgm:cxn modelId="{444BB0E8-9601-4CEB-93AA-D2818DEFA25B}" type="presParOf" srcId="{75286569-1915-4F84-84C5-BAA875C7839A}" destId="{9BEA918E-DBE8-4530-A6DA-1D0E816417AF}" srcOrd="5" destOrd="0" presId="urn:microsoft.com/office/officeart/2005/8/layout/default#1"/>
    <dgm:cxn modelId="{1477BB81-4369-4C7B-BBD9-FB6B8A7EDD7E}" type="presParOf" srcId="{75286569-1915-4F84-84C5-BAA875C7839A}" destId="{8FC01E79-D294-4031-829E-E7E4AB4016D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F087B-7472-4B79-9261-3517D613E03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64D66-582B-4B6E-BBF6-CDD5DBF02797}" type="pres">
      <dgm:prSet presAssocID="{A74F087B-7472-4B79-9261-3517D613E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58748-C46B-487C-B018-FA54F935BB05}" type="presOf" srcId="{A74F087B-7472-4B79-9261-3517D613E036}" destId="{B9764D66-582B-4B6E-BBF6-CDD5DBF0279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F087B-7472-4B79-9261-3517D613E03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64D66-582B-4B6E-BBF6-CDD5DBF02797}" type="pres">
      <dgm:prSet presAssocID="{A74F087B-7472-4B79-9261-3517D613E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6E7E7-1630-405D-A8F5-9AC5D384BEEF}" type="presOf" srcId="{A74F087B-7472-4B79-9261-3517D613E036}" destId="{B9764D66-582B-4B6E-BBF6-CDD5DBF0279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6DD40-024E-41A5-BC47-ADF4A26CFFF9}" type="doc">
      <dgm:prSet loTypeId="urn:microsoft.com/office/officeart/2005/8/layout/hList3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9D1F917-20B9-465E-881C-94129E14B851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</a:rPr>
            <a:t>ПОРУЧИТЕЛЬСТВО</a:t>
          </a:r>
          <a:endParaRPr lang="ru-RU" sz="1900" b="1" dirty="0">
            <a:latin typeface="Cambria" panose="02040503050406030204" pitchFamily="18" charset="0"/>
          </a:endParaRPr>
        </a:p>
      </dgm:t>
    </dgm:pt>
    <dgm:pt modelId="{0FFFA786-6D83-419F-8518-A3430A240605}" type="parTrans" cxnId="{9077BD9B-9742-4C08-A111-325DD80E9865}">
      <dgm:prSet/>
      <dgm:spPr/>
      <dgm:t>
        <a:bodyPr/>
        <a:lstStyle/>
        <a:p>
          <a:endParaRPr lang="ru-RU"/>
        </a:p>
      </dgm:t>
    </dgm:pt>
    <dgm:pt modelId="{9D8F13FA-D338-4C7B-A870-587C46A97B99}" type="sibTrans" cxnId="{9077BD9B-9742-4C08-A111-325DD80E9865}">
      <dgm:prSet/>
      <dgm:spPr/>
      <dgm:t>
        <a:bodyPr/>
        <a:lstStyle/>
        <a:p>
          <a:endParaRPr lang="ru-RU"/>
        </a:p>
      </dgm:t>
    </dgm:pt>
    <dgm:pt modelId="{B66F839D-27AF-4A93-88A0-94F5657D7E98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Физические лица</a:t>
          </a:r>
        </a:p>
      </dgm:t>
    </dgm:pt>
    <dgm:pt modelId="{9EB36103-318C-4EBF-A2E8-188B52E39F90}" type="parTrans" cxnId="{3C1849A0-3BA1-4C53-AFD1-C55B3829B74E}">
      <dgm:prSet/>
      <dgm:spPr/>
      <dgm:t>
        <a:bodyPr/>
        <a:lstStyle/>
        <a:p>
          <a:endParaRPr lang="ru-RU"/>
        </a:p>
      </dgm:t>
    </dgm:pt>
    <dgm:pt modelId="{8CAE5D48-3D1E-4030-A2F2-D12D6C701ADC}" type="sibTrans" cxnId="{3C1849A0-3BA1-4C53-AFD1-C55B3829B74E}">
      <dgm:prSet/>
      <dgm:spPr/>
      <dgm:t>
        <a:bodyPr/>
        <a:lstStyle/>
        <a:p>
          <a:endParaRPr lang="ru-RU"/>
        </a:p>
      </dgm:t>
    </dgm:pt>
    <dgm:pt modelId="{4090B3CA-3A6A-44B2-89EA-7577E462B19C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Юридические лица</a:t>
          </a:r>
        </a:p>
      </dgm:t>
    </dgm:pt>
    <dgm:pt modelId="{8DAA4331-A803-48A4-9513-364DBE767225}" type="parTrans" cxnId="{D49BD1BA-23A8-4D25-8163-3DA2CDD31B98}">
      <dgm:prSet/>
      <dgm:spPr/>
      <dgm:t>
        <a:bodyPr/>
        <a:lstStyle/>
        <a:p>
          <a:endParaRPr lang="ru-RU"/>
        </a:p>
      </dgm:t>
    </dgm:pt>
    <dgm:pt modelId="{599C44B4-DA2A-4C63-A568-6ED260238A30}" type="sibTrans" cxnId="{D49BD1BA-23A8-4D25-8163-3DA2CDD31B98}">
      <dgm:prSet/>
      <dgm:spPr/>
      <dgm:t>
        <a:bodyPr/>
        <a:lstStyle/>
        <a:p>
          <a:endParaRPr lang="ru-RU"/>
        </a:p>
      </dgm:t>
    </dgm:pt>
    <dgm:pt modelId="{84061376-0C2E-404E-88ED-46E03C0293F0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Тульский областной гарантийный фонд</a:t>
          </a:r>
        </a:p>
      </dgm:t>
    </dgm:pt>
    <dgm:pt modelId="{8ABB010E-787F-43E8-9203-C1436E150ED6}" type="parTrans" cxnId="{802D529C-B8FA-4FE7-A082-864186559FA7}">
      <dgm:prSet/>
      <dgm:spPr/>
      <dgm:t>
        <a:bodyPr/>
        <a:lstStyle/>
        <a:p>
          <a:endParaRPr lang="ru-RU"/>
        </a:p>
      </dgm:t>
    </dgm:pt>
    <dgm:pt modelId="{CD8CDC6E-0D9B-4D34-BFB6-E2A4262E74C4}" type="sibTrans" cxnId="{802D529C-B8FA-4FE7-A082-864186559FA7}">
      <dgm:prSet/>
      <dgm:spPr/>
      <dgm:t>
        <a:bodyPr/>
        <a:lstStyle/>
        <a:p>
          <a:endParaRPr lang="ru-RU"/>
        </a:p>
      </dgm:t>
    </dgm:pt>
    <dgm:pt modelId="{6D8E7347-C53F-467D-BB45-63C8B53935D0}" type="pres">
      <dgm:prSet presAssocID="{AF96DD40-024E-41A5-BC47-ADF4A26CFF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DF273-4342-4F8B-AC9A-C4FDC4E4BC8E}" type="pres">
      <dgm:prSet presAssocID="{59D1F917-20B9-465E-881C-94129E14B851}" presName="roof" presStyleLbl="dkBgShp" presStyleIdx="0" presStyleCnt="2"/>
      <dgm:spPr/>
      <dgm:t>
        <a:bodyPr/>
        <a:lstStyle/>
        <a:p>
          <a:endParaRPr lang="ru-RU"/>
        </a:p>
      </dgm:t>
    </dgm:pt>
    <dgm:pt modelId="{C6A991CF-61EA-46EC-90F4-8C1B46D61E96}" type="pres">
      <dgm:prSet presAssocID="{59D1F917-20B9-465E-881C-94129E14B851}" presName="pillars" presStyleCnt="0"/>
      <dgm:spPr/>
      <dgm:t>
        <a:bodyPr/>
        <a:lstStyle/>
        <a:p>
          <a:endParaRPr lang="ru-RU"/>
        </a:p>
      </dgm:t>
    </dgm:pt>
    <dgm:pt modelId="{2506DC57-7EBA-4228-ADC9-576B01AFB676}" type="pres">
      <dgm:prSet presAssocID="{59D1F917-20B9-465E-881C-94129E14B85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428E1-DB77-4907-823D-FC9D30D6577A}" type="pres">
      <dgm:prSet presAssocID="{4090B3CA-3A6A-44B2-89EA-7577E462B19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6472-E3C5-4ACE-BD75-2020262D0ECF}" type="pres">
      <dgm:prSet presAssocID="{84061376-0C2E-404E-88ED-46E03C0293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ABABD-7269-43F8-99CE-797B80D213A6}" type="pres">
      <dgm:prSet presAssocID="{59D1F917-20B9-465E-881C-94129E14B851}" presName="base" presStyleLbl="dkBgShp" presStyleIdx="1" presStyleCnt="2" custLinFactY="0" custLinFactNeighborX="-1739" custLinFactNeighborY="100000"/>
      <dgm:spPr/>
      <dgm:t>
        <a:bodyPr/>
        <a:lstStyle/>
        <a:p>
          <a:endParaRPr lang="ru-RU"/>
        </a:p>
      </dgm:t>
    </dgm:pt>
  </dgm:ptLst>
  <dgm:cxnLst>
    <dgm:cxn modelId="{3C1849A0-3BA1-4C53-AFD1-C55B3829B74E}" srcId="{59D1F917-20B9-465E-881C-94129E14B851}" destId="{B66F839D-27AF-4A93-88A0-94F5657D7E98}" srcOrd="0" destOrd="0" parTransId="{9EB36103-318C-4EBF-A2E8-188B52E39F90}" sibTransId="{8CAE5D48-3D1E-4030-A2F2-D12D6C701ADC}"/>
    <dgm:cxn modelId="{05410135-0345-4159-8A9F-2F850047BA5A}" type="presOf" srcId="{84061376-0C2E-404E-88ED-46E03C0293F0}" destId="{A32B6472-E3C5-4ACE-BD75-2020262D0ECF}" srcOrd="0" destOrd="0" presId="urn:microsoft.com/office/officeart/2005/8/layout/hList3"/>
    <dgm:cxn modelId="{CC5E656F-E04B-4242-A03E-1643834606FA}" type="presOf" srcId="{59D1F917-20B9-465E-881C-94129E14B851}" destId="{466DF273-4342-4F8B-AC9A-C4FDC4E4BC8E}" srcOrd="0" destOrd="0" presId="urn:microsoft.com/office/officeart/2005/8/layout/hList3"/>
    <dgm:cxn modelId="{D49BD1BA-23A8-4D25-8163-3DA2CDD31B98}" srcId="{59D1F917-20B9-465E-881C-94129E14B851}" destId="{4090B3CA-3A6A-44B2-89EA-7577E462B19C}" srcOrd="1" destOrd="0" parTransId="{8DAA4331-A803-48A4-9513-364DBE767225}" sibTransId="{599C44B4-DA2A-4C63-A568-6ED260238A30}"/>
    <dgm:cxn modelId="{802D529C-B8FA-4FE7-A082-864186559FA7}" srcId="{59D1F917-20B9-465E-881C-94129E14B851}" destId="{84061376-0C2E-404E-88ED-46E03C0293F0}" srcOrd="2" destOrd="0" parTransId="{8ABB010E-787F-43E8-9203-C1436E150ED6}" sibTransId="{CD8CDC6E-0D9B-4D34-BFB6-E2A4262E74C4}"/>
    <dgm:cxn modelId="{4381AE90-5ED2-4B31-A1FC-F88EFC1C70B6}" type="presOf" srcId="{AF96DD40-024E-41A5-BC47-ADF4A26CFFF9}" destId="{6D8E7347-C53F-467D-BB45-63C8B53935D0}" srcOrd="0" destOrd="0" presId="urn:microsoft.com/office/officeart/2005/8/layout/hList3"/>
    <dgm:cxn modelId="{9077BD9B-9742-4C08-A111-325DD80E9865}" srcId="{AF96DD40-024E-41A5-BC47-ADF4A26CFFF9}" destId="{59D1F917-20B9-465E-881C-94129E14B851}" srcOrd="0" destOrd="0" parTransId="{0FFFA786-6D83-419F-8518-A3430A240605}" sibTransId="{9D8F13FA-D338-4C7B-A870-587C46A97B99}"/>
    <dgm:cxn modelId="{7E2E0E4C-C5B6-4DCD-8A2A-514DF9124362}" type="presOf" srcId="{B66F839D-27AF-4A93-88A0-94F5657D7E98}" destId="{2506DC57-7EBA-4228-ADC9-576B01AFB676}" srcOrd="0" destOrd="0" presId="urn:microsoft.com/office/officeart/2005/8/layout/hList3"/>
    <dgm:cxn modelId="{19E51D41-5DD0-493E-B156-90DD0EFFD4C8}" type="presOf" srcId="{4090B3CA-3A6A-44B2-89EA-7577E462B19C}" destId="{348428E1-DB77-4907-823D-FC9D30D6577A}" srcOrd="0" destOrd="0" presId="urn:microsoft.com/office/officeart/2005/8/layout/hList3"/>
    <dgm:cxn modelId="{EA231391-61B6-4D91-864B-3CC974B66570}" type="presParOf" srcId="{6D8E7347-C53F-467D-BB45-63C8B53935D0}" destId="{466DF273-4342-4F8B-AC9A-C4FDC4E4BC8E}" srcOrd="0" destOrd="0" presId="urn:microsoft.com/office/officeart/2005/8/layout/hList3"/>
    <dgm:cxn modelId="{9CF1E9A4-B356-4D96-9E9B-79D8E157903F}" type="presParOf" srcId="{6D8E7347-C53F-467D-BB45-63C8B53935D0}" destId="{C6A991CF-61EA-46EC-90F4-8C1B46D61E96}" srcOrd="1" destOrd="0" presId="urn:microsoft.com/office/officeart/2005/8/layout/hList3"/>
    <dgm:cxn modelId="{4751113C-06D0-408D-AB0B-990226A8E8FF}" type="presParOf" srcId="{C6A991CF-61EA-46EC-90F4-8C1B46D61E96}" destId="{2506DC57-7EBA-4228-ADC9-576B01AFB676}" srcOrd="0" destOrd="0" presId="urn:microsoft.com/office/officeart/2005/8/layout/hList3"/>
    <dgm:cxn modelId="{5BD5C5D7-4470-4E74-B98B-2BB5A46E5013}" type="presParOf" srcId="{C6A991CF-61EA-46EC-90F4-8C1B46D61E96}" destId="{348428E1-DB77-4907-823D-FC9D30D6577A}" srcOrd="1" destOrd="0" presId="urn:microsoft.com/office/officeart/2005/8/layout/hList3"/>
    <dgm:cxn modelId="{1BB13596-E55E-496E-B805-3B34D799BFFC}" type="presParOf" srcId="{C6A991CF-61EA-46EC-90F4-8C1B46D61E96}" destId="{A32B6472-E3C5-4ACE-BD75-2020262D0ECF}" srcOrd="2" destOrd="0" presId="urn:microsoft.com/office/officeart/2005/8/layout/hList3"/>
    <dgm:cxn modelId="{C040BBFF-821F-4F55-8961-27B099E1314A}" type="presParOf" srcId="{6D8E7347-C53F-467D-BB45-63C8B53935D0}" destId="{C29ABABD-7269-43F8-99CE-797B80D213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96DD40-024E-41A5-BC47-ADF4A26CFFF9}" type="doc">
      <dgm:prSet loTypeId="urn:microsoft.com/office/officeart/2005/8/layout/hList3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9D1F917-20B9-465E-881C-94129E14B851}">
      <dgm:prSet phldrT="[Текст]" custT="1"/>
      <dgm:spPr/>
      <dgm:t>
        <a:bodyPr/>
        <a:lstStyle/>
        <a:p>
          <a:r>
            <a:rPr lang="ru-RU" sz="2000" b="1" dirty="0">
              <a:latin typeface="Cambria" panose="02040503050406030204" pitchFamily="18" charset="0"/>
            </a:rPr>
            <a:t>ЗАЛОГ</a:t>
          </a:r>
        </a:p>
      </dgm:t>
    </dgm:pt>
    <dgm:pt modelId="{0FFFA786-6D83-419F-8518-A3430A240605}" type="parTrans" cxnId="{9077BD9B-9742-4C08-A111-325DD80E9865}">
      <dgm:prSet/>
      <dgm:spPr/>
      <dgm:t>
        <a:bodyPr/>
        <a:lstStyle/>
        <a:p>
          <a:endParaRPr lang="ru-RU"/>
        </a:p>
      </dgm:t>
    </dgm:pt>
    <dgm:pt modelId="{9D8F13FA-D338-4C7B-A870-587C46A97B99}" type="sibTrans" cxnId="{9077BD9B-9742-4C08-A111-325DD80E9865}">
      <dgm:prSet/>
      <dgm:spPr/>
      <dgm:t>
        <a:bodyPr/>
        <a:lstStyle/>
        <a:p>
          <a:endParaRPr lang="ru-RU"/>
        </a:p>
      </dgm:t>
    </dgm:pt>
    <dgm:pt modelId="{B66F839D-27AF-4A93-88A0-94F5657D7E98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Недвижимость</a:t>
          </a:r>
          <a:endParaRPr lang="ru-RU" sz="2000" dirty="0">
            <a:latin typeface="Cambria" panose="02040503050406030204" pitchFamily="18" charset="0"/>
          </a:endParaRPr>
        </a:p>
      </dgm:t>
    </dgm:pt>
    <dgm:pt modelId="{9EB36103-318C-4EBF-A2E8-188B52E39F90}" type="parTrans" cxnId="{3C1849A0-3BA1-4C53-AFD1-C55B3829B74E}">
      <dgm:prSet/>
      <dgm:spPr/>
      <dgm:t>
        <a:bodyPr/>
        <a:lstStyle/>
        <a:p>
          <a:endParaRPr lang="ru-RU"/>
        </a:p>
      </dgm:t>
    </dgm:pt>
    <dgm:pt modelId="{8CAE5D48-3D1E-4030-A2F2-D12D6C701ADC}" type="sibTrans" cxnId="{3C1849A0-3BA1-4C53-AFD1-C55B3829B74E}">
      <dgm:prSet/>
      <dgm:spPr/>
      <dgm:t>
        <a:bodyPr/>
        <a:lstStyle/>
        <a:p>
          <a:endParaRPr lang="ru-RU"/>
        </a:p>
      </dgm:t>
    </dgm:pt>
    <dgm:pt modelId="{4090B3CA-3A6A-44B2-89EA-7577E462B19C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Транспортные средства</a:t>
          </a:r>
        </a:p>
      </dgm:t>
    </dgm:pt>
    <dgm:pt modelId="{8DAA4331-A803-48A4-9513-364DBE767225}" type="parTrans" cxnId="{D49BD1BA-23A8-4D25-8163-3DA2CDD31B98}">
      <dgm:prSet/>
      <dgm:spPr/>
      <dgm:t>
        <a:bodyPr/>
        <a:lstStyle/>
        <a:p>
          <a:endParaRPr lang="ru-RU"/>
        </a:p>
      </dgm:t>
    </dgm:pt>
    <dgm:pt modelId="{599C44B4-DA2A-4C63-A568-6ED260238A30}" type="sibTrans" cxnId="{D49BD1BA-23A8-4D25-8163-3DA2CDD31B98}">
      <dgm:prSet/>
      <dgm:spPr/>
      <dgm:t>
        <a:bodyPr/>
        <a:lstStyle/>
        <a:p>
          <a:endParaRPr lang="ru-RU"/>
        </a:p>
      </dgm:t>
    </dgm:pt>
    <dgm:pt modelId="{84061376-0C2E-404E-88ED-46E03C0293F0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Оборудование</a:t>
          </a:r>
          <a:endParaRPr lang="ru-RU" sz="2000" dirty="0">
            <a:latin typeface="Cambria" panose="02040503050406030204" pitchFamily="18" charset="0"/>
          </a:endParaRPr>
        </a:p>
      </dgm:t>
    </dgm:pt>
    <dgm:pt modelId="{8ABB010E-787F-43E8-9203-C1436E150ED6}" type="parTrans" cxnId="{802D529C-B8FA-4FE7-A082-864186559FA7}">
      <dgm:prSet/>
      <dgm:spPr/>
      <dgm:t>
        <a:bodyPr/>
        <a:lstStyle/>
        <a:p>
          <a:endParaRPr lang="ru-RU"/>
        </a:p>
      </dgm:t>
    </dgm:pt>
    <dgm:pt modelId="{CD8CDC6E-0D9B-4D34-BFB6-E2A4262E74C4}" type="sibTrans" cxnId="{802D529C-B8FA-4FE7-A082-864186559FA7}">
      <dgm:prSet/>
      <dgm:spPr/>
      <dgm:t>
        <a:bodyPr/>
        <a:lstStyle/>
        <a:p>
          <a:endParaRPr lang="ru-RU"/>
        </a:p>
      </dgm:t>
    </dgm:pt>
    <dgm:pt modelId="{D29B82CB-1D63-49B3-AC2C-266E9F8D9DCE}">
      <dgm:prSet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Залог доли в уставном капитале</a:t>
          </a:r>
        </a:p>
      </dgm:t>
    </dgm:pt>
    <dgm:pt modelId="{9EF9CFFE-B182-4303-9A49-7D2854855F01}" type="parTrans" cxnId="{B4CFDB2B-9FD4-46E0-9957-FB90343FC8DF}">
      <dgm:prSet/>
      <dgm:spPr/>
      <dgm:t>
        <a:bodyPr/>
        <a:lstStyle/>
        <a:p>
          <a:endParaRPr lang="ru-RU"/>
        </a:p>
      </dgm:t>
    </dgm:pt>
    <dgm:pt modelId="{0B427F01-826C-40AA-B576-B6593ECF0AE9}" type="sibTrans" cxnId="{B4CFDB2B-9FD4-46E0-9957-FB90343FC8DF}">
      <dgm:prSet/>
      <dgm:spPr/>
      <dgm:t>
        <a:bodyPr/>
        <a:lstStyle/>
        <a:p>
          <a:endParaRPr lang="ru-RU"/>
        </a:p>
      </dgm:t>
    </dgm:pt>
    <dgm:pt modelId="{6D8E7347-C53F-467D-BB45-63C8B53935D0}" type="pres">
      <dgm:prSet presAssocID="{AF96DD40-024E-41A5-BC47-ADF4A26CFF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DF273-4342-4F8B-AC9A-C4FDC4E4BC8E}" type="pres">
      <dgm:prSet presAssocID="{59D1F917-20B9-465E-881C-94129E14B851}" presName="roof" presStyleLbl="dkBgShp" presStyleIdx="0" presStyleCnt="2"/>
      <dgm:spPr/>
      <dgm:t>
        <a:bodyPr/>
        <a:lstStyle/>
        <a:p>
          <a:endParaRPr lang="ru-RU"/>
        </a:p>
      </dgm:t>
    </dgm:pt>
    <dgm:pt modelId="{C6A991CF-61EA-46EC-90F4-8C1B46D61E96}" type="pres">
      <dgm:prSet presAssocID="{59D1F917-20B9-465E-881C-94129E14B851}" presName="pillars" presStyleCnt="0"/>
      <dgm:spPr/>
      <dgm:t>
        <a:bodyPr/>
        <a:lstStyle/>
        <a:p>
          <a:endParaRPr lang="ru-RU"/>
        </a:p>
      </dgm:t>
    </dgm:pt>
    <dgm:pt modelId="{2506DC57-7EBA-4228-ADC9-576B01AFB676}" type="pres">
      <dgm:prSet presAssocID="{59D1F917-20B9-465E-881C-94129E14B85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428E1-DB77-4907-823D-FC9D30D6577A}" type="pres">
      <dgm:prSet presAssocID="{4090B3CA-3A6A-44B2-89EA-7577E462B19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6472-E3C5-4ACE-BD75-2020262D0ECF}" type="pres">
      <dgm:prSet presAssocID="{84061376-0C2E-404E-88ED-46E03C0293F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1C49E-0350-4E46-8C35-1D5D11013348}" type="pres">
      <dgm:prSet presAssocID="{D29B82CB-1D63-49B3-AC2C-266E9F8D9DCE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ABABD-7269-43F8-99CE-797B80D213A6}" type="pres">
      <dgm:prSet presAssocID="{59D1F917-20B9-465E-881C-94129E14B851}" presName="base" presStyleLbl="dkBgShp" presStyleIdx="1" presStyleCnt="2" custLinFactY="0" custLinFactNeighborX="-1739" custLinFactNeighborY="100000"/>
      <dgm:spPr/>
      <dgm:t>
        <a:bodyPr/>
        <a:lstStyle/>
        <a:p>
          <a:endParaRPr lang="ru-RU"/>
        </a:p>
      </dgm:t>
    </dgm:pt>
  </dgm:ptLst>
  <dgm:cxnLst>
    <dgm:cxn modelId="{3C1849A0-3BA1-4C53-AFD1-C55B3829B74E}" srcId="{59D1F917-20B9-465E-881C-94129E14B851}" destId="{B66F839D-27AF-4A93-88A0-94F5657D7E98}" srcOrd="0" destOrd="0" parTransId="{9EB36103-318C-4EBF-A2E8-188B52E39F90}" sibTransId="{8CAE5D48-3D1E-4030-A2F2-D12D6C701ADC}"/>
    <dgm:cxn modelId="{A9974527-5B6D-45B5-959E-70B02628FA19}" type="presOf" srcId="{84061376-0C2E-404E-88ED-46E03C0293F0}" destId="{A32B6472-E3C5-4ACE-BD75-2020262D0ECF}" srcOrd="0" destOrd="0" presId="urn:microsoft.com/office/officeart/2005/8/layout/hList3"/>
    <dgm:cxn modelId="{D49BD1BA-23A8-4D25-8163-3DA2CDD31B98}" srcId="{59D1F917-20B9-465E-881C-94129E14B851}" destId="{4090B3CA-3A6A-44B2-89EA-7577E462B19C}" srcOrd="1" destOrd="0" parTransId="{8DAA4331-A803-48A4-9513-364DBE767225}" sibTransId="{599C44B4-DA2A-4C63-A568-6ED260238A30}"/>
    <dgm:cxn modelId="{B4CFDB2B-9FD4-46E0-9957-FB90343FC8DF}" srcId="{59D1F917-20B9-465E-881C-94129E14B851}" destId="{D29B82CB-1D63-49B3-AC2C-266E9F8D9DCE}" srcOrd="3" destOrd="0" parTransId="{9EF9CFFE-B182-4303-9A49-7D2854855F01}" sibTransId="{0B427F01-826C-40AA-B576-B6593ECF0AE9}"/>
    <dgm:cxn modelId="{802D529C-B8FA-4FE7-A082-864186559FA7}" srcId="{59D1F917-20B9-465E-881C-94129E14B851}" destId="{84061376-0C2E-404E-88ED-46E03C0293F0}" srcOrd="2" destOrd="0" parTransId="{8ABB010E-787F-43E8-9203-C1436E150ED6}" sibTransId="{CD8CDC6E-0D9B-4D34-BFB6-E2A4262E74C4}"/>
    <dgm:cxn modelId="{21EE0495-FA92-4D6F-B8BF-485A1D171FCD}" type="presOf" srcId="{AF96DD40-024E-41A5-BC47-ADF4A26CFFF9}" destId="{6D8E7347-C53F-467D-BB45-63C8B53935D0}" srcOrd="0" destOrd="0" presId="urn:microsoft.com/office/officeart/2005/8/layout/hList3"/>
    <dgm:cxn modelId="{86A428A3-8410-4811-9E9D-2CC703AF9FBA}" type="presOf" srcId="{4090B3CA-3A6A-44B2-89EA-7577E462B19C}" destId="{348428E1-DB77-4907-823D-FC9D30D6577A}" srcOrd="0" destOrd="0" presId="urn:microsoft.com/office/officeart/2005/8/layout/hList3"/>
    <dgm:cxn modelId="{9077BD9B-9742-4C08-A111-325DD80E9865}" srcId="{AF96DD40-024E-41A5-BC47-ADF4A26CFFF9}" destId="{59D1F917-20B9-465E-881C-94129E14B851}" srcOrd="0" destOrd="0" parTransId="{0FFFA786-6D83-419F-8518-A3430A240605}" sibTransId="{9D8F13FA-D338-4C7B-A870-587C46A97B99}"/>
    <dgm:cxn modelId="{E3A560F7-A249-4CE7-A0BD-BA299E8D44B2}" type="presOf" srcId="{59D1F917-20B9-465E-881C-94129E14B851}" destId="{466DF273-4342-4F8B-AC9A-C4FDC4E4BC8E}" srcOrd="0" destOrd="0" presId="urn:microsoft.com/office/officeart/2005/8/layout/hList3"/>
    <dgm:cxn modelId="{213ED610-2008-464B-841B-C89C09FFCF87}" type="presOf" srcId="{D29B82CB-1D63-49B3-AC2C-266E9F8D9DCE}" destId="{CE21C49E-0350-4E46-8C35-1D5D11013348}" srcOrd="0" destOrd="0" presId="urn:microsoft.com/office/officeart/2005/8/layout/hList3"/>
    <dgm:cxn modelId="{1D631352-81AE-48E7-9773-F1D81271A76A}" type="presOf" srcId="{B66F839D-27AF-4A93-88A0-94F5657D7E98}" destId="{2506DC57-7EBA-4228-ADC9-576B01AFB676}" srcOrd="0" destOrd="0" presId="urn:microsoft.com/office/officeart/2005/8/layout/hList3"/>
    <dgm:cxn modelId="{2B801452-A980-4A21-8457-01F02F246E18}" type="presParOf" srcId="{6D8E7347-C53F-467D-BB45-63C8B53935D0}" destId="{466DF273-4342-4F8B-AC9A-C4FDC4E4BC8E}" srcOrd="0" destOrd="0" presId="urn:microsoft.com/office/officeart/2005/8/layout/hList3"/>
    <dgm:cxn modelId="{B7C67249-9A19-4B43-89D3-08CB35BA1DFC}" type="presParOf" srcId="{6D8E7347-C53F-467D-BB45-63C8B53935D0}" destId="{C6A991CF-61EA-46EC-90F4-8C1B46D61E96}" srcOrd="1" destOrd="0" presId="urn:microsoft.com/office/officeart/2005/8/layout/hList3"/>
    <dgm:cxn modelId="{0EB36449-2C6A-4BC3-ABA2-6CE88DC0ECDD}" type="presParOf" srcId="{C6A991CF-61EA-46EC-90F4-8C1B46D61E96}" destId="{2506DC57-7EBA-4228-ADC9-576B01AFB676}" srcOrd="0" destOrd="0" presId="urn:microsoft.com/office/officeart/2005/8/layout/hList3"/>
    <dgm:cxn modelId="{3C67AB41-5AEB-4FDA-B917-F3DA0D74D484}" type="presParOf" srcId="{C6A991CF-61EA-46EC-90F4-8C1B46D61E96}" destId="{348428E1-DB77-4907-823D-FC9D30D6577A}" srcOrd="1" destOrd="0" presId="urn:microsoft.com/office/officeart/2005/8/layout/hList3"/>
    <dgm:cxn modelId="{4DCECFB2-EE09-47BD-8FCC-6C164E4CF838}" type="presParOf" srcId="{C6A991CF-61EA-46EC-90F4-8C1B46D61E96}" destId="{A32B6472-E3C5-4ACE-BD75-2020262D0ECF}" srcOrd="2" destOrd="0" presId="urn:microsoft.com/office/officeart/2005/8/layout/hList3"/>
    <dgm:cxn modelId="{27D98E73-016A-4D11-BB5E-452B3FFE016F}" type="presParOf" srcId="{C6A991CF-61EA-46EC-90F4-8C1B46D61E96}" destId="{CE21C49E-0350-4E46-8C35-1D5D11013348}" srcOrd="3" destOrd="0" presId="urn:microsoft.com/office/officeart/2005/8/layout/hList3"/>
    <dgm:cxn modelId="{FAF92D60-3B8B-4C01-B917-4F656A10292A}" type="presParOf" srcId="{6D8E7347-C53F-467D-BB45-63C8B53935D0}" destId="{C29ABABD-7269-43F8-99CE-797B80D213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96DD40-024E-41A5-BC47-ADF4A26CFFF9}" type="doc">
      <dgm:prSet loTypeId="urn:microsoft.com/office/officeart/2005/8/layout/hList3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9D1F917-20B9-465E-881C-94129E14B851}">
      <dgm:prSet phldrT="[Текст]" custT="1"/>
      <dgm:spPr/>
      <dgm:t>
        <a:bodyPr/>
        <a:lstStyle/>
        <a:p>
          <a:r>
            <a:rPr lang="ru-RU" sz="1600" b="1" dirty="0">
              <a:latin typeface="Cambria" panose="02040503050406030204" pitchFamily="18" charset="0"/>
            </a:rPr>
            <a:t>ЗАЛОГ ПРИОБРЕТАЕМОГО ИМУЩЕСТВА</a:t>
          </a:r>
        </a:p>
      </dgm:t>
    </dgm:pt>
    <dgm:pt modelId="{0FFFA786-6D83-419F-8518-A3430A240605}" type="parTrans" cxnId="{9077BD9B-9742-4C08-A111-325DD80E9865}">
      <dgm:prSet/>
      <dgm:spPr/>
      <dgm:t>
        <a:bodyPr/>
        <a:lstStyle/>
        <a:p>
          <a:endParaRPr lang="ru-RU"/>
        </a:p>
      </dgm:t>
    </dgm:pt>
    <dgm:pt modelId="{9D8F13FA-D338-4C7B-A870-587C46A97B99}" type="sibTrans" cxnId="{9077BD9B-9742-4C08-A111-325DD80E9865}">
      <dgm:prSet/>
      <dgm:spPr/>
      <dgm:t>
        <a:bodyPr/>
        <a:lstStyle/>
        <a:p>
          <a:endParaRPr lang="ru-RU"/>
        </a:p>
      </dgm:t>
    </dgm:pt>
    <dgm:pt modelId="{4090B3CA-3A6A-44B2-89EA-7577E462B19C}">
      <dgm:prSet phldrT="[Текст]" custT="1"/>
      <dgm:spPr/>
      <dgm:t>
        <a:bodyPr/>
        <a:lstStyle/>
        <a:p>
          <a:r>
            <a:rPr lang="ru-RU" sz="1400" dirty="0">
              <a:latin typeface="Cambria" panose="02040503050406030204" pitchFamily="18" charset="0"/>
            </a:rPr>
            <a:t>Транспортные средства и самоходные машины при условии оплаты СМСП за счет собственных средств не менее 30% стоимости приобретаемого имущества </a:t>
          </a:r>
        </a:p>
      </dgm:t>
    </dgm:pt>
    <dgm:pt modelId="{8DAA4331-A803-48A4-9513-364DBE767225}" type="parTrans" cxnId="{D49BD1BA-23A8-4D25-8163-3DA2CDD31B98}">
      <dgm:prSet/>
      <dgm:spPr/>
      <dgm:t>
        <a:bodyPr/>
        <a:lstStyle/>
        <a:p>
          <a:endParaRPr lang="ru-RU"/>
        </a:p>
      </dgm:t>
    </dgm:pt>
    <dgm:pt modelId="{599C44B4-DA2A-4C63-A568-6ED260238A30}" type="sibTrans" cxnId="{D49BD1BA-23A8-4D25-8163-3DA2CDD31B98}">
      <dgm:prSet/>
      <dgm:spPr/>
      <dgm:t>
        <a:bodyPr/>
        <a:lstStyle/>
        <a:p>
          <a:endParaRPr lang="ru-RU"/>
        </a:p>
      </dgm:t>
    </dgm:pt>
    <dgm:pt modelId="{D29B82CB-1D63-49B3-AC2C-266E9F8D9DCE}">
      <dgm:prSet custT="1"/>
      <dgm:spPr/>
      <dgm:t>
        <a:bodyPr/>
        <a:lstStyle/>
        <a:p>
          <a:r>
            <a:rPr lang="ru-RU" sz="1400" dirty="0">
              <a:latin typeface="Cambria" panose="02040503050406030204" pitchFamily="18" charset="0"/>
            </a:rPr>
            <a:t>Недвижимость условии оплаты СМСП за счет собственных средств не менее 30% стоимости приобретаемого имущества или не менее 50% для земельных участков сельхозназначения</a:t>
          </a:r>
        </a:p>
      </dgm:t>
    </dgm:pt>
    <dgm:pt modelId="{9EF9CFFE-B182-4303-9A49-7D2854855F01}" type="parTrans" cxnId="{B4CFDB2B-9FD4-46E0-9957-FB90343FC8DF}">
      <dgm:prSet/>
      <dgm:spPr/>
      <dgm:t>
        <a:bodyPr/>
        <a:lstStyle/>
        <a:p>
          <a:endParaRPr lang="ru-RU"/>
        </a:p>
      </dgm:t>
    </dgm:pt>
    <dgm:pt modelId="{0B427F01-826C-40AA-B576-B6593ECF0AE9}" type="sibTrans" cxnId="{B4CFDB2B-9FD4-46E0-9957-FB90343FC8DF}">
      <dgm:prSet/>
      <dgm:spPr/>
      <dgm:t>
        <a:bodyPr/>
        <a:lstStyle/>
        <a:p>
          <a:endParaRPr lang="ru-RU"/>
        </a:p>
      </dgm:t>
    </dgm:pt>
    <dgm:pt modelId="{6D8E7347-C53F-467D-BB45-63C8B53935D0}" type="pres">
      <dgm:prSet presAssocID="{AF96DD40-024E-41A5-BC47-ADF4A26CFF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6DF273-4342-4F8B-AC9A-C4FDC4E4BC8E}" type="pres">
      <dgm:prSet presAssocID="{59D1F917-20B9-465E-881C-94129E14B851}" presName="roof" presStyleLbl="dkBgShp" presStyleIdx="0" presStyleCnt="2" custLinFactNeighborX="-86"/>
      <dgm:spPr/>
      <dgm:t>
        <a:bodyPr/>
        <a:lstStyle/>
        <a:p>
          <a:endParaRPr lang="ru-RU"/>
        </a:p>
      </dgm:t>
    </dgm:pt>
    <dgm:pt modelId="{C6A991CF-61EA-46EC-90F4-8C1B46D61E96}" type="pres">
      <dgm:prSet presAssocID="{59D1F917-20B9-465E-881C-94129E14B851}" presName="pillars" presStyleCnt="0"/>
      <dgm:spPr/>
      <dgm:t>
        <a:bodyPr/>
        <a:lstStyle/>
        <a:p>
          <a:endParaRPr lang="ru-RU"/>
        </a:p>
      </dgm:t>
    </dgm:pt>
    <dgm:pt modelId="{2506DC57-7EBA-4228-ADC9-576B01AFB676}" type="pres">
      <dgm:prSet presAssocID="{59D1F917-20B9-465E-881C-94129E14B851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1C49E-0350-4E46-8C35-1D5D11013348}" type="pres">
      <dgm:prSet presAssocID="{D29B82CB-1D63-49B3-AC2C-266E9F8D9DC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ABABD-7269-43F8-99CE-797B80D213A6}" type="pres">
      <dgm:prSet presAssocID="{59D1F917-20B9-465E-881C-94129E14B851}" presName="base" presStyleLbl="dkBgShp" presStyleIdx="1" presStyleCnt="2" custLinFactY="0" custLinFactNeighborX="-1739" custLinFactNeighborY="100000"/>
      <dgm:spPr/>
      <dgm:t>
        <a:bodyPr/>
        <a:lstStyle/>
        <a:p>
          <a:endParaRPr lang="ru-RU"/>
        </a:p>
      </dgm:t>
    </dgm:pt>
  </dgm:ptLst>
  <dgm:cxnLst>
    <dgm:cxn modelId="{11D8FEE5-AD7A-4BE8-B15F-A6D5E3295F60}" type="presOf" srcId="{59D1F917-20B9-465E-881C-94129E14B851}" destId="{466DF273-4342-4F8B-AC9A-C4FDC4E4BC8E}" srcOrd="0" destOrd="0" presId="urn:microsoft.com/office/officeart/2005/8/layout/hList3"/>
    <dgm:cxn modelId="{B4CFDB2B-9FD4-46E0-9957-FB90343FC8DF}" srcId="{59D1F917-20B9-465E-881C-94129E14B851}" destId="{D29B82CB-1D63-49B3-AC2C-266E9F8D9DCE}" srcOrd="1" destOrd="0" parTransId="{9EF9CFFE-B182-4303-9A49-7D2854855F01}" sibTransId="{0B427F01-826C-40AA-B576-B6593ECF0AE9}"/>
    <dgm:cxn modelId="{9032C25F-82E6-4908-9A76-D5801DFE6756}" type="presOf" srcId="{4090B3CA-3A6A-44B2-89EA-7577E462B19C}" destId="{2506DC57-7EBA-4228-ADC9-576B01AFB676}" srcOrd="0" destOrd="0" presId="urn:microsoft.com/office/officeart/2005/8/layout/hList3"/>
    <dgm:cxn modelId="{813D9246-32DE-44CD-8631-8287AF894A92}" type="presOf" srcId="{AF96DD40-024E-41A5-BC47-ADF4A26CFFF9}" destId="{6D8E7347-C53F-467D-BB45-63C8B53935D0}" srcOrd="0" destOrd="0" presId="urn:microsoft.com/office/officeart/2005/8/layout/hList3"/>
    <dgm:cxn modelId="{9F7093C3-2145-48A8-8B38-5703665CE9AC}" type="presOf" srcId="{D29B82CB-1D63-49B3-AC2C-266E9F8D9DCE}" destId="{CE21C49E-0350-4E46-8C35-1D5D11013348}" srcOrd="0" destOrd="0" presId="urn:microsoft.com/office/officeart/2005/8/layout/hList3"/>
    <dgm:cxn modelId="{D49BD1BA-23A8-4D25-8163-3DA2CDD31B98}" srcId="{59D1F917-20B9-465E-881C-94129E14B851}" destId="{4090B3CA-3A6A-44B2-89EA-7577E462B19C}" srcOrd="0" destOrd="0" parTransId="{8DAA4331-A803-48A4-9513-364DBE767225}" sibTransId="{599C44B4-DA2A-4C63-A568-6ED260238A30}"/>
    <dgm:cxn modelId="{9077BD9B-9742-4C08-A111-325DD80E9865}" srcId="{AF96DD40-024E-41A5-BC47-ADF4A26CFFF9}" destId="{59D1F917-20B9-465E-881C-94129E14B851}" srcOrd="0" destOrd="0" parTransId="{0FFFA786-6D83-419F-8518-A3430A240605}" sibTransId="{9D8F13FA-D338-4C7B-A870-587C46A97B99}"/>
    <dgm:cxn modelId="{AA0C4905-9E52-4D39-B6FE-B70688424F78}" type="presParOf" srcId="{6D8E7347-C53F-467D-BB45-63C8B53935D0}" destId="{466DF273-4342-4F8B-AC9A-C4FDC4E4BC8E}" srcOrd="0" destOrd="0" presId="urn:microsoft.com/office/officeart/2005/8/layout/hList3"/>
    <dgm:cxn modelId="{8B6570D7-A350-4A76-B8F3-409962CE1EB9}" type="presParOf" srcId="{6D8E7347-C53F-467D-BB45-63C8B53935D0}" destId="{C6A991CF-61EA-46EC-90F4-8C1B46D61E96}" srcOrd="1" destOrd="0" presId="urn:microsoft.com/office/officeart/2005/8/layout/hList3"/>
    <dgm:cxn modelId="{3B7852AC-3B38-44F0-A1F4-B29B92E04C8E}" type="presParOf" srcId="{C6A991CF-61EA-46EC-90F4-8C1B46D61E96}" destId="{2506DC57-7EBA-4228-ADC9-576B01AFB676}" srcOrd="0" destOrd="0" presId="urn:microsoft.com/office/officeart/2005/8/layout/hList3"/>
    <dgm:cxn modelId="{34DEAC7E-C8CF-48ED-B6A9-E56C33750550}" type="presParOf" srcId="{C6A991CF-61EA-46EC-90F4-8C1B46D61E96}" destId="{CE21C49E-0350-4E46-8C35-1D5D11013348}" srcOrd="1" destOrd="0" presId="urn:microsoft.com/office/officeart/2005/8/layout/hList3"/>
    <dgm:cxn modelId="{5058B403-54A3-4DC3-B488-552B11C54EE1}" type="presParOf" srcId="{6D8E7347-C53F-467D-BB45-63C8B53935D0}" destId="{C29ABABD-7269-43F8-99CE-797B80D213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76C782-28FA-4260-A879-F48F9AF032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EF0EF7-CA15-417D-B2EB-D69A15D19C02}">
      <dgm:prSet/>
      <dgm:spPr>
        <a:noFill/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Субъекты малого и среднего предпринимательства, имеющие лицензию на алкогольную продукцию, </a:t>
          </a:r>
          <a:r>
            <a:rPr lang="ru-RU" dirty="0">
              <a:solidFill>
                <a:srgbClr val="7030A0"/>
              </a:solidFill>
            </a:rPr>
            <a:t>имеют право</a:t>
          </a:r>
          <a:r>
            <a:rPr lang="ru-RU" dirty="0">
              <a:solidFill>
                <a:schemeClr val="tx1"/>
              </a:solidFill>
            </a:rPr>
            <a:t> на получение займа от </a:t>
          </a:r>
          <a:r>
            <a:rPr lang="ru-RU" dirty="0" err="1">
              <a:solidFill>
                <a:schemeClr val="tx1"/>
              </a:solidFill>
            </a:rPr>
            <a:t>Микрокредитной</a:t>
          </a:r>
          <a:r>
            <a:rPr lang="ru-RU" dirty="0">
              <a:solidFill>
                <a:schemeClr val="tx1"/>
              </a:solidFill>
            </a:rPr>
            <a:t> компании Тульский областной фонд поддержки малого предпринимательства</a:t>
          </a:r>
        </a:p>
      </dgm:t>
    </dgm:pt>
    <dgm:pt modelId="{93B13EA5-EE8D-4FDD-B801-F467D62D278F}" type="parTrans" cxnId="{6553EA45-59A1-461E-B53E-38A3B6036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BFB165-E9B1-4F0B-AFE2-BC9C8E436524}" type="sibTrans" cxnId="{6553EA45-59A1-461E-B53E-38A3B6036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118241-0F64-4D5F-9EBE-B41AD578CB52}" type="pres">
      <dgm:prSet presAssocID="{D476C782-28FA-4260-A879-F48F9AF032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A380F-DA36-490D-8FE0-F5152643C055}" type="pres">
      <dgm:prSet presAssocID="{23EF0EF7-CA15-417D-B2EB-D69A15D19C02}" presName="parentText" presStyleLbl="node1" presStyleIdx="0" presStyleCnt="1" custLinFactNeighborX="-554" custLinFactNeighborY="17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69489-FDDC-4D41-AE03-9B2061FF735B}" type="presOf" srcId="{23EF0EF7-CA15-417D-B2EB-D69A15D19C02}" destId="{E4DA380F-DA36-490D-8FE0-F5152643C055}" srcOrd="0" destOrd="0" presId="urn:microsoft.com/office/officeart/2005/8/layout/vList2"/>
    <dgm:cxn modelId="{86952FFF-A4BA-4AA1-93D2-76091EDC3BD4}" type="presOf" srcId="{D476C782-28FA-4260-A879-F48F9AF03249}" destId="{38118241-0F64-4D5F-9EBE-B41AD578CB52}" srcOrd="0" destOrd="0" presId="urn:microsoft.com/office/officeart/2005/8/layout/vList2"/>
    <dgm:cxn modelId="{6553EA45-59A1-461E-B53E-38A3B60368B6}" srcId="{D476C782-28FA-4260-A879-F48F9AF03249}" destId="{23EF0EF7-CA15-417D-B2EB-D69A15D19C02}" srcOrd="0" destOrd="0" parTransId="{93B13EA5-EE8D-4FDD-B801-F467D62D278F}" sibTransId="{66BFB165-E9B1-4F0B-AFE2-BC9C8E436524}"/>
    <dgm:cxn modelId="{850273E7-F7F1-4E6E-AFBC-1C05ECA6C608}" type="presParOf" srcId="{38118241-0F64-4D5F-9EBE-B41AD578CB52}" destId="{E4DA380F-DA36-490D-8FE0-F5152643C0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4F087B-7472-4B79-9261-3517D613E03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64D66-582B-4B6E-BBF6-CDD5DBF02797}" type="pres">
      <dgm:prSet presAssocID="{A74F087B-7472-4B79-9261-3517D613E0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76AE2-88AD-485B-9E83-950C497C51A5}" type="presOf" srcId="{A74F087B-7472-4B79-9261-3517D613E036}" destId="{B9764D66-582B-4B6E-BBF6-CDD5DBF0279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2DACBB-713C-41B2-9A05-1A383DB5A0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DB910-C5A8-420A-8F6D-4A106DACE22D}">
      <dgm:prSet custT="1"/>
      <dgm:spPr>
        <a:noFill/>
      </dgm:spPr>
      <dgm:t>
        <a:bodyPr/>
        <a:lstStyle/>
        <a:p>
          <a:pPr rtl="0"/>
          <a:r>
            <a:rPr lang="ru-RU" sz="1800" dirty="0">
              <a:solidFill>
                <a:srgbClr val="7030A0"/>
              </a:solidFill>
            </a:rPr>
            <a:t>ТОГФ выступает гарантом исполнения субъектами МСП своих кредитных обязательств, предоставляя за них поручительства по банковским кредитам, банковским гарантиям, лизингу, займам</a:t>
          </a:r>
        </a:p>
      </dgm:t>
    </dgm:pt>
    <dgm:pt modelId="{40ECCF5A-84BB-4A37-A5C4-3E9D5FDA2E68}" type="parTrans" cxnId="{5917C2E8-8846-4620-8211-13A8559E328B}">
      <dgm:prSet/>
      <dgm:spPr/>
      <dgm:t>
        <a:bodyPr/>
        <a:lstStyle/>
        <a:p>
          <a:endParaRPr lang="ru-RU"/>
        </a:p>
      </dgm:t>
    </dgm:pt>
    <dgm:pt modelId="{112B6E09-618A-47BA-901A-02E7162ADFDE}" type="sibTrans" cxnId="{5917C2E8-8846-4620-8211-13A8559E328B}">
      <dgm:prSet/>
      <dgm:spPr/>
      <dgm:t>
        <a:bodyPr/>
        <a:lstStyle/>
        <a:p>
          <a:endParaRPr lang="ru-RU"/>
        </a:p>
      </dgm:t>
    </dgm:pt>
    <dgm:pt modelId="{987EA3B7-F5EE-43DC-B26D-5B57295F5239}">
      <dgm:prSet custT="1"/>
      <dgm:spPr/>
      <dgm:t>
        <a:bodyPr/>
        <a:lstStyle/>
        <a:p>
          <a:pPr rtl="0"/>
          <a:r>
            <a:rPr lang="ru-RU" sz="1600" dirty="0"/>
            <a:t>Размер поручительства - до 50 % от суммы обязательств</a:t>
          </a:r>
        </a:p>
      </dgm:t>
    </dgm:pt>
    <dgm:pt modelId="{83A84B94-8334-4BFD-97AE-A371E3C09FDD}" type="parTrans" cxnId="{3F963CC0-982B-4301-A1B2-4CA20CEBAFD9}">
      <dgm:prSet/>
      <dgm:spPr/>
      <dgm:t>
        <a:bodyPr/>
        <a:lstStyle/>
        <a:p>
          <a:endParaRPr lang="ru-RU"/>
        </a:p>
      </dgm:t>
    </dgm:pt>
    <dgm:pt modelId="{8EA4838B-82D6-485C-9B4B-D7BB2C4E6B45}" type="sibTrans" cxnId="{3F963CC0-982B-4301-A1B2-4CA20CEBAFD9}">
      <dgm:prSet/>
      <dgm:spPr/>
      <dgm:t>
        <a:bodyPr/>
        <a:lstStyle/>
        <a:p>
          <a:endParaRPr lang="ru-RU"/>
        </a:p>
      </dgm:t>
    </dgm:pt>
    <dgm:pt modelId="{5784739B-1F2F-4976-9CF0-639E02E0B886}">
      <dgm:prSet custT="1"/>
      <dgm:spPr/>
      <dgm:t>
        <a:bodyPr/>
        <a:lstStyle/>
        <a:p>
          <a:pPr rtl="0"/>
          <a:r>
            <a:rPr lang="ru-RU" sz="1600" dirty="0"/>
            <a:t>Гарантируемое обязательство – сумма обязательств по кредиту, банковской гарантии, договору лизинга </a:t>
          </a:r>
        </a:p>
      </dgm:t>
    </dgm:pt>
    <dgm:pt modelId="{A80B08C4-B480-4C9B-9845-0C99D4E92676}" type="parTrans" cxnId="{41A27CF0-18B8-4B4E-96CE-E0D985FF1828}">
      <dgm:prSet/>
      <dgm:spPr/>
      <dgm:t>
        <a:bodyPr/>
        <a:lstStyle/>
        <a:p>
          <a:endParaRPr lang="ru-RU"/>
        </a:p>
      </dgm:t>
    </dgm:pt>
    <dgm:pt modelId="{BF63C52F-9EFA-484B-B265-2A560D18E267}" type="sibTrans" cxnId="{41A27CF0-18B8-4B4E-96CE-E0D985FF1828}">
      <dgm:prSet/>
      <dgm:spPr/>
      <dgm:t>
        <a:bodyPr/>
        <a:lstStyle/>
        <a:p>
          <a:endParaRPr lang="ru-RU"/>
        </a:p>
      </dgm:t>
    </dgm:pt>
    <dgm:pt modelId="{C0ED20D0-5299-4501-9AD7-B418D31D7CDD}">
      <dgm:prSet custT="1"/>
      <dgm:spPr/>
      <dgm:t>
        <a:bodyPr/>
        <a:lstStyle/>
        <a:p>
          <a:pPr rtl="0"/>
          <a:r>
            <a:rPr lang="ru-RU" sz="1600" dirty="0"/>
            <a:t>Максимальный объем единовременно выдаваемого Поручительства в отношении одного Клиента - до 25 млн. рублей</a:t>
          </a:r>
        </a:p>
      </dgm:t>
    </dgm:pt>
    <dgm:pt modelId="{4A9D7C8E-2818-42D1-B863-BD67A6525B4A}" type="parTrans" cxnId="{3AA1DB06-BB54-41AA-8258-1AE35073ABBB}">
      <dgm:prSet/>
      <dgm:spPr/>
      <dgm:t>
        <a:bodyPr/>
        <a:lstStyle/>
        <a:p>
          <a:endParaRPr lang="ru-RU"/>
        </a:p>
      </dgm:t>
    </dgm:pt>
    <dgm:pt modelId="{3548E123-A968-4BF5-8FD7-6408158D1867}" type="sibTrans" cxnId="{3AA1DB06-BB54-41AA-8258-1AE35073ABBB}">
      <dgm:prSet/>
      <dgm:spPr/>
      <dgm:t>
        <a:bodyPr/>
        <a:lstStyle/>
        <a:p>
          <a:endParaRPr lang="ru-RU"/>
        </a:p>
      </dgm:t>
    </dgm:pt>
    <dgm:pt modelId="{D097E20B-CF70-418B-A6CE-128D16917836}">
      <dgm:prSet custT="1"/>
      <dgm:spPr/>
      <dgm:t>
        <a:bodyPr/>
        <a:lstStyle/>
        <a:p>
          <a:pPr rtl="0"/>
          <a:r>
            <a:rPr lang="ru-RU" sz="1600" dirty="0"/>
            <a:t>Срок Поручительства – не более 3-х лет</a:t>
          </a:r>
        </a:p>
      </dgm:t>
    </dgm:pt>
    <dgm:pt modelId="{AADF9669-00F0-4FFC-BD92-D7C878517542}" type="parTrans" cxnId="{FAA8B731-A026-4D36-8D3C-84F131122D77}">
      <dgm:prSet/>
      <dgm:spPr/>
      <dgm:t>
        <a:bodyPr/>
        <a:lstStyle/>
        <a:p>
          <a:endParaRPr lang="ru-RU"/>
        </a:p>
      </dgm:t>
    </dgm:pt>
    <dgm:pt modelId="{3EBC58D8-61E0-4E8C-AEA7-B721073A3420}" type="sibTrans" cxnId="{FAA8B731-A026-4D36-8D3C-84F131122D77}">
      <dgm:prSet/>
      <dgm:spPr/>
      <dgm:t>
        <a:bodyPr/>
        <a:lstStyle/>
        <a:p>
          <a:endParaRPr lang="ru-RU"/>
        </a:p>
      </dgm:t>
    </dgm:pt>
    <dgm:pt modelId="{FA74AFB9-30B9-4DC0-8256-72C540BAE99B}">
      <dgm:prSet custT="1"/>
      <dgm:spPr/>
      <dgm:t>
        <a:bodyPr/>
        <a:lstStyle/>
        <a:p>
          <a:pPr rtl="0"/>
          <a:r>
            <a:rPr lang="ru-RU" sz="1600" dirty="0"/>
            <a:t>Принятие решения не более 1 рабочего дня (при наличии полного комплекта документов)</a:t>
          </a:r>
        </a:p>
      </dgm:t>
    </dgm:pt>
    <dgm:pt modelId="{015FB7B6-E0D2-4AB4-9F8A-88A96ED048EF}" type="parTrans" cxnId="{B3F567C3-45F4-409A-BD9D-7E598DC2FF6B}">
      <dgm:prSet/>
      <dgm:spPr/>
      <dgm:t>
        <a:bodyPr/>
        <a:lstStyle/>
        <a:p>
          <a:endParaRPr lang="ru-RU"/>
        </a:p>
      </dgm:t>
    </dgm:pt>
    <dgm:pt modelId="{03E3A29F-1D2A-4A01-8B27-4ED4B1D4D376}" type="sibTrans" cxnId="{B3F567C3-45F4-409A-BD9D-7E598DC2FF6B}">
      <dgm:prSet/>
      <dgm:spPr/>
      <dgm:t>
        <a:bodyPr/>
        <a:lstStyle/>
        <a:p>
          <a:endParaRPr lang="ru-RU"/>
        </a:p>
      </dgm:t>
    </dgm:pt>
    <dgm:pt modelId="{C84FFFD8-6243-48ED-AAAF-C2D60976B2AE}">
      <dgm:prSet custT="1"/>
      <dgm:spPr/>
      <dgm:t>
        <a:bodyPr/>
        <a:lstStyle/>
        <a:p>
          <a:pPr rtl="0"/>
          <a:r>
            <a:rPr lang="ru-RU" sz="1600" dirty="0"/>
            <a:t>Минимальный пакет документов</a:t>
          </a:r>
        </a:p>
      </dgm:t>
    </dgm:pt>
    <dgm:pt modelId="{4BCEFC4C-BED7-4331-89D0-3BF930AC3A6D}" type="parTrans" cxnId="{06F5F85C-71B4-48F5-ADFB-47E750E427AD}">
      <dgm:prSet/>
      <dgm:spPr/>
      <dgm:t>
        <a:bodyPr/>
        <a:lstStyle/>
        <a:p>
          <a:endParaRPr lang="ru-RU"/>
        </a:p>
      </dgm:t>
    </dgm:pt>
    <dgm:pt modelId="{5E6EEC65-7DEB-4B9B-B873-E53183D3E246}" type="sibTrans" cxnId="{06F5F85C-71B4-48F5-ADFB-47E750E427AD}">
      <dgm:prSet/>
      <dgm:spPr/>
      <dgm:t>
        <a:bodyPr/>
        <a:lstStyle/>
        <a:p>
          <a:endParaRPr lang="ru-RU"/>
        </a:p>
      </dgm:t>
    </dgm:pt>
    <dgm:pt modelId="{697B7C0D-2E5D-4EF6-8D99-23F0835C0E34}">
      <dgm:prSet custT="1"/>
      <dgm:spPr/>
      <dgm:t>
        <a:bodyPr/>
        <a:lstStyle/>
        <a:p>
          <a:pPr rtl="0"/>
          <a:r>
            <a:rPr lang="ru-RU" sz="1600" dirty="0"/>
            <a:t>Минимальная плата за предоставление поручительства – 0,5% годовых </a:t>
          </a:r>
        </a:p>
      </dgm:t>
    </dgm:pt>
    <dgm:pt modelId="{8DA8BEFF-492C-4CF3-9C73-2DA8AA06810C}" type="parTrans" cxnId="{9167273B-94EA-4DEC-A548-40BFD837BF3B}">
      <dgm:prSet/>
      <dgm:spPr/>
      <dgm:t>
        <a:bodyPr/>
        <a:lstStyle/>
        <a:p>
          <a:endParaRPr lang="ru-RU"/>
        </a:p>
      </dgm:t>
    </dgm:pt>
    <dgm:pt modelId="{70285F5F-C9B7-40B0-9F0F-496CCC0603FA}" type="sibTrans" cxnId="{9167273B-94EA-4DEC-A548-40BFD837BF3B}">
      <dgm:prSet/>
      <dgm:spPr/>
      <dgm:t>
        <a:bodyPr/>
        <a:lstStyle/>
        <a:p>
          <a:endParaRPr lang="ru-RU"/>
        </a:p>
      </dgm:t>
    </dgm:pt>
    <dgm:pt modelId="{059B4EA0-9DFF-4314-9DDF-E8FC42E5D470}">
      <dgm:prSet custT="1"/>
      <dgm:spPr/>
      <dgm:t>
        <a:bodyPr/>
        <a:lstStyle/>
        <a:p>
          <a:pPr rtl="0"/>
          <a:r>
            <a:rPr lang="ru-RU" sz="1600"/>
            <a:t>Ваше имущество не обременяется залогом</a:t>
          </a:r>
        </a:p>
      </dgm:t>
    </dgm:pt>
    <dgm:pt modelId="{7DC3EF69-B982-407D-BC4B-BC3909F484B6}" type="parTrans" cxnId="{9B5F7FD3-7307-4EEC-B29F-1AF3FDAC3E5A}">
      <dgm:prSet/>
      <dgm:spPr/>
      <dgm:t>
        <a:bodyPr/>
        <a:lstStyle/>
        <a:p>
          <a:endParaRPr lang="ru-RU"/>
        </a:p>
      </dgm:t>
    </dgm:pt>
    <dgm:pt modelId="{1D181052-5779-4C65-A8F9-80B2551161E3}" type="sibTrans" cxnId="{9B5F7FD3-7307-4EEC-B29F-1AF3FDAC3E5A}">
      <dgm:prSet/>
      <dgm:spPr/>
      <dgm:t>
        <a:bodyPr/>
        <a:lstStyle/>
        <a:p>
          <a:endParaRPr lang="ru-RU"/>
        </a:p>
      </dgm:t>
    </dgm:pt>
    <dgm:pt modelId="{4C290EB8-C040-4912-9184-BA65D24D3950}">
      <dgm:prSet custT="1"/>
      <dgm:spPr/>
      <dgm:t>
        <a:bodyPr/>
        <a:lstStyle/>
        <a:p>
          <a:pPr rtl="0"/>
          <a:r>
            <a:rPr lang="ru-RU" sz="1600" dirty="0"/>
            <a:t>Экономия на страховании залога</a:t>
          </a:r>
        </a:p>
      </dgm:t>
    </dgm:pt>
    <dgm:pt modelId="{31773A92-67DA-4302-9E2A-9BECA6A52502}" type="parTrans" cxnId="{E50629A6-0C44-48C1-80CB-087A738D1ADF}">
      <dgm:prSet/>
      <dgm:spPr/>
      <dgm:t>
        <a:bodyPr/>
        <a:lstStyle/>
        <a:p>
          <a:endParaRPr lang="ru-RU"/>
        </a:p>
      </dgm:t>
    </dgm:pt>
    <dgm:pt modelId="{82B37C45-227A-405B-8D3F-4E3A3BF643E0}" type="sibTrans" cxnId="{E50629A6-0C44-48C1-80CB-087A738D1ADF}">
      <dgm:prSet/>
      <dgm:spPr/>
      <dgm:t>
        <a:bodyPr/>
        <a:lstStyle/>
        <a:p>
          <a:endParaRPr lang="ru-RU"/>
        </a:p>
      </dgm:t>
    </dgm:pt>
    <dgm:pt modelId="{0E8236CC-F62E-473C-B65F-AD19C299D41B}" type="pres">
      <dgm:prSet presAssocID="{052DACBB-713C-41B2-9A05-1A383DB5A0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C37C7-2E48-4996-A2AF-68628ED0A051}" type="pres">
      <dgm:prSet presAssocID="{FC0DB910-C5A8-420A-8F6D-4A106DACE22D}" presName="parentText" presStyleLbl="node1" presStyleIdx="0" presStyleCnt="1" custScaleY="84490" custLinFactNeighborY="-89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1AC2-0EDB-4A00-AC52-824F05538E3C}" type="pres">
      <dgm:prSet presAssocID="{FC0DB910-C5A8-420A-8F6D-4A106DACE22D}" presName="childText" presStyleLbl="revTx" presStyleIdx="0" presStyleCnt="1" custLinFactNeighborX="-800" custLinFactNeighborY="-16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F7FD3-7307-4EEC-B29F-1AF3FDAC3E5A}" srcId="{FC0DB910-C5A8-420A-8F6D-4A106DACE22D}" destId="{059B4EA0-9DFF-4314-9DDF-E8FC42E5D470}" srcOrd="7" destOrd="0" parTransId="{7DC3EF69-B982-407D-BC4B-BC3909F484B6}" sibTransId="{1D181052-5779-4C65-A8F9-80B2551161E3}"/>
    <dgm:cxn modelId="{08865E3D-C1A2-4455-A5A1-8C0F930B352B}" type="presOf" srcId="{D097E20B-CF70-418B-A6CE-128D16917836}" destId="{30CA1AC2-0EDB-4A00-AC52-824F05538E3C}" srcOrd="0" destOrd="3" presId="urn:microsoft.com/office/officeart/2005/8/layout/vList2"/>
    <dgm:cxn modelId="{2D500992-74BC-4523-8CB7-ACFC877B5F58}" type="presOf" srcId="{059B4EA0-9DFF-4314-9DDF-E8FC42E5D470}" destId="{30CA1AC2-0EDB-4A00-AC52-824F05538E3C}" srcOrd="0" destOrd="7" presId="urn:microsoft.com/office/officeart/2005/8/layout/vList2"/>
    <dgm:cxn modelId="{334FF6C9-DF1D-4819-A96B-3E0248540939}" type="presOf" srcId="{987EA3B7-F5EE-43DC-B26D-5B57295F5239}" destId="{30CA1AC2-0EDB-4A00-AC52-824F05538E3C}" srcOrd="0" destOrd="0" presId="urn:microsoft.com/office/officeart/2005/8/layout/vList2"/>
    <dgm:cxn modelId="{B4C1F2A9-5B04-4B21-9EE5-5E666D686C1A}" type="presOf" srcId="{697B7C0D-2E5D-4EF6-8D99-23F0835C0E34}" destId="{30CA1AC2-0EDB-4A00-AC52-824F05538E3C}" srcOrd="0" destOrd="6" presId="urn:microsoft.com/office/officeart/2005/8/layout/vList2"/>
    <dgm:cxn modelId="{3AA1DB06-BB54-41AA-8258-1AE35073ABBB}" srcId="{FC0DB910-C5A8-420A-8F6D-4A106DACE22D}" destId="{C0ED20D0-5299-4501-9AD7-B418D31D7CDD}" srcOrd="2" destOrd="0" parTransId="{4A9D7C8E-2818-42D1-B863-BD67A6525B4A}" sibTransId="{3548E123-A968-4BF5-8FD7-6408158D1867}"/>
    <dgm:cxn modelId="{9167273B-94EA-4DEC-A548-40BFD837BF3B}" srcId="{FC0DB910-C5A8-420A-8F6D-4A106DACE22D}" destId="{697B7C0D-2E5D-4EF6-8D99-23F0835C0E34}" srcOrd="6" destOrd="0" parTransId="{8DA8BEFF-492C-4CF3-9C73-2DA8AA06810C}" sibTransId="{70285F5F-C9B7-40B0-9F0F-496CCC0603FA}"/>
    <dgm:cxn modelId="{F28B2CBC-B2DC-4B20-A860-51E539CDB3D5}" type="presOf" srcId="{052DACBB-713C-41B2-9A05-1A383DB5A0D3}" destId="{0E8236CC-F62E-473C-B65F-AD19C299D41B}" srcOrd="0" destOrd="0" presId="urn:microsoft.com/office/officeart/2005/8/layout/vList2"/>
    <dgm:cxn modelId="{B3F567C3-45F4-409A-BD9D-7E598DC2FF6B}" srcId="{FC0DB910-C5A8-420A-8F6D-4A106DACE22D}" destId="{FA74AFB9-30B9-4DC0-8256-72C540BAE99B}" srcOrd="4" destOrd="0" parTransId="{015FB7B6-E0D2-4AB4-9F8A-88A96ED048EF}" sibTransId="{03E3A29F-1D2A-4A01-8B27-4ED4B1D4D376}"/>
    <dgm:cxn modelId="{06F5F85C-71B4-48F5-ADFB-47E750E427AD}" srcId="{FC0DB910-C5A8-420A-8F6D-4A106DACE22D}" destId="{C84FFFD8-6243-48ED-AAAF-C2D60976B2AE}" srcOrd="5" destOrd="0" parTransId="{4BCEFC4C-BED7-4331-89D0-3BF930AC3A6D}" sibTransId="{5E6EEC65-7DEB-4B9B-B873-E53183D3E246}"/>
    <dgm:cxn modelId="{065D703B-7727-42D0-8D0E-593614C38C51}" type="presOf" srcId="{FC0DB910-C5A8-420A-8F6D-4A106DACE22D}" destId="{5D4C37C7-2E48-4996-A2AF-68628ED0A051}" srcOrd="0" destOrd="0" presId="urn:microsoft.com/office/officeart/2005/8/layout/vList2"/>
    <dgm:cxn modelId="{1B59DF4E-B2D0-4920-A280-4B94F2ACCDFC}" type="presOf" srcId="{4C290EB8-C040-4912-9184-BA65D24D3950}" destId="{30CA1AC2-0EDB-4A00-AC52-824F05538E3C}" srcOrd="0" destOrd="8" presId="urn:microsoft.com/office/officeart/2005/8/layout/vList2"/>
    <dgm:cxn modelId="{FAA8B731-A026-4D36-8D3C-84F131122D77}" srcId="{FC0DB910-C5A8-420A-8F6D-4A106DACE22D}" destId="{D097E20B-CF70-418B-A6CE-128D16917836}" srcOrd="3" destOrd="0" parTransId="{AADF9669-00F0-4FFC-BD92-D7C878517542}" sibTransId="{3EBC58D8-61E0-4E8C-AEA7-B721073A3420}"/>
    <dgm:cxn modelId="{41A27CF0-18B8-4B4E-96CE-E0D985FF1828}" srcId="{FC0DB910-C5A8-420A-8F6D-4A106DACE22D}" destId="{5784739B-1F2F-4976-9CF0-639E02E0B886}" srcOrd="1" destOrd="0" parTransId="{A80B08C4-B480-4C9B-9845-0C99D4E92676}" sibTransId="{BF63C52F-9EFA-484B-B265-2A560D18E267}"/>
    <dgm:cxn modelId="{9CB32F3A-AEBC-4A9E-911E-95091B10FE5A}" type="presOf" srcId="{5784739B-1F2F-4976-9CF0-639E02E0B886}" destId="{30CA1AC2-0EDB-4A00-AC52-824F05538E3C}" srcOrd="0" destOrd="1" presId="urn:microsoft.com/office/officeart/2005/8/layout/vList2"/>
    <dgm:cxn modelId="{AD6592BD-BD82-476D-97A5-3425323AFCC5}" type="presOf" srcId="{C0ED20D0-5299-4501-9AD7-B418D31D7CDD}" destId="{30CA1AC2-0EDB-4A00-AC52-824F05538E3C}" srcOrd="0" destOrd="2" presId="urn:microsoft.com/office/officeart/2005/8/layout/vList2"/>
    <dgm:cxn modelId="{4DB18427-A474-407A-9043-116024AAEF62}" type="presOf" srcId="{FA74AFB9-30B9-4DC0-8256-72C540BAE99B}" destId="{30CA1AC2-0EDB-4A00-AC52-824F05538E3C}" srcOrd="0" destOrd="4" presId="urn:microsoft.com/office/officeart/2005/8/layout/vList2"/>
    <dgm:cxn modelId="{3F963CC0-982B-4301-A1B2-4CA20CEBAFD9}" srcId="{FC0DB910-C5A8-420A-8F6D-4A106DACE22D}" destId="{987EA3B7-F5EE-43DC-B26D-5B57295F5239}" srcOrd="0" destOrd="0" parTransId="{83A84B94-8334-4BFD-97AE-A371E3C09FDD}" sibTransId="{8EA4838B-82D6-485C-9B4B-D7BB2C4E6B45}"/>
    <dgm:cxn modelId="{E50629A6-0C44-48C1-80CB-087A738D1ADF}" srcId="{FC0DB910-C5A8-420A-8F6D-4A106DACE22D}" destId="{4C290EB8-C040-4912-9184-BA65D24D3950}" srcOrd="8" destOrd="0" parTransId="{31773A92-67DA-4302-9E2A-9BECA6A52502}" sibTransId="{82B37C45-227A-405B-8D3F-4E3A3BF643E0}"/>
    <dgm:cxn modelId="{3F09C9DF-5C05-4683-B5B4-75B017E058CA}" type="presOf" srcId="{C84FFFD8-6243-48ED-AAAF-C2D60976B2AE}" destId="{30CA1AC2-0EDB-4A00-AC52-824F05538E3C}" srcOrd="0" destOrd="5" presId="urn:microsoft.com/office/officeart/2005/8/layout/vList2"/>
    <dgm:cxn modelId="{5917C2E8-8846-4620-8211-13A8559E328B}" srcId="{052DACBB-713C-41B2-9A05-1A383DB5A0D3}" destId="{FC0DB910-C5A8-420A-8F6D-4A106DACE22D}" srcOrd="0" destOrd="0" parTransId="{40ECCF5A-84BB-4A37-A5C4-3E9D5FDA2E68}" sibTransId="{112B6E09-618A-47BA-901A-02E7162ADFDE}"/>
    <dgm:cxn modelId="{47317C34-AC88-4439-9589-2D7EA377EA67}" type="presParOf" srcId="{0E8236CC-F62E-473C-B65F-AD19C299D41B}" destId="{5D4C37C7-2E48-4996-A2AF-68628ED0A051}" srcOrd="0" destOrd="0" presId="urn:microsoft.com/office/officeart/2005/8/layout/vList2"/>
    <dgm:cxn modelId="{C175F454-A682-4580-8A1C-4829C3B8910B}" type="presParOf" srcId="{0E8236CC-F62E-473C-B65F-AD19C299D41B}" destId="{30CA1AC2-0EDB-4A00-AC52-824F05538E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0360-D055-4D21-ABA5-F51B5777FD00}">
      <dsp:nvSpPr>
        <dsp:cNvPr id="0" name=""/>
        <dsp:cNvSpPr/>
      </dsp:nvSpPr>
      <dsp:spPr>
        <a:xfrm>
          <a:off x="0" y="18944"/>
          <a:ext cx="9182160" cy="1497600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Новый </a:t>
          </a:r>
          <a:r>
            <a:rPr lang="ru-RU" sz="1800" b="1" kern="1200" dirty="0" err="1">
              <a:solidFill>
                <a:schemeClr val="tx1"/>
              </a:solidFill>
            </a:rPr>
            <a:t>спецрежим</a:t>
          </a:r>
          <a:r>
            <a:rPr lang="ru-RU" sz="1800" b="1" kern="1200" dirty="0">
              <a:solidFill>
                <a:schemeClr val="tx1"/>
              </a:solidFill>
            </a:rPr>
            <a:t> могут применять физлица и индивидуальные предприниматели (</a:t>
          </a:r>
          <a:r>
            <a:rPr lang="ru-RU" sz="1800" b="1" kern="1200" dirty="0" err="1">
              <a:solidFill>
                <a:schemeClr val="tx1"/>
              </a:solidFill>
            </a:rPr>
            <a:t>самозанятые</a:t>
          </a:r>
          <a:r>
            <a:rPr lang="ru-RU" sz="1800" b="1" kern="1200" dirty="0">
              <a:solidFill>
                <a:schemeClr val="tx1"/>
              </a:solidFill>
            </a:rPr>
            <a:t>), у которых одновременно соблюдаются следующие условия:</a:t>
          </a:r>
        </a:p>
      </dsp:txBody>
      <dsp:txXfrm>
        <a:off x="0" y="18944"/>
        <a:ext cx="9182160" cy="1497600"/>
      </dsp:txXfrm>
    </dsp:sp>
    <dsp:sp modelId="{06258B5D-9DBD-4310-A200-27E1CA389674}">
      <dsp:nvSpPr>
        <dsp:cNvPr id="0" name=""/>
        <dsp:cNvSpPr/>
      </dsp:nvSpPr>
      <dsp:spPr>
        <a:xfrm>
          <a:off x="0" y="1516545"/>
          <a:ext cx="9182160" cy="2497950"/>
        </a:xfrm>
        <a:prstGeom prst="rect">
          <a:avLst/>
        </a:prstGeom>
        <a:noFill/>
        <a:ln w="25400" cap="flat" cmpd="sng" algn="ctr">
          <a:noFill/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Они получают доход от самостоятельного ведения деятельности или использования имущества (</a:t>
          </a:r>
          <a:r>
            <a:rPr lang="ru-RU" sz="1800" kern="1200" dirty="0">
              <a:solidFill>
                <a:srgbClr val="7030A0"/>
              </a:solidFill>
            </a:rPr>
            <a:t>не более 2,4 млн в год</a:t>
          </a:r>
          <a:r>
            <a:rPr lang="ru-RU" sz="1800" kern="1200" dirty="0"/>
            <a:t>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При ведении этой деятельности </a:t>
          </a:r>
          <a:r>
            <a:rPr lang="ru-RU" sz="1800" kern="1200" dirty="0">
              <a:solidFill>
                <a:srgbClr val="7030A0"/>
              </a:solidFill>
            </a:rPr>
            <a:t>не имеют работодателя</a:t>
          </a:r>
          <a:r>
            <a:rPr lang="ru-RU" sz="1800" kern="1200" dirty="0"/>
            <a:t>, с которым заключен трудовой договор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7030A0"/>
              </a:solidFill>
            </a:rPr>
            <a:t>Не привлекают </a:t>
          </a:r>
          <a:r>
            <a:rPr lang="ru-RU" sz="1800" kern="1200" dirty="0">
              <a:solidFill>
                <a:schemeClr val="tx1"/>
              </a:solidFill>
            </a:rPr>
            <a:t>для этой деятельности </a:t>
          </a:r>
          <a:r>
            <a:rPr lang="ru-RU" sz="1800" kern="1200" dirty="0">
              <a:solidFill>
                <a:srgbClr val="7030A0"/>
              </a:solidFill>
            </a:rPr>
            <a:t>наёмных работников </a:t>
          </a:r>
          <a:r>
            <a:rPr lang="ru-RU" sz="1800" kern="1200" dirty="0"/>
            <a:t>по трудовым договорам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Вид деятельности, условия её осуществления или сумма дохода </a:t>
          </a:r>
          <a:r>
            <a:rPr lang="ru-RU" sz="1800" kern="1200" dirty="0">
              <a:solidFill>
                <a:srgbClr val="7030A0"/>
              </a:solidFill>
            </a:rPr>
            <a:t>не попадают в перечень исключений, </a:t>
          </a:r>
          <a:r>
            <a:rPr lang="ru-RU" sz="1800" kern="1200" dirty="0"/>
            <a:t>указанных в статьях 4 и 6 Федерального закона от 27.11.2018 № 422-ФЗ</a:t>
          </a:r>
        </a:p>
      </dsp:txBody>
      <dsp:txXfrm>
        <a:off x="0" y="1516545"/>
        <a:ext cx="9182160" cy="24979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F78A5-0EF1-45B2-86F5-1857943686EB}">
      <dsp:nvSpPr>
        <dsp:cNvPr id="0" name=""/>
        <dsp:cNvSpPr/>
      </dsp:nvSpPr>
      <dsp:spPr>
        <a:xfrm>
          <a:off x="0" y="0"/>
          <a:ext cx="1165680" cy="116568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3EE6-B8D7-4E16-B578-03915E4F9344}">
      <dsp:nvSpPr>
        <dsp:cNvPr id="0" name=""/>
        <dsp:cNvSpPr/>
      </dsp:nvSpPr>
      <dsp:spPr>
        <a:xfrm>
          <a:off x="582839" y="0"/>
          <a:ext cx="8487720" cy="1165680"/>
        </a:xfrm>
        <a:prstGeom prst="rect">
          <a:avLst/>
        </a:prstGeom>
        <a:noFill/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ТОГФ заключает </a:t>
          </a:r>
          <a:r>
            <a:rPr lang="ru-RU" sz="1400" b="1" kern="1200" dirty="0">
              <a:solidFill>
                <a:srgbClr val="7030A0"/>
              </a:solidFill>
            </a:rPr>
            <a:t>соглашения о сотрудничестве </a:t>
          </a:r>
          <a:r>
            <a:rPr lang="ru-RU" sz="1400" kern="1200" dirty="0"/>
            <a:t>с кредитными организациями, осуществляющими деятельность на территории Тульского региона. Это могут быть как крупные игроки банковского сектора, так и небольшие региональные организации. Причем отбор банков осуществляется на конкурсной основе. Перечень вовлеченных в программу финансовых организаций постоянно расширяется</a:t>
          </a:r>
        </a:p>
      </dsp:txBody>
      <dsp:txXfrm>
        <a:off x="582839" y="0"/>
        <a:ext cx="8487720" cy="11656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18888-06DB-4E4A-84C4-B02BD44E398E}">
      <dsp:nvSpPr>
        <dsp:cNvPr id="0" name=""/>
        <dsp:cNvSpPr/>
      </dsp:nvSpPr>
      <dsp:spPr>
        <a:xfrm>
          <a:off x="3645" y="210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Льготные процентные ставки: 6% для российского оборудования, 8% для иностранного оборудования;</a:t>
          </a:r>
        </a:p>
      </dsp:txBody>
      <dsp:txXfrm>
        <a:off x="20118" y="16683"/>
        <a:ext cx="7431922" cy="304508"/>
      </dsp:txXfrm>
    </dsp:sp>
    <dsp:sp modelId="{D3C64AF3-64D4-4B12-910A-6504C28AC6EA}">
      <dsp:nvSpPr>
        <dsp:cNvPr id="0" name=""/>
        <dsp:cNvSpPr/>
      </dsp:nvSpPr>
      <dsp:spPr>
        <a:xfrm>
          <a:off x="3645" y="354537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Лизинг представляет собой </a:t>
          </a:r>
          <a:r>
            <a:rPr lang="ru-RU" sz="1100" b="0" kern="1200" dirty="0" err="1">
              <a:solidFill>
                <a:schemeClr val="tx1"/>
              </a:solidFill>
            </a:rPr>
            <a:t>беззалоговое</a:t>
          </a:r>
          <a:r>
            <a:rPr lang="ru-RU" sz="1100" b="0" kern="1200" dirty="0">
              <a:solidFill>
                <a:schemeClr val="tx1"/>
              </a:solidFill>
            </a:rPr>
            <a:t> финансирование, обеспечением является сам предмет  лизинга;</a:t>
          </a:r>
        </a:p>
      </dsp:txBody>
      <dsp:txXfrm>
        <a:off x="20118" y="371010"/>
        <a:ext cx="7431922" cy="304508"/>
      </dsp:txXfrm>
    </dsp:sp>
    <dsp:sp modelId="{E4012FF3-A2C6-4B93-BF61-EB23AF93BFC9}">
      <dsp:nvSpPr>
        <dsp:cNvPr id="0" name=""/>
        <dsp:cNvSpPr/>
      </dsp:nvSpPr>
      <dsp:spPr>
        <a:xfrm>
          <a:off x="3645" y="708865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Лизинговая компания самостоятельно приобретает у поставщика оборудование и передает его во  временное пользование и владение лизингополучателю;</a:t>
          </a:r>
        </a:p>
      </dsp:txBody>
      <dsp:txXfrm>
        <a:off x="20118" y="725338"/>
        <a:ext cx="7431922" cy="304508"/>
      </dsp:txXfrm>
    </dsp:sp>
    <dsp:sp modelId="{0E4390D4-C55C-4D79-B0A6-C77E5BCCADC8}">
      <dsp:nvSpPr>
        <dsp:cNvPr id="0" name=""/>
        <dsp:cNvSpPr/>
      </dsp:nvSpPr>
      <dsp:spPr>
        <a:xfrm>
          <a:off x="3645" y="1063192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Лизингополучатель не ограничен в выборе оборудования и поставщика оборудования;</a:t>
          </a:r>
        </a:p>
      </dsp:txBody>
      <dsp:txXfrm>
        <a:off x="20118" y="1079665"/>
        <a:ext cx="7431922" cy="304508"/>
      </dsp:txXfrm>
    </dsp:sp>
    <dsp:sp modelId="{DDAC9A0D-265D-49CC-9EC3-DF4FB153A4CD}">
      <dsp:nvSpPr>
        <dsp:cNvPr id="0" name=""/>
        <dsp:cNvSpPr/>
      </dsp:nvSpPr>
      <dsp:spPr>
        <a:xfrm>
          <a:off x="3645" y="1417520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Лизингополучатель вправе выбрать график платежей исходя из сезонности бизнеса;</a:t>
          </a:r>
        </a:p>
      </dsp:txBody>
      <dsp:txXfrm>
        <a:off x="20118" y="1433993"/>
        <a:ext cx="7431922" cy="304508"/>
      </dsp:txXfrm>
    </dsp:sp>
    <dsp:sp modelId="{03F86D89-3100-4B37-A499-65B776A590C9}">
      <dsp:nvSpPr>
        <dsp:cNvPr id="0" name=""/>
        <dsp:cNvSpPr/>
      </dsp:nvSpPr>
      <dsp:spPr>
        <a:xfrm>
          <a:off x="3645" y="1771847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Первый лизинговый платеж оплачивается через 30 дней после подписания акта приема-передачи;</a:t>
          </a:r>
        </a:p>
      </dsp:txBody>
      <dsp:txXfrm>
        <a:off x="20118" y="1788320"/>
        <a:ext cx="7431922" cy="304508"/>
      </dsp:txXfrm>
    </dsp:sp>
    <dsp:sp modelId="{CE8ACEBC-F409-45CF-B346-9A4769E7F7A9}">
      <dsp:nvSpPr>
        <dsp:cNvPr id="0" name=""/>
        <dsp:cNvSpPr/>
      </dsp:nvSpPr>
      <dsp:spPr>
        <a:xfrm>
          <a:off x="3645" y="2126174"/>
          <a:ext cx="7464868" cy="337454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>
              <a:solidFill>
                <a:schemeClr val="tx1"/>
              </a:solidFill>
            </a:rPr>
            <a:t>Существует возможность привлечения региональных гарантийных организаций в качестве поручителя.</a:t>
          </a:r>
        </a:p>
      </dsp:txBody>
      <dsp:txXfrm>
        <a:off x="20118" y="2142647"/>
        <a:ext cx="7431922" cy="3045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913A2-97E1-4C6C-A655-7868D207069A}">
      <dsp:nvSpPr>
        <dsp:cNvPr id="0" name=""/>
        <dsp:cNvSpPr/>
      </dsp:nvSpPr>
      <dsp:spPr>
        <a:xfrm>
          <a:off x="0" y="89"/>
          <a:ext cx="9021240" cy="110038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7030A0"/>
              </a:solidFill>
            </a:rPr>
            <a:t>Субсидия предоставляется предпринимателям, осуществляющим деятельность: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Аренда и управление собственным или арендованным нежилым недвижимым имуществом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Торговля непродовольственными товарами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Профессиональное дополнительное образование</a:t>
          </a:r>
        </a:p>
      </dsp:txBody>
      <dsp:txXfrm>
        <a:off x="53716" y="53805"/>
        <a:ext cx="8913808" cy="992953"/>
      </dsp:txXfrm>
    </dsp:sp>
    <dsp:sp modelId="{8ED274B6-A0A2-4024-B36B-230B9BDCC99A}">
      <dsp:nvSpPr>
        <dsp:cNvPr id="0" name=""/>
        <dsp:cNvSpPr/>
      </dsp:nvSpPr>
      <dsp:spPr>
        <a:xfrm>
          <a:off x="0" y="1100474"/>
          <a:ext cx="9021240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424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900" kern="1200" dirty="0">
            <a:solidFill>
              <a:schemeClr val="tx1"/>
            </a:solidFill>
          </a:endParaRPr>
        </a:p>
      </dsp:txBody>
      <dsp:txXfrm>
        <a:off x="0" y="1100474"/>
        <a:ext cx="9021240" cy="182160"/>
      </dsp:txXfrm>
    </dsp:sp>
    <dsp:sp modelId="{5D6A3C62-9959-4ABE-86E7-715F655B77F7}">
      <dsp:nvSpPr>
        <dsp:cNvPr id="0" name=""/>
        <dsp:cNvSpPr/>
      </dsp:nvSpPr>
      <dsp:spPr>
        <a:xfrm>
          <a:off x="0" y="1164310"/>
          <a:ext cx="9021240" cy="110038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rgbClr val="7030A0"/>
              </a:solidFill>
            </a:rPr>
            <a:t>В случае осуществления предпринимателем торговли непродовольственными товарами, размер субсидии зависит от величины площади, используемой для ведения предпринимательской деятельности: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-До 20м2 – не более 25 тысяч </a:t>
          </a:r>
          <a:r>
            <a:rPr lang="ru-RU" sz="1100" kern="1200" dirty="0" smtClean="0">
              <a:solidFill>
                <a:schemeClr val="tx1"/>
              </a:solidFill>
            </a:rPr>
            <a:t>рублей </a:t>
          </a:r>
          <a:endParaRPr lang="ru-RU" sz="1100" kern="1200" dirty="0">
            <a:solidFill>
              <a:schemeClr val="tx1"/>
            </a:solidFill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-От 20 м2 до 100 м2 – не более 35 тысяч рублей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-От 100 м2 – не более 50 тысяч рублей</a:t>
          </a:r>
        </a:p>
      </dsp:txBody>
      <dsp:txXfrm>
        <a:off x="53716" y="1218026"/>
        <a:ext cx="8913808" cy="992953"/>
      </dsp:txXfrm>
    </dsp:sp>
    <dsp:sp modelId="{269059E5-E3B0-4F3F-B8FD-6A896C9BFC0D}">
      <dsp:nvSpPr>
        <dsp:cNvPr id="0" name=""/>
        <dsp:cNvSpPr/>
      </dsp:nvSpPr>
      <dsp:spPr>
        <a:xfrm>
          <a:off x="0" y="2355532"/>
          <a:ext cx="9021240" cy="110038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В случае осуществления предпринимателем деятельности по оказанию </a:t>
          </a:r>
          <a:r>
            <a:rPr lang="ru-RU" sz="1100" b="1" kern="1200" dirty="0">
              <a:solidFill>
                <a:srgbClr val="7030A0"/>
              </a:solidFill>
            </a:rPr>
            <a:t>профессионального дополнительного образования,</a:t>
          </a:r>
          <a:r>
            <a:rPr lang="ru-RU" sz="1100" kern="1200" dirty="0">
              <a:solidFill>
                <a:schemeClr val="tx1"/>
              </a:solidFill>
            </a:rPr>
            <a:t> размер субсидии определяется в объеме подтвержденных затрат, но не более 35 тысяч рублей</a:t>
          </a:r>
        </a:p>
      </dsp:txBody>
      <dsp:txXfrm>
        <a:off x="53716" y="2409248"/>
        <a:ext cx="8913808" cy="992953"/>
      </dsp:txXfrm>
    </dsp:sp>
    <dsp:sp modelId="{89D97C59-70E0-405A-9B54-02D8D172B325}">
      <dsp:nvSpPr>
        <dsp:cNvPr id="0" name=""/>
        <dsp:cNvSpPr/>
      </dsp:nvSpPr>
      <dsp:spPr>
        <a:xfrm>
          <a:off x="0" y="3546765"/>
          <a:ext cx="9021240" cy="1100385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tx1"/>
              </a:solidFill>
            </a:rPr>
            <a:t>В случае осуществления предпринимателем деятельности </a:t>
          </a:r>
          <a:r>
            <a:rPr lang="ru-RU" sz="1100" b="1" kern="1200" dirty="0">
              <a:solidFill>
                <a:srgbClr val="7030A0"/>
              </a:solidFill>
            </a:rPr>
            <a:t>по аренде и управлению собственным или арендованным нежилым недвижимым имуществом</a:t>
          </a:r>
          <a:r>
            <a:rPr lang="ru-RU" sz="1100" kern="1200" dirty="0">
              <a:solidFill>
                <a:schemeClr val="tx1"/>
              </a:solidFill>
            </a:rPr>
            <a:t> размер субсидии определяется в объеме подтвержденных затрат, но не более 50 тысяч рублей</a:t>
          </a:r>
        </a:p>
      </dsp:txBody>
      <dsp:txXfrm>
        <a:off x="53716" y="3600481"/>
        <a:ext cx="8913808" cy="9929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8060B-63D7-48EB-ADCF-11F4560F643E}">
      <dsp:nvSpPr>
        <dsp:cNvPr id="0" name=""/>
        <dsp:cNvSpPr/>
      </dsp:nvSpPr>
      <dsp:spPr>
        <a:xfrm>
          <a:off x="1842919" y="-100685"/>
          <a:ext cx="5439613" cy="4368185"/>
        </a:xfrm>
        <a:prstGeom prst="circularArrow">
          <a:avLst>
            <a:gd name="adj1" fmla="val 5544"/>
            <a:gd name="adj2" fmla="val 330680"/>
            <a:gd name="adj3" fmla="val 14404249"/>
            <a:gd name="adj4" fmla="val 1701426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AE365-4601-4FFD-A838-F2D4C3EC39BC}">
      <dsp:nvSpPr>
        <dsp:cNvPr id="0" name=""/>
        <dsp:cNvSpPr/>
      </dsp:nvSpPr>
      <dsp:spPr>
        <a:xfrm>
          <a:off x="3829226" y="-35938"/>
          <a:ext cx="1466999" cy="652597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Заявление</a:t>
          </a:r>
          <a:endParaRPr lang="ru-RU" sz="800" b="1" kern="1200" dirty="0"/>
        </a:p>
      </dsp:txBody>
      <dsp:txXfrm>
        <a:off x="3861083" y="-4081"/>
        <a:ext cx="1403285" cy="588883"/>
      </dsp:txXfrm>
    </dsp:sp>
    <dsp:sp modelId="{1213D00F-5F96-47E2-974A-FD702066015F}">
      <dsp:nvSpPr>
        <dsp:cNvPr id="0" name=""/>
        <dsp:cNvSpPr/>
      </dsp:nvSpPr>
      <dsp:spPr>
        <a:xfrm>
          <a:off x="6075433" y="630643"/>
          <a:ext cx="1549987" cy="72207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Расчет размера субсидии</a:t>
          </a:r>
        </a:p>
      </dsp:txBody>
      <dsp:txXfrm>
        <a:off x="6110682" y="665892"/>
        <a:ext cx="1479489" cy="651581"/>
      </dsp:txXfrm>
    </dsp:sp>
    <dsp:sp modelId="{B03C1D8B-30E0-4964-928D-B9999EEEB744}">
      <dsp:nvSpPr>
        <dsp:cNvPr id="0" name=""/>
        <dsp:cNvSpPr/>
      </dsp:nvSpPr>
      <dsp:spPr>
        <a:xfrm>
          <a:off x="6267096" y="2210100"/>
          <a:ext cx="1538380" cy="715004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Согласие на обработку данных</a:t>
          </a:r>
        </a:p>
      </dsp:txBody>
      <dsp:txXfrm>
        <a:off x="6302000" y="2245004"/>
        <a:ext cx="1468572" cy="645196"/>
      </dsp:txXfrm>
    </dsp:sp>
    <dsp:sp modelId="{39078088-3EF9-4013-AFD6-1414F6F23C47}">
      <dsp:nvSpPr>
        <dsp:cNvPr id="0" name=""/>
        <dsp:cNvSpPr/>
      </dsp:nvSpPr>
      <dsp:spPr>
        <a:xfrm>
          <a:off x="5135517" y="3394371"/>
          <a:ext cx="1589326" cy="87407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Договор аренды или свидетельство о праве собственности</a:t>
          </a:r>
        </a:p>
      </dsp:txBody>
      <dsp:txXfrm>
        <a:off x="5178186" y="3437040"/>
        <a:ext cx="1503988" cy="788741"/>
      </dsp:txXfrm>
    </dsp:sp>
    <dsp:sp modelId="{F5DA24D4-B778-45C3-86F7-5C12B89CB02B}">
      <dsp:nvSpPr>
        <dsp:cNvPr id="0" name=""/>
        <dsp:cNvSpPr/>
      </dsp:nvSpPr>
      <dsp:spPr>
        <a:xfrm>
          <a:off x="2437832" y="3421159"/>
          <a:ext cx="1635780" cy="820322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Документ, подтверждающий затраты и деятельность в октябре-ноябре 2021 года</a:t>
          </a:r>
        </a:p>
      </dsp:txBody>
      <dsp:txXfrm>
        <a:off x="2477877" y="3461204"/>
        <a:ext cx="1555690" cy="740232"/>
      </dsp:txXfrm>
    </dsp:sp>
    <dsp:sp modelId="{B6A4ED86-138F-4AA6-8EE2-5B5C31D571B2}">
      <dsp:nvSpPr>
        <dsp:cNvPr id="0" name=""/>
        <dsp:cNvSpPr/>
      </dsp:nvSpPr>
      <dsp:spPr>
        <a:xfrm>
          <a:off x="1451518" y="2181230"/>
          <a:ext cx="1532245" cy="772776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СЗВ-М (при наличии сотрудников)</a:t>
          </a:r>
          <a:endParaRPr lang="ru-RU" sz="800" b="1" kern="1200" dirty="0"/>
        </a:p>
      </dsp:txBody>
      <dsp:txXfrm>
        <a:off x="1489242" y="2218954"/>
        <a:ext cx="1456797" cy="697328"/>
      </dsp:txXfrm>
    </dsp:sp>
    <dsp:sp modelId="{29AFBE31-0EC6-4B0F-9201-8EC962E12243}">
      <dsp:nvSpPr>
        <dsp:cNvPr id="0" name=""/>
        <dsp:cNvSpPr/>
      </dsp:nvSpPr>
      <dsp:spPr>
        <a:xfrm>
          <a:off x="1832409" y="579061"/>
          <a:ext cx="1701442" cy="825186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Справка об отсутствии задолженности по заработной плате (при наличии сотрудников)</a:t>
          </a:r>
        </a:p>
      </dsp:txBody>
      <dsp:txXfrm>
        <a:off x="1872691" y="619343"/>
        <a:ext cx="1620878" cy="7446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C36C9-374A-4B4D-9D35-ADAE3259B7A4}">
      <dsp:nvSpPr>
        <dsp:cNvPr id="0" name=""/>
        <dsp:cNvSpPr/>
      </dsp:nvSpPr>
      <dsp:spPr>
        <a:xfrm>
          <a:off x="0" y="1903"/>
          <a:ext cx="9141480" cy="54668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</a:rPr>
            <a:t>В бизнес-инкубаторе начинающим </a:t>
          </a:r>
          <a:r>
            <a:rPr lang="ru-RU" sz="1200" b="0" kern="1200" dirty="0" smtClean="0">
              <a:solidFill>
                <a:schemeClr val="tx1"/>
              </a:solidFill>
            </a:rPr>
            <a:t>предпринимателям и </a:t>
          </a:r>
          <a:r>
            <a:rPr lang="ru-RU" sz="1200" b="0" kern="120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kern="1200" dirty="0" smtClean="0">
              <a:solidFill>
                <a:schemeClr val="tx1"/>
              </a:solidFill>
            </a:rPr>
            <a:t> </a:t>
          </a:r>
          <a:r>
            <a:rPr lang="ru-RU" sz="1200" b="0" kern="1200" dirty="0">
              <a:solidFill>
                <a:schemeClr val="tx1"/>
              </a:solidFill>
            </a:rPr>
            <a:t>предоставляются в аренду на льготных условиях изолированные нежилые помещения. Каждое нежилое помещение оснащено мебелью, радиоточкой, сплит системой, каждое рабочее место оборудовано компьютером, оргтехникой, телекоммуникационной связью</a:t>
          </a:r>
        </a:p>
      </dsp:txBody>
      <dsp:txXfrm>
        <a:off x="26687" y="28590"/>
        <a:ext cx="9088106" cy="493306"/>
      </dsp:txXfrm>
    </dsp:sp>
    <dsp:sp modelId="{2C114DE5-FB19-4DA0-A9C2-6C2559D9C0F0}">
      <dsp:nvSpPr>
        <dsp:cNvPr id="0" name=""/>
        <dsp:cNvSpPr/>
      </dsp:nvSpPr>
      <dsp:spPr>
        <a:xfrm>
          <a:off x="0" y="561676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7030A0"/>
              </a:solidFill>
            </a:rPr>
            <a:t>Стоимость аренды нежилых помещений</a:t>
          </a:r>
          <a:br>
            <a:rPr lang="ru-RU" sz="1200" b="1" kern="1200" dirty="0">
              <a:solidFill>
                <a:srgbClr val="7030A0"/>
              </a:solidFill>
            </a:rPr>
          </a:br>
          <a:r>
            <a:rPr lang="ru-RU" sz="1200" b="1" kern="1200" dirty="0">
              <a:solidFill>
                <a:srgbClr val="7030A0"/>
              </a:solidFill>
            </a:rPr>
            <a:t>от 100 </a:t>
          </a:r>
          <a:r>
            <a:rPr lang="ru-RU" sz="1200" b="1" kern="1200" dirty="0" err="1">
              <a:solidFill>
                <a:srgbClr val="7030A0"/>
              </a:solidFill>
            </a:rPr>
            <a:t>руб</a:t>
          </a:r>
          <a:r>
            <a:rPr lang="ru-RU" sz="1200" b="1" kern="1200" dirty="0">
              <a:solidFill>
                <a:srgbClr val="7030A0"/>
              </a:solidFill>
            </a:rPr>
            <a:t>/</a:t>
          </a:r>
          <a:r>
            <a:rPr lang="ru-RU" sz="1200" b="1" kern="1200" dirty="0" err="1">
              <a:solidFill>
                <a:srgbClr val="7030A0"/>
              </a:solidFill>
            </a:rPr>
            <a:t>кв.м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28041" y="589717"/>
        <a:ext cx="9085398" cy="518337"/>
      </dsp:txXfrm>
    </dsp:sp>
    <dsp:sp modelId="{3B2369FE-E2F1-4BF8-84E4-FEC717A7FB9D}">
      <dsp:nvSpPr>
        <dsp:cNvPr id="0" name=""/>
        <dsp:cNvSpPr/>
      </dsp:nvSpPr>
      <dsp:spPr>
        <a:xfrm>
          <a:off x="0" y="1149188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7030A0"/>
              </a:solidFill>
            </a:rPr>
            <a:t>Стоимость возмещения коммунальных услуг</a:t>
          </a:r>
          <a:br>
            <a:rPr lang="ru-RU" sz="1200" b="1" kern="1200" dirty="0">
              <a:solidFill>
                <a:srgbClr val="7030A0"/>
              </a:solidFill>
            </a:rPr>
          </a:br>
          <a:r>
            <a:rPr lang="ru-RU" sz="1200" b="1" kern="1200" dirty="0">
              <a:solidFill>
                <a:srgbClr val="7030A0"/>
              </a:solidFill>
            </a:rPr>
            <a:t>от 180 </a:t>
          </a:r>
          <a:r>
            <a:rPr lang="ru-RU" sz="1200" b="1" kern="1200" dirty="0" err="1">
              <a:solidFill>
                <a:srgbClr val="7030A0"/>
              </a:solidFill>
            </a:rPr>
            <a:t>руб</a:t>
          </a:r>
          <a:r>
            <a:rPr lang="ru-RU" sz="1200" b="1" kern="1200" dirty="0">
              <a:solidFill>
                <a:srgbClr val="7030A0"/>
              </a:solidFill>
            </a:rPr>
            <a:t>/</a:t>
          </a:r>
          <a:r>
            <a:rPr lang="ru-RU" sz="1200" b="1" kern="1200" dirty="0" err="1">
              <a:solidFill>
                <a:srgbClr val="7030A0"/>
              </a:solidFill>
            </a:rPr>
            <a:t>кв.м</a:t>
          </a:r>
          <a:endParaRPr lang="ru-RU" sz="1200" b="1" kern="1200" dirty="0">
            <a:solidFill>
              <a:srgbClr val="7030A0"/>
            </a:solidFill>
          </a:endParaRPr>
        </a:p>
      </dsp:txBody>
      <dsp:txXfrm>
        <a:off x="28041" y="1177229"/>
        <a:ext cx="9085398" cy="518337"/>
      </dsp:txXfrm>
    </dsp:sp>
    <dsp:sp modelId="{EB72A950-B96E-4E6B-BAFF-105550B26733}">
      <dsp:nvSpPr>
        <dsp:cNvPr id="0" name=""/>
        <dsp:cNvSpPr/>
      </dsp:nvSpPr>
      <dsp:spPr>
        <a:xfrm>
          <a:off x="0" y="1736700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</a:rPr>
            <a:t>Бизнес-инкубатор</a:t>
          </a:r>
          <a:r>
            <a:rPr lang="ru-RU" sz="1200" b="1" kern="1200" dirty="0">
              <a:solidFill>
                <a:schemeClr val="tx1"/>
              </a:solidFill>
            </a:rPr>
            <a:t> </a:t>
          </a:r>
          <a:r>
            <a:rPr lang="ru-RU" sz="1200" b="0" kern="1200" dirty="0">
              <a:solidFill>
                <a:schemeClr val="tx1"/>
              </a:solidFill>
            </a:rPr>
            <a:t>призван помочь начинающим предпринимателям </a:t>
          </a:r>
          <a:r>
            <a:rPr lang="ru-RU" sz="1200" b="0" kern="1200" dirty="0" smtClean="0">
              <a:solidFill>
                <a:schemeClr val="tx1"/>
              </a:solidFill>
            </a:rPr>
            <a:t>и </a:t>
          </a:r>
          <a:r>
            <a:rPr lang="ru-RU" sz="1200" b="0" kern="120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kern="1200" dirty="0" smtClean="0">
              <a:solidFill>
                <a:schemeClr val="tx1"/>
              </a:solidFill>
            </a:rPr>
            <a:t> в </a:t>
          </a:r>
          <a:r>
            <a:rPr lang="ru-RU" sz="1200" b="0" kern="1200" dirty="0">
              <a:solidFill>
                <a:schemeClr val="tx1"/>
              </a:solidFill>
            </a:rPr>
            <a:t>получении комплексной государственной </a:t>
          </a:r>
          <a:r>
            <a:rPr lang="ru-RU" sz="1200" b="0" kern="1200" dirty="0" smtClean="0">
              <a:solidFill>
                <a:schemeClr val="tx1"/>
              </a:solidFill>
            </a:rPr>
            <a:t>поддержки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8041" y="1764741"/>
        <a:ext cx="9085398" cy="518337"/>
      </dsp:txXfrm>
    </dsp:sp>
    <dsp:sp modelId="{15734009-CE0C-4229-839E-6B1EB0F482F6}">
      <dsp:nvSpPr>
        <dsp:cNvPr id="0" name=""/>
        <dsp:cNvSpPr/>
      </dsp:nvSpPr>
      <dsp:spPr>
        <a:xfrm>
          <a:off x="0" y="2324212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</a:rPr>
            <a:t>Для размещения в бизнес-инкубаторе предпринимателю необходимо подать заявку и пройти </a:t>
          </a:r>
          <a:r>
            <a:rPr lang="ru-RU" sz="1200" b="0" kern="1200" dirty="0" smtClean="0">
              <a:solidFill>
                <a:schemeClr val="tx1"/>
              </a:solidFill>
            </a:rPr>
            <a:t>конкурсный отбор</a:t>
          </a:r>
          <a:endParaRPr lang="ru-RU" sz="1200" b="0" kern="1200" dirty="0">
            <a:solidFill>
              <a:schemeClr val="tx1"/>
            </a:solidFill>
          </a:endParaRPr>
        </a:p>
      </dsp:txBody>
      <dsp:txXfrm>
        <a:off x="28041" y="2352253"/>
        <a:ext cx="9085398" cy="518337"/>
      </dsp:txXfrm>
    </dsp:sp>
    <dsp:sp modelId="{71958600-6255-4F8A-A5AC-C9D7B4000A27}">
      <dsp:nvSpPr>
        <dsp:cNvPr id="0" name=""/>
        <dsp:cNvSpPr/>
      </dsp:nvSpPr>
      <dsp:spPr>
        <a:xfrm>
          <a:off x="0" y="2911724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</a:rPr>
            <a:t>К участию в конкурсе допускаются субъекты малого </a:t>
          </a:r>
          <a:r>
            <a:rPr lang="ru-RU" sz="1200" b="0" kern="1200" dirty="0" smtClean="0">
              <a:solidFill>
                <a:schemeClr val="tx1"/>
              </a:solidFill>
            </a:rPr>
            <a:t>предпринимательства и самозанятые, </a:t>
          </a:r>
          <a:r>
            <a:rPr lang="ru-RU" sz="1200" b="0" kern="1200" dirty="0">
              <a:solidFill>
                <a:schemeClr val="tx1"/>
              </a:solidFill>
            </a:rPr>
            <a:t>зарегистрированные на территории Тульской области </a:t>
          </a:r>
          <a:r>
            <a:rPr lang="ru-RU" sz="1200" b="1" kern="1200" dirty="0">
              <a:solidFill>
                <a:srgbClr val="7030A0"/>
              </a:solidFill>
            </a:rPr>
            <a:t>не более трех лет на дату подачи заявки на участие </a:t>
          </a:r>
          <a:r>
            <a:rPr lang="ru-RU" sz="1200" b="0" kern="1200" dirty="0">
              <a:solidFill>
                <a:schemeClr val="tx1"/>
              </a:solidFill>
            </a:rPr>
            <a:t>в конкурсе и соответствующие требованиям, установленными нормативными правовыми актами Российской Федерации к таким участникам.</a:t>
          </a:r>
        </a:p>
      </dsp:txBody>
      <dsp:txXfrm>
        <a:off x="28041" y="2939765"/>
        <a:ext cx="9085398" cy="518337"/>
      </dsp:txXfrm>
    </dsp:sp>
    <dsp:sp modelId="{B585A13F-A26A-4368-BEC2-DC242F75572B}">
      <dsp:nvSpPr>
        <dsp:cNvPr id="0" name=""/>
        <dsp:cNvSpPr/>
      </dsp:nvSpPr>
      <dsp:spPr>
        <a:xfrm>
          <a:off x="0" y="3499236"/>
          <a:ext cx="9141480" cy="57441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</a:rPr>
            <a:t>Максимальный срок предоставления нежилых помещений бизнес-инкубатора в аренду субъектам малого предпринимательства и </a:t>
          </a:r>
          <a:r>
            <a:rPr lang="ru-RU" sz="1200" b="0" kern="1200" dirty="0" err="1" smtClean="0">
              <a:solidFill>
                <a:schemeClr val="tx1"/>
              </a:solidFill>
            </a:rPr>
            <a:t>самозанятым</a:t>
          </a:r>
          <a:r>
            <a:rPr lang="ru-RU" sz="1200" b="0" kern="1200" dirty="0" smtClean="0">
              <a:solidFill>
                <a:schemeClr val="tx1"/>
              </a:solidFill>
            </a:rPr>
            <a:t> не должен превышать </a:t>
          </a:r>
          <a:r>
            <a:rPr lang="ru-RU" sz="1200" b="1" kern="1200" dirty="0" smtClean="0">
              <a:solidFill>
                <a:srgbClr val="7030A0"/>
              </a:solidFill>
            </a:rPr>
            <a:t>3 </a:t>
          </a:r>
          <a:r>
            <a:rPr lang="ru-RU" sz="1200" b="1" kern="1200" dirty="0">
              <a:solidFill>
                <a:srgbClr val="7030A0"/>
              </a:solidFill>
            </a:rPr>
            <a:t>(трех) лет.</a:t>
          </a:r>
        </a:p>
      </dsp:txBody>
      <dsp:txXfrm>
        <a:off x="28041" y="3527277"/>
        <a:ext cx="9085398" cy="5183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46CF-2B05-4379-A815-11827519AE30}">
      <dsp:nvSpPr>
        <dsp:cNvPr id="0" name=""/>
        <dsp:cNvSpPr/>
      </dsp:nvSpPr>
      <dsp:spPr>
        <a:xfrm>
          <a:off x="-3338275" y="-513453"/>
          <a:ext cx="3980707" cy="3980707"/>
        </a:xfrm>
        <a:prstGeom prst="blockArc">
          <a:avLst>
            <a:gd name="adj1" fmla="val 18900000"/>
            <a:gd name="adj2" fmla="val 2700000"/>
            <a:gd name="adj3" fmla="val 54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6A784-B562-401B-9BF2-29C69D1CD68A}">
      <dsp:nvSpPr>
        <dsp:cNvPr id="0" name=""/>
        <dsp:cNvSpPr/>
      </dsp:nvSpPr>
      <dsp:spPr>
        <a:xfrm>
          <a:off x="208990" y="134279"/>
          <a:ext cx="4153637" cy="268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Размещение на </a:t>
          </a:r>
          <a:r>
            <a:rPr lang="ru-RU" sz="1200" kern="1200" dirty="0" err="1"/>
            <a:t>эл.торговых</a:t>
          </a:r>
          <a:r>
            <a:rPr lang="ru-RU" sz="1200" kern="1200" dirty="0"/>
            <a:t> площадках</a:t>
          </a:r>
        </a:p>
      </dsp:txBody>
      <dsp:txXfrm>
        <a:off x="208990" y="134279"/>
        <a:ext cx="4153637" cy="268441"/>
      </dsp:txXfrm>
    </dsp:sp>
    <dsp:sp modelId="{678B25A6-C1A5-49ED-84A5-7325955A1DC2}">
      <dsp:nvSpPr>
        <dsp:cNvPr id="0" name=""/>
        <dsp:cNvSpPr/>
      </dsp:nvSpPr>
      <dsp:spPr>
        <a:xfrm>
          <a:off x="41214" y="100724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963F4-0DF2-4F23-83E5-DB8FB1FD212E}">
      <dsp:nvSpPr>
        <dsp:cNvPr id="0" name=""/>
        <dsp:cNvSpPr/>
      </dsp:nvSpPr>
      <dsp:spPr>
        <a:xfrm>
          <a:off x="452087" y="537178"/>
          <a:ext cx="3910539" cy="268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Создание и продвижение сайта</a:t>
          </a:r>
        </a:p>
      </dsp:txBody>
      <dsp:txXfrm>
        <a:off x="452087" y="537178"/>
        <a:ext cx="3910539" cy="268441"/>
      </dsp:txXfrm>
    </dsp:sp>
    <dsp:sp modelId="{23CAD621-4A90-42C6-94D8-A27468D1D836}">
      <dsp:nvSpPr>
        <dsp:cNvPr id="0" name=""/>
        <dsp:cNvSpPr/>
      </dsp:nvSpPr>
      <dsp:spPr>
        <a:xfrm>
          <a:off x="284312" y="503622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EEEEA-58BD-4379-851D-D58E991B8BE9}">
      <dsp:nvSpPr>
        <dsp:cNvPr id="0" name=""/>
        <dsp:cNvSpPr/>
      </dsp:nvSpPr>
      <dsp:spPr>
        <a:xfrm>
          <a:off x="585304" y="939781"/>
          <a:ext cx="3777323" cy="2684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Разработка и печать буклетов</a:t>
          </a:r>
        </a:p>
      </dsp:txBody>
      <dsp:txXfrm>
        <a:off x="585304" y="939781"/>
        <a:ext cx="3777323" cy="268441"/>
      </dsp:txXfrm>
    </dsp:sp>
    <dsp:sp modelId="{23AC47DA-66DE-45B9-9C18-3FCDCA54B3D0}">
      <dsp:nvSpPr>
        <dsp:cNvPr id="0" name=""/>
        <dsp:cNvSpPr/>
      </dsp:nvSpPr>
      <dsp:spPr>
        <a:xfrm>
          <a:off x="417528" y="906225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991DD-0996-40A4-89DA-E0D80D77FA07}">
      <dsp:nvSpPr>
        <dsp:cNvPr id="0" name=""/>
        <dsp:cNvSpPr/>
      </dsp:nvSpPr>
      <dsp:spPr>
        <a:xfrm>
          <a:off x="627839" y="1342679"/>
          <a:ext cx="3734788" cy="268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Размещение видео-ролика на городских экранах</a:t>
          </a:r>
        </a:p>
      </dsp:txBody>
      <dsp:txXfrm>
        <a:off x="627839" y="1342679"/>
        <a:ext cx="3734788" cy="268441"/>
      </dsp:txXfrm>
    </dsp:sp>
    <dsp:sp modelId="{4074BDE9-D410-4936-8231-FE8C4E3A7AAE}">
      <dsp:nvSpPr>
        <dsp:cNvPr id="0" name=""/>
        <dsp:cNvSpPr/>
      </dsp:nvSpPr>
      <dsp:spPr>
        <a:xfrm>
          <a:off x="460063" y="1309124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E7C3D-DF5E-447E-821A-091508BBBC1E}">
      <dsp:nvSpPr>
        <dsp:cNvPr id="0" name=""/>
        <dsp:cNvSpPr/>
      </dsp:nvSpPr>
      <dsp:spPr>
        <a:xfrm>
          <a:off x="585304" y="1745577"/>
          <a:ext cx="3777323" cy="26844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Продвижение в </a:t>
          </a:r>
          <a:r>
            <a:rPr lang="ru-RU" sz="1200" kern="1200" dirty="0" err="1"/>
            <a:t>соц.сетях</a:t>
          </a:r>
          <a:endParaRPr lang="ru-RU" sz="1200" kern="1200" dirty="0"/>
        </a:p>
      </dsp:txBody>
      <dsp:txXfrm>
        <a:off x="585304" y="1745577"/>
        <a:ext cx="3777323" cy="268441"/>
      </dsp:txXfrm>
    </dsp:sp>
    <dsp:sp modelId="{EFC11C46-8ED2-4E30-B09A-60D10EF81F88}">
      <dsp:nvSpPr>
        <dsp:cNvPr id="0" name=""/>
        <dsp:cNvSpPr/>
      </dsp:nvSpPr>
      <dsp:spPr>
        <a:xfrm>
          <a:off x="417528" y="1712022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2685A-3341-42D3-819D-C90182A67880}">
      <dsp:nvSpPr>
        <dsp:cNvPr id="0" name=""/>
        <dsp:cNvSpPr/>
      </dsp:nvSpPr>
      <dsp:spPr>
        <a:xfrm>
          <a:off x="452087" y="2148180"/>
          <a:ext cx="3910539" cy="268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Разработка индивидуального контент-плана</a:t>
          </a:r>
        </a:p>
      </dsp:txBody>
      <dsp:txXfrm>
        <a:off x="452087" y="2148180"/>
        <a:ext cx="3910539" cy="268441"/>
      </dsp:txXfrm>
    </dsp:sp>
    <dsp:sp modelId="{A668BE7F-EA58-4FEA-864D-3EF96A30ABBD}">
      <dsp:nvSpPr>
        <dsp:cNvPr id="0" name=""/>
        <dsp:cNvSpPr/>
      </dsp:nvSpPr>
      <dsp:spPr>
        <a:xfrm>
          <a:off x="284312" y="2114625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7DAAF-9132-4976-BFEA-DEBC0D9A67E0}">
      <dsp:nvSpPr>
        <dsp:cNvPr id="0" name=""/>
        <dsp:cNvSpPr/>
      </dsp:nvSpPr>
      <dsp:spPr>
        <a:xfrm>
          <a:off x="208990" y="2551078"/>
          <a:ext cx="4153637" cy="268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75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Реклама на радио</a:t>
          </a:r>
        </a:p>
      </dsp:txBody>
      <dsp:txXfrm>
        <a:off x="208990" y="2551078"/>
        <a:ext cx="4153637" cy="268441"/>
      </dsp:txXfrm>
    </dsp:sp>
    <dsp:sp modelId="{0530E639-0FC1-412E-9640-CA5FD18B30C5}">
      <dsp:nvSpPr>
        <dsp:cNvPr id="0" name=""/>
        <dsp:cNvSpPr/>
      </dsp:nvSpPr>
      <dsp:spPr>
        <a:xfrm>
          <a:off x="41214" y="2517523"/>
          <a:ext cx="335551" cy="335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F46CF-2B05-4379-A815-11827519AE30}">
      <dsp:nvSpPr>
        <dsp:cNvPr id="0" name=""/>
        <dsp:cNvSpPr/>
      </dsp:nvSpPr>
      <dsp:spPr>
        <a:xfrm>
          <a:off x="-1983763" y="-333390"/>
          <a:ext cx="2573700" cy="2573700"/>
        </a:xfrm>
        <a:prstGeom prst="blockArc">
          <a:avLst>
            <a:gd name="adj1" fmla="val 18900000"/>
            <a:gd name="adj2" fmla="val 2700000"/>
            <a:gd name="adj3" fmla="val 83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6A784-B562-401B-9BF2-29C69D1CD68A}">
      <dsp:nvSpPr>
        <dsp:cNvPr id="0" name=""/>
        <dsp:cNvSpPr/>
      </dsp:nvSpPr>
      <dsp:spPr>
        <a:xfrm>
          <a:off x="571007" y="496654"/>
          <a:ext cx="3241392" cy="9136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809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Аудит франшиз</a:t>
          </a:r>
        </a:p>
      </dsp:txBody>
      <dsp:txXfrm>
        <a:off x="571007" y="496654"/>
        <a:ext cx="3241392" cy="913611"/>
      </dsp:txXfrm>
    </dsp:sp>
    <dsp:sp modelId="{678B25A6-C1A5-49ED-84A5-7325955A1DC2}">
      <dsp:nvSpPr>
        <dsp:cNvPr id="0" name=""/>
        <dsp:cNvSpPr/>
      </dsp:nvSpPr>
      <dsp:spPr>
        <a:xfrm>
          <a:off x="0" y="382452"/>
          <a:ext cx="1142014" cy="1142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073E7-617F-48F4-BECF-786ABD1AC258}">
      <dsp:nvSpPr>
        <dsp:cNvPr id="0" name=""/>
        <dsp:cNvSpPr/>
      </dsp:nvSpPr>
      <dsp:spPr>
        <a:xfrm>
          <a:off x="2142" y="1650535"/>
          <a:ext cx="1906520" cy="76260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Деловые игры</a:t>
          </a:r>
        </a:p>
      </dsp:txBody>
      <dsp:txXfrm>
        <a:off x="383446" y="1650535"/>
        <a:ext cx="1143912" cy="762608"/>
      </dsp:txXfrm>
    </dsp:sp>
    <dsp:sp modelId="{2AF6BDDE-988D-47A5-9189-50104881C1DE}">
      <dsp:nvSpPr>
        <dsp:cNvPr id="0" name=""/>
        <dsp:cNvSpPr/>
      </dsp:nvSpPr>
      <dsp:spPr>
        <a:xfrm>
          <a:off x="1718010" y="1650535"/>
          <a:ext cx="1906520" cy="762608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Обучающие программы</a:t>
          </a:r>
        </a:p>
      </dsp:txBody>
      <dsp:txXfrm>
        <a:off x="2099314" y="1650535"/>
        <a:ext cx="1143912" cy="762608"/>
      </dsp:txXfrm>
    </dsp:sp>
    <dsp:sp modelId="{8DB9729C-4EAE-4111-A2D9-0F6E658AB088}">
      <dsp:nvSpPr>
        <dsp:cNvPr id="0" name=""/>
        <dsp:cNvSpPr/>
      </dsp:nvSpPr>
      <dsp:spPr>
        <a:xfrm>
          <a:off x="3433879" y="1650535"/>
          <a:ext cx="1906520" cy="76260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Открытые уроки</a:t>
          </a:r>
        </a:p>
      </dsp:txBody>
      <dsp:txXfrm>
        <a:off x="3815183" y="1650535"/>
        <a:ext cx="1143912" cy="762608"/>
      </dsp:txXfrm>
    </dsp:sp>
    <dsp:sp modelId="{EDBAA441-B6A6-4E94-B559-C429D91B04D2}">
      <dsp:nvSpPr>
        <dsp:cNvPr id="0" name=""/>
        <dsp:cNvSpPr/>
      </dsp:nvSpPr>
      <dsp:spPr>
        <a:xfrm>
          <a:off x="5149748" y="1650535"/>
          <a:ext cx="1906520" cy="762608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Чемпионат по решению бизнес-кейсов</a:t>
          </a:r>
        </a:p>
      </dsp:txBody>
      <dsp:txXfrm>
        <a:off x="5531052" y="1650535"/>
        <a:ext cx="1143912" cy="762608"/>
      </dsp:txXfrm>
    </dsp:sp>
    <dsp:sp modelId="{4757C342-3196-4B2A-B8DA-4D283B1F72DC}">
      <dsp:nvSpPr>
        <dsp:cNvPr id="0" name=""/>
        <dsp:cNvSpPr/>
      </dsp:nvSpPr>
      <dsp:spPr>
        <a:xfrm>
          <a:off x="6865617" y="1650535"/>
          <a:ext cx="1906520" cy="76260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Молодежный форум</a:t>
          </a:r>
        </a:p>
      </dsp:txBody>
      <dsp:txXfrm>
        <a:off x="7246921" y="1650535"/>
        <a:ext cx="1143912" cy="7626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BC8CF-6C41-46E7-92B8-7B086BA533A6}">
      <dsp:nvSpPr>
        <dsp:cNvPr id="0" name=""/>
        <dsp:cNvSpPr/>
      </dsp:nvSpPr>
      <dsp:spPr>
        <a:xfrm>
          <a:off x="830853" y="253"/>
          <a:ext cx="2097578" cy="12585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Услуга по продвижению путем рекламы на радио</a:t>
          </a:r>
        </a:p>
      </dsp:txBody>
      <dsp:txXfrm>
        <a:off x="830853" y="253"/>
        <a:ext cx="2097578" cy="1258547"/>
      </dsp:txXfrm>
    </dsp:sp>
    <dsp:sp modelId="{9E807D20-8F1B-4239-9714-6DBED49F1CB5}">
      <dsp:nvSpPr>
        <dsp:cNvPr id="0" name=""/>
        <dsp:cNvSpPr/>
      </dsp:nvSpPr>
      <dsp:spPr>
        <a:xfrm>
          <a:off x="3138190" y="253"/>
          <a:ext cx="2097578" cy="1258547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Специальные обучающие программы</a:t>
          </a:r>
        </a:p>
      </dsp:txBody>
      <dsp:txXfrm>
        <a:off x="3138190" y="253"/>
        <a:ext cx="2097578" cy="1258547"/>
      </dsp:txXfrm>
    </dsp:sp>
    <dsp:sp modelId="{4C2C53D7-801F-460F-BAAF-0C8E26529409}">
      <dsp:nvSpPr>
        <dsp:cNvPr id="0" name=""/>
        <dsp:cNvSpPr/>
      </dsp:nvSpPr>
      <dsp:spPr>
        <a:xfrm>
          <a:off x="5445527" y="253"/>
          <a:ext cx="2097578" cy="1258547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Круглые столы и конкурсы</a:t>
          </a:r>
        </a:p>
      </dsp:txBody>
      <dsp:txXfrm>
        <a:off x="5445527" y="253"/>
        <a:ext cx="2097578" cy="1258547"/>
      </dsp:txXfrm>
    </dsp:sp>
    <dsp:sp modelId="{8FC01E79-D294-4031-829E-E7E4AB4016DD}">
      <dsp:nvSpPr>
        <dsp:cNvPr id="0" name=""/>
        <dsp:cNvSpPr/>
      </dsp:nvSpPr>
      <dsp:spPr>
        <a:xfrm>
          <a:off x="3138190" y="1468558"/>
          <a:ext cx="2097578" cy="125854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Консультации по порядку включения в реестр социальных предприятий</a:t>
          </a:r>
        </a:p>
      </dsp:txBody>
      <dsp:txXfrm>
        <a:off x="3138190" y="1468558"/>
        <a:ext cx="2097578" cy="1258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DF273-4342-4F8B-AC9A-C4FDC4E4BC8E}">
      <dsp:nvSpPr>
        <dsp:cNvPr id="0" name=""/>
        <dsp:cNvSpPr/>
      </dsp:nvSpPr>
      <dsp:spPr>
        <a:xfrm>
          <a:off x="0" y="0"/>
          <a:ext cx="8981280" cy="40953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mbria" panose="02040503050406030204" pitchFamily="18" charset="0"/>
            </a:rPr>
            <a:t>ПОРУЧИТЕЛЬСТВО</a:t>
          </a:r>
          <a:endParaRPr lang="ru-RU" sz="1900" b="1" kern="1200" dirty="0">
            <a:latin typeface="Cambria" panose="02040503050406030204" pitchFamily="18" charset="0"/>
          </a:endParaRPr>
        </a:p>
      </dsp:txBody>
      <dsp:txXfrm>
        <a:off x="0" y="0"/>
        <a:ext cx="8981280" cy="409536"/>
      </dsp:txXfrm>
    </dsp:sp>
    <dsp:sp modelId="{2506DC57-7EBA-4228-ADC9-576B01AFB676}">
      <dsp:nvSpPr>
        <dsp:cNvPr id="0" name=""/>
        <dsp:cNvSpPr/>
      </dsp:nvSpPr>
      <dsp:spPr>
        <a:xfrm>
          <a:off x="4385" y="409536"/>
          <a:ext cx="2990836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Физические лица</a:t>
          </a:r>
        </a:p>
      </dsp:txBody>
      <dsp:txXfrm>
        <a:off x="4385" y="409536"/>
        <a:ext cx="2990836" cy="860025"/>
      </dsp:txXfrm>
    </dsp:sp>
    <dsp:sp modelId="{348428E1-DB77-4907-823D-FC9D30D6577A}">
      <dsp:nvSpPr>
        <dsp:cNvPr id="0" name=""/>
        <dsp:cNvSpPr/>
      </dsp:nvSpPr>
      <dsp:spPr>
        <a:xfrm>
          <a:off x="2995221" y="409536"/>
          <a:ext cx="2990836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Юридические лица</a:t>
          </a:r>
        </a:p>
      </dsp:txBody>
      <dsp:txXfrm>
        <a:off x="2995221" y="409536"/>
        <a:ext cx="2990836" cy="860025"/>
      </dsp:txXfrm>
    </dsp:sp>
    <dsp:sp modelId="{A32B6472-E3C5-4ACE-BD75-2020262D0ECF}">
      <dsp:nvSpPr>
        <dsp:cNvPr id="0" name=""/>
        <dsp:cNvSpPr/>
      </dsp:nvSpPr>
      <dsp:spPr>
        <a:xfrm>
          <a:off x="5986058" y="409536"/>
          <a:ext cx="2990836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Тульский областной гарантийный фонд</a:t>
          </a:r>
        </a:p>
      </dsp:txBody>
      <dsp:txXfrm>
        <a:off x="5986058" y="409536"/>
        <a:ext cx="2990836" cy="860025"/>
      </dsp:txXfrm>
    </dsp:sp>
    <dsp:sp modelId="{C29ABABD-7269-43F8-99CE-797B80D213A6}">
      <dsp:nvSpPr>
        <dsp:cNvPr id="0" name=""/>
        <dsp:cNvSpPr/>
      </dsp:nvSpPr>
      <dsp:spPr>
        <a:xfrm>
          <a:off x="0" y="1269561"/>
          <a:ext cx="8981280" cy="9555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DF273-4342-4F8B-AC9A-C4FDC4E4BC8E}">
      <dsp:nvSpPr>
        <dsp:cNvPr id="0" name=""/>
        <dsp:cNvSpPr/>
      </dsp:nvSpPr>
      <dsp:spPr>
        <a:xfrm>
          <a:off x="0" y="0"/>
          <a:ext cx="8981279" cy="40953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Cambria" panose="02040503050406030204" pitchFamily="18" charset="0"/>
            </a:rPr>
            <a:t>ЗАЛОГ</a:t>
          </a:r>
        </a:p>
      </dsp:txBody>
      <dsp:txXfrm>
        <a:off x="0" y="0"/>
        <a:ext cx="8981279" cy="409536"/>
      </dsp:txXfrm>
    </dsp:sp>
    <dsp:sp modelId="{2506DC57-7EBA-4228-ADC9-576B01AFB676}">
      <dsp:nvSpPr>
        <dsp:cNvPr id="0" name=""/>
        <dsp:cNvSpPr/>
      </dsp:nvSpPr>
      <dsp:spPr>
        <a:xfrm>
          <a:off x="0" y="409536"/>
          <a:ext cx="2245319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Недвижимость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0" y="409536"/>
        <a:ext cx="2245319" cy="860025"/>
      </dsp:txXfrm>
    </dsp:sp>
    <dsp:sp modelId="{348428E1-DB77-4907-823D-FC9D30D6577A}">
      <dsp:nvSpPr>
        <dsp:cNvPr id="0" name=""/>
        <dsp:cNvSpPr/>
      </dsp:nvSpPr>
      <dsp:spPr>
        <a:xfrm>
          <a:off x="2245320" y="409536"/>
          <a:ext cx="2245319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Транспортные средства</a:t>
          </a:r>
        </a:p>
      </dsp:txBody>
      <dsp:txXfrm>
        <a:off x="2245320" y="409536"/>
        <a:ext cx="2245319" cy="860025"/>
      </dsp:txXfrm>
    </dsp:sp>
    <dsp:sp modelId="{A32B6472-E3C5-4ACE-BD75-2020262D0ECF}">
      <dsp:nvSpPr>
        <dsp:cNvPr id="0" name=""/>
        <dsp:cNvSpPr/>
      </dsp:nvSpPr>
      <dsp:spPr>
        <a:xfrm>
          <a:off x="4490640" y="409536"/>
          <a:ext cx="2245319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Оборудование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4490640" y="409536"/>
        <a:ext cx="2245319" cy="860025"/>
      </dsp:txXfrm>
    </dsp:sp>
    <dsp:sp modelId="{CE21C49E-0350-4E46-8C35-1D5D11013348}">
      <dsp:nvSpPr>
        <dsp:cNvPr id="0" name=""/>
        <dsp:cNvSpPr/>
      </dsp:nvSpPr>
      <dsp:spPr>
        <a:xfrm>
          <a:off x="6735959" y="409536"/>
          <a:ext cx="2245319" cy="8600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Cambria" panose="02040503050406030204" pitchFamily="18" charset="0"/>
            </a:rPr>
            <a:t>Залог доли в уставном капитале</a:t>
          </a:r>
        </a:p>
      </dsp:txBody>
      <dsp:txXfrm>
        <a:off x="6735959" y="409536"/>
        <a:ext cx="2245319" cy="860025"/>
      </dsp:txXfrm>
    </dsp:sp>
    <dsp:sp modelId="{C29ABABD-7269-43F8-99CE-797B80D213A6}">
      <dsp:nvSpPr>
        <dsp:cNvPr id="0" name=""/>
        <dsp:cNvSpPr/>
      </dsp:nvSpPr>
      <dsp:spPr>
        <a:xfrm>
          <a:off x="0" y="1269561"/>
          <a:ext cx="8981279" cy="9555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DF273-4342-4F8B-AC9A-C4FDC4E4BC8E}">
      <dsp:nvSpPr>
        <dsp:cNvPr id="0" name=""/>
        <dsp:cNvSpPr/>
      </dsp:nvSpPr>
      <dsp:spPr>
        <a:xfrm>
          <a:off x="0" y="0"/>
          <a:ext cx="8981280" cy="42811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Cambria" panose="02040503050406030204" pitchFamily="18" charset="0"/>
            </a:rPr>
            <a:t>ЗАЛОГ ПРИОБРЕТАЕМОГО ИМУЩЕСТВА</a:t>
          </a:r>
        </a:p>
      </dsp:txBody>
      <dsp:txXfrm>
        <a:off x="0" y="0"/>
        <a:ext cx="8981280" cy="428112"/>
      </dsp:txXfrm>
    </dsp:sp>
    <dsp:sp modelId="{2506DC57-7EBA-4228-ADC9-576B01AFB676}">
      <dsp:nvSpPr>
        <dsp:cNvPr id="0" name=""/>
        <dsp:cNvSpPr/>
      </dsp:nvSpPr>
      <dsp:spPr>
        <a:xfrm>
          <a:off x="0" y="428112"/>
          <a:ext cx="4490639" cy="899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Транспортные средства и самоходные машины при условии оплаты СМСП за счет собственных средств не менее 30% стоимости приобретаемого имущества </a:t>
          </a:r>
        </a:p>
      </dsp:txBody>
      <dsp:txXfrm>
        <a:off x="0" y="428112"/>
        <a:ext cx="4490639" cy="899035"/>
      </dsp:txXfrm>
    </dsp:sp>
    <dsp:sp modelId="{CE21C49E-0350-4E46-8C35-1D5D11013348}">
      <dsp:nvSpPr>
        <dsp:cNvPr id="0" name=""/>
        <dsp:cNvSpPr/>
      </dsp:nvSpPr>
      <dsp:spPr>
        <a:xfrm>
          <a:off x="4490640" y="428112"/>
          <a:ext cx="4490639" cy="899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ambria" panose="02040503050406030204" pitchFamily="18" charset="0"/>
            </a:rPr>
            <a:t>Недвижимость условии оплаты СМСП за счет собственных средств не менее 30% стоимости приобретаемого имущества или не менее 50% для земельных участков сельхозназначения</a:t>
          </a:r>
        </a:p>
      </dsp:txBody>
      <dsp:txXfrm>
        <a:off x="4490640" y="428112"/>
        <a:ext cx="4490639" cy="899035"/>
      </dsp:txXfrm>
    </dsp:sp>
    <dsp:sp modelId="{C29ABABD-7269-43F8-99CE-797B80D213A6}">
      <dsp:nvSpPr>
        <dsp:cNvPr id="0" name=""/>
        <dsp:cNvSpPr/>
      </dsp:nvSpPr>
      <dsp:spPr>
        <a:xfrm>
          <a:off x="0" y="1327147"/>
          <a:ext cx="8981280" cy="99892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A380F-DA36-490D-8FE0-F5152643C055}">
      <dsp:nvSpPr>
        <dsp:cNvPr id="0" name=""/>
        <dsp:cNvSpPr/>
      </dsp:nvSpPr>
      <dsp:spPr>
        <a:xfrm>
          <a:off x="0" y="84149"/>
          <a:ext cx="8289720" cy="89505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chemeClr val="tx1"/>
              </a:solidFill>
            </a:rPr>
            <a:t>Субъекты малого и среднего предпринимательства, имеющие лицензию на алкогольную продукцию, </a:t>
          </a:r>
          <a:r>
            <a:rPr lang="ru-RU" sz="1700" kern="1200" dirty="0">
              <a:solidFill>
                <a:srgbClr val="7030A0"/>
              </a:solidFill>
            </a:rPr>
            <a:t>имеют право</a:t>
          </a:r>
          <a:r>
            <a:rPr lang="ru-RU" sz="1700" kern="1200" dirty="0">
              <a:solidFill>
                <a:schemeClr val="tx1"/>
              </a:solidFill>
            </a:rPr>
            <a:t> на получение займа от </a:t>
          </a:r>
          <a:r>
            <a:rPr lang="ru-RU" sz="1700" kern="1200" dirty="0" err="1">
              <a:solidFill>
                <a:schemeClr val="tx1"/>
              </a:solidFill>
            </a:rPr>
            <a:t>Микрокредитной</a:t>
          </a:r>
          <a:r>
            <a:rPr lang="ru-RU" sz="1700" kern="1200" dirty="0">
              <a:solidFill>
                <a:schemeClr val="tx1"/>
              </a:solidFill>
            </a:rPr>
            <a:t> компании Тульский областной фонд поддержки малого предпринимательства</a:t>
          </a:r>
        </a:p>
      </dsp:txBody>
      <dsp:txXfrm>
        <a:off x="43693" y="127842"/>
        <a:ext cx="8202334" cy="807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C37C7-2E48-4996-A2AF-68628ED0A051}">
      <dsp:nvSpPr>
        <dsp:cNvPr id="0" name=""/>
        <dsp:cNvSpPr/>
      </dsp:nvSpPr>
      <dsp:spPr>
        <a:xfrm>
          <a:off x="0" y="3118"/>
          <a:ext cx="8998560" cy="1028074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7030A0"/>
              </a:solidFill>
            </a:rPr>
            <a:t>ТОГФ выступает гарантом исполнения субъектами МСП своих кредитных обязательств, предоставляя за них поручительства по банковским кредитам, банковским гарантиям, лизингу, займам</a:t>
          </a:r>
        </a:p>
      </dsp:txBody>
      <dsp:txXfrm>
        <a:off x="50186" y="53304"/>
        <a:ext cx="8898188" cy="927702"/>
      </dsp:txXfrm>
    </dsp:sp>
    <dsp:sp modelId="{30CA1AC2-0EDB-4A00-AC52-824F05538E3C}">
      <dsp:nvSpPr>
        <dsp:cNvPr id="0" name=""/>
        <dsp:cNvSpPr/>
      </dsp:nvSpPr>
      <dsp:spPr>
        <a:xfrm>
          <a:off x="0" y="1094109"/>
          <a:ext cx="8998560" cy="296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04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Размер поручительства - до 50 % от суммы обязательств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Гарантируемое обязательство – сумма обязательств по кредиту, банковской гарантии, договору лизинга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Максимальный объем единовременно выдаваемого Поручительства в отношении одного Клиента - до 25 млн. рублей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Срок Поручительства – не более 3-х лет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Принятие решения не более 1 рабочего дня (при наличии полного комплекта документов)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Минимальный пакет документов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Минимальная плата за предоставление поручительства – 0,5% годовых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/>
            <a:t>Ваше имущество не обременяется залогом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/>
            <a:t>Экономия на страховании залога</a:t>
          </a:r>
        </a:p>
      </dsp:txBody>
      <dsp:txXfrm>
        <a:off x="0" y="1094109"/>
        <a:ext cx="8998560" cy="296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9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9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9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D2BBCFEF-4EA5-4F65-923A-6350B30DA876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19788" cy="3330575"/>
          </a:xfrm>
          <a:prstGeom prst="rect">
            <a:avLst/>
          </a:prstGeom>
          <a:ln w="0">
            <a:noFill/>
          </a:ln>
        </p:spPr>
      </p:sp>
      <p:sp>
        <p:nvSpPr>
          <p:cNvPr id="544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5280" cy="38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2640" cy="4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EA86250A-96AD-42BF-BBEA-217AB9147FB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19788" cy="3330575"/>
          </a:xfrm>
          <a:prstGeom prst="rect">
            <a:avLst/>
          </a:prstGeom>
          <a:ln w="0">
            <a:noFill/>
          </a:ln>
        </p:spPr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5280" cy="38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2640" cy="4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3641C17C-E9FE-4E41-88AD-926DF5F1793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19788" cy="3330575"/>
          </a:xfrm>
          <a:prstGeom prst="rect">
            <a:avLst/>
          </a:prstGeom>
          <a:ln w="0">
            <a:noFill/>
          </a:ln>
        </p:spPr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5280" cy="38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2640" cy="4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F0D120DB-D812-4010-AD12-C98CB03EAB1E}" type="slidenum">
              <a:rPr lang="ru-RU" sz="1800" b="0" strike="noStrike" spc="-1">
                <a:solidFill>
                  <a:srgbClr val="000000"/>
                </a:solidFill>
                <a:latin typeface="Calibri"/>
                <a:ea typeface="+mn-ea"/>
              </a:rPr>
              <a:pPr>
                <a:lnSpc>
                  <a:spcPct val="100000"/>
                </a:lnSpc>
              </a:pPr>
              <a:t>8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19788" cy="3330575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5280" cy="38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2640" cy="4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C8C63BF7-747E-4285-8577-BEFD4CA45821}" type="slidenum">
              <a:rPr lang="ru-RU" sz="1800" b="0" strike="noStrike" spc="-1">
                <a:solidFill>
                  <a:srgbClr val="000000"/>
                </a:solidFill>
                <a:latin typeface="Calibri"/>
                <a:ea typeface="+mn-ea"/>
              </a:rPr>
              <a:pPr>
                <a:lnSpc>
                  <a:spcPct val="100000"/>
                </a:lnSpc>
              </a:pPr>
              <a:t>10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3488"/>
            <a:ext cx="5919788" cy="3330575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79680" y="4751280"/>
            <a:ext cx="5435280" cy="388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/>
          </p:nvPr>
        </p:nvSpPr>
        <p:spPr>
          <a:xfrm>
            <a:off x="3850560" y="9377280"/>
            <a:ext cx="2942640" cy="49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fld id="{8954B8AF-F5E5-4A09-A4D3-6636F18EE26D}" type="slidenum">
              <a:rPr lang="ru-RU" sz="1800" b="0" strike="noStrike" spc="-1">
                <a:solidFill>
                  <a:srgbClr val="000000"/>
                </a:solidFill>
                <a:latin typeface="Calibri"/>
                <a:ea typeface="+mn-ea"/>
              </a:rPr>
              <a:pPr>
                <a:lnSpc>
                  <a:spcPct val="100000"/>
                </a:lnSpc>
              </a:pPr>
              <a:t>19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3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4.png"/><Relationship Id="rId3" Type="http://schemas.openxmlformats.org/officeDocument/2006/relationships/image" Target="../media/image12.jpeg"/><Relationship Id="rId7" Type="http://schemas.openxmlformats.org/officeDocument/2006/relationships/diagramColors" Target="../diagrams/colors8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4.png"/><Relationship Id="rId4" Type="http://schemas.openxmlformats.org/officeDocument/2006/relationships/diagramData" Target="../diagrams/data8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4.png"/><Relationship Id="rId21" Type="http://schemas.openxmlformats.org/officeDocument/2006/relationships/image" Target="../media/image28.png"/><Relationship Id="rId7" Type="http://schemas.openxmlformats.org/officeDocument/2006/relationships/diagramQuickStyle" Target="../diagrams/quickStyle10.xml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5" Type="http://schemas.openxmlformats.org/officeDocument/2006/relationships/diagramData" Target="../diagrams/data10.xml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microsoft.com/office/2007/relationships/diagramDrawing" Target="../diagrams/drawing10.xml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1.xml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6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6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13" Type="http://schemas.openxmlformats.org/officeDocument/2006/relationships/diagramQuickStyle" Target="../diagrams/quickStyle16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5.xml"/><Relationship Id="rId12" Type="http://schemas.openxmlformats.org/officeDocument/2006/relationships/diagramLayout" Target="../diagrams/layout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diagramData" Target="../diagrams/data15.xml"/><Relationship Id="rId11" Type="http://schemas.openxmlformats.org/officeDocument/2006/relationships/diagramData" Target="../diagrams/data16.xml"/><Relationship Id="rId5" Type="http://schemas.openxmlformats.org/officeDocument/2006/relationships/image" Target="../media/image8.png"/><Relationship Id="rId15" Type="http://schemas.microsoft.com/office/2007/relationships/diagramDrawing" Target="../diagrams/drawing16.xml"/><Relationship Id="rId10" Type="http://schemas.microsoft.com/office/2007/relationships/diagramDrawing" Target="../diagrams/drawing1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5.xml"/><Relationship Id="rId14" Type="http://schemas.openxmlformats.org/officeDocument/2006/relationships/diagramColors" Target="../diagrams/colors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54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54.png"/><Relationship Id="rId7" Type="http://schemas.openxmlformats.org/officeDocument/2006/relationships/diagramQuickStyle" Target="../diagrams/quickStyl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57.png"/><Relationship Id="rId9" Type="http://schemas.microsoft.com/office/2007/relationships/diagramDrawing" Target="../diagrams/drawing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12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image" Target="../media/image3.png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0760" cy="5140440"/>
          </a:xfrm>
          <a:prstGeom prst="rect">
            <a:avLst/>
          </a:prstGeom>
          <a:ln w="0">
            <a:noFill/>
          </a:ln>
        </p:spPr>
      </p:pic>
      <p:sp>
        <p:nvSpPr>
          <p:cNvPr id="197" name="TextBox 2"/>
          <p:cNvSpPr/>
          <p:nvPr/>
        </p:nvSpPr>
        <p:spPr>
          <a:xfrm>
            <a:off x="0" y="2283840"/>
            <a:ext cx="9140760" cy="100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592B7B"/>
                </a:solidFill>
                <a:latin typeface="Calibri"/>
                <a:ea typeface="DejaVu Sans"/>
              </a:rPr>
              <a:t>МЕРЫ ПОДДЕРЖКИ МАЛОГО И СРЕДНЕГО БИЗНЕСА </a:t>
            </a:r>
            <a:endParaRPr lang="ru-RU" sz="3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000" b="1" strike="noStrike" spc="-1">
                <a:solidFill>
                  <a:srgbClr val="592B7B"/>
                </a:solidFill>
                <a:latin typeface="Calibri"/>
                <a:ea typeface="DejaVu Sans"/>
              </a:rPr>
              <a:t>В ТУЛЬСКОЙ ОБЛАСТИ </a:t>
            </a:r>
            <a:endParaRPr lang="ru-RU" sz="3000" b="0" strike="noStrike" spc="-1">
              <a:latin typeface="Arial"/>
            </a:endParaRPr>
          </a:p>
        </p:txBody>
      </p:sp>
      <p:pic>
        <p:nvPicPr>
          <p:cNvPr id="198" name="Picture 2"/>
          <p:cNvPicPr/>
          <p:nvPr/>
        </p:nvPicPr>
        <p:blipFill>
          <a:blip r:embed="rId3"/>
          <a:stretch/>
        </p:blipFill>
        <p:spPr>
          <a:xfrm>
            <a:off x="7694640" y="10728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4"/>
          <p:cNvPicPr/>
          <p:nvPr/>
        </p:nvPicPr>
        <p:blipFill>
          <a:blip r:embed="rId4"/>
          <a:stretch/>
        </p:blipFill>
        <p:spPr>
          <a:xfrm>
            <a:off x="-100800" y="7128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Изображение 1"/>
          <p:cNvPicPr/>
          <p:nvPr/>
        </p:nvPicPr>
        <p:blipFill>
          <a:blip r:embed="rId3"/>
          <a:stretch/>
        </p:blipFill>
        <p:spPr>
          <a:xfrm>
            <a:off x="0" y="0"/>
            <a:ext cx="9164520" cy="5140800"/>
          </a:xfrm>
          <a:prstGeom prst="rect">
            <a:avLst/>
          </a:prstGeom>
          <a:ln w="0">
            <a:noFill/>
          </a:ln>
        </p:spPr>
      </p:pic>
      <p:sp>
        <p:nvSpPr>
          <p:cNvPr id="291" name="TextBox 9"/>
          <p:cNvSpPr/>
          <p:nvPr/>
        </p:nvSpPr>
        <p:spPr>
          <a:xfrm>
            <a:off x="3349440" y="180360"/>
            <a:ext cx="192888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САМОЗАНЯТЫЕ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838247838"/>
              </p:ext>
            </p:extLst>
          </p:nvPr>
        </p:nvGraphicFramePr>
        <p:xfrm>
          <a:off x="4284000" y="5163480"/>
          <a:ext cx="5661000" cy="14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2" name="Прямоугольник: скругленные углы 4"/>
          <p:cNvSpPr/>
          <p:nvPr/>
        </p:nvSpPr>
        <p:spPr>
          <a:xfrm>
            <a:off x="958680" y="829440"/>
            <a:ext cx="6837840" cy="1149120"/>
          </a:xfrm>
          <a:prstGeom prst="roundRect">
            <a:avLst>
              <a:gd name="adj" fmla="val 16667"/>
            </a:avLst>
          </a:prstGeom>
          <a:noFill/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Микрозайм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для физических лиц, применяющих специальный налоговый режим «Налог на профессиональный доход»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3" name="Прямоугольник 7"/>
          <p:cNvSpPr/>
          <p:nvPr/>
        </p:nvSpPr>
        <p:spPr>
          <a:xfrm>
            <a:off x="899640" y="2219400"/>
            <a:ext cx="26614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СУММА МИКРОЗАЙМА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4" name="Прямоугольник 8"/>
          <p:cNvSpPr/>
          <p:nvPr/>
        </p:nvSpPr>
        <p:spPr>
          <a:xfrm>
            <a:off x="899640" y="3885120"/>
            <a:ext cx="26614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СРОКИ КРЕДИТОВАНИЯ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5" name="TextBox 10"/>
          <p:cNvSpPr/>
          <p:nvPr/>
        </p:nvSpPr>
        <p:spPr>
          <a:xfrm>
            <a:off x="882720" y="2556000"/>
            <a:ext cx="2368440" cy="333000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ДО </a:t>
            </a: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500 000 рублей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6" name="TextBox 11"/>
          <p:cNvSpPr/>
          <p:nvPr/>
        </p:nvSpPr>
        <p:spPr>
          <a:xfrm>
            <a:off x="882720" y="4241880"/>
            <a:ext cx="2368440" cy="333000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36 месяцев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97" name="Прямоугольник 12"/>
          <p:cNvSpPr/>
          <p:nvPr/>
        </p:nvSpPr>
        <p:spPr>
          <a:xfrm>
            <a:off x="899640" y="3070440"/>
            <a:ext cx="23554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СТАВКА ПО ЗАЙМАМ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8" name="TextBox 13"/>
          <p:cNvSpPr/>
          <p:nvPr/>
        </p:nvSpPr>
        <p:spPr>
          <a:xfrm>
            <a:off x="958680" y="3405600"/>
            <a:ext cx="2292480" cy="333000"/>
          </a:xfrm>
          <a:prstGeom prst="rect">
            <a:avLst/>
          </a:prstGeom>
          <a:solidFill>
            <a:srgbClr val="7030A0">
              <a:alpha val="28000"/>
            </a:srgbClr>
          </a:solidFill>
          <a:ln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0000"/>
                </a:solidFill>
                <a:latin typeface="Arial"/>
                <a:ea typeface="DejaVu Sans"/>
              </a:rPr>
              <a:t>8,5 %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ГОДОВЫХ 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99" name="Рисунок 14"/>
          <p:cNvPicPr/>
          <p:nvPr/>
        </p:nvPicPr>
        <p:blipFill>
          <a:blip r:embed="rId9"/>
          <a:stretch/>
        </p:blipFill>
        <p:spPr>
          <a:xfrm>
            <a:off x="107640" y="3164400"/>
            <a:ext cx="740880" cy="717840"/>
          </a:xfrm>
          <a:prstGeom prst="rect">
            <a:avLst/>
          </a:prstGeom>
          <a:ln w="0">
            <a:noFill/>
          </a:ln>
        </p:spPr>
      </p:pic>
      <p:pic>
        <p:nvPicPr>
          <p:cNvPr id="300" name="Рисунок 15"/>
          <p:cNvPicPr/>
          <p:nvPr/>
        </p:nvPicPr>
        <p:blipFill>
          <a:blip r:embed="rId10"/>
          <a:stretch/>
        </p:blipFill>
        <p:spPr>
          <a:xfrm>
            <a:off x="122760" y="3962880"/>
            <a:ext cx="725400" cy="717120"/>
          </a:xfrm>
          <a:prstGeom prst="rect">
            <a:avLst/>
          </a:prstGeom>
          <a:ln w="0">
            <a:noFill/>
          </a:ln>
        </p:spPr>
      </p:pic>
      <p:pic>
        <p:nvPicPr>
          <p:cNvPr id="301" name="Рисунок 16"/>
          <p:cNvPicPr/>
          <p:nvPr/>
        </p:nvPicPr>
        <p:blipFill>
          <a:blip r:embed="rId11"/>
          <a:stretch/>
        </p:blipFill>
        <p:spPr>
          <a:xfrm>
            <a:off x="107640" y="2298240"/>
            <a:ext cx="740880" cy="725760"/>
          </a:xfrm>
          <a:prstGeom prst="rect">
            <a:avLst/>
          </a:prstGeom>
          <a:ln w="0">
            <a:noFill/>
          </a:ln>
        </p:spPr>
      </p:pic>
      <p:sp>
        <p:nvSpPr>
          <p:cNvPr id="302" name="Прямоугольник: скругленные углы 2"/>
          <p:cNvSpPr/>
          <p:nvPr/>
        </p:nvSpPr>
        <p:spPr>
          <a:xfrm>
            <a:off x="3784320" y="2298240"/>
            <a:ext cx="4245480" cy="7257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Без предоставления залога и поручительства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3" name="Прямоугольник: скругленные углы 18"/>
          <p:cNvSpPr/>
          <p:nvPr/>
        </p:nvSpPr>
        <p:spPr>
          <a:xfrm>
            <a:off x="3765600" y="3276000"/>
            <a:ext cx="4264560" cy="13215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Black"/>
                <a:ea typeface="DejaVu Sans"/>
              </a:rPr>
              <a:t>Первые шесть месяцев - льготный период, в течение которого проценты за пользование Микрозаймом не начисляются, устанавливается отсрочка по погашению основного долга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04" name="Picture 2"/>
          <p:cNvPicPr/>
          <p:nvPr/>
        </p:nvPicPr>
        <p:blipFill>
          <a:blip r:embed="rId12"/>
          <a:stretch/>
        </p:blipFill>
        <p:spPr>
          <a:xfrm>
            <a:off x="7557480" y="134640"/>
            <a:ext cx="1388160" cy="45396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4"/>
          <p:cNvPicPr/>
          <p:nvPr/>
        </p:nvPicPr>
        <p:blipFill>
          <a:blip r:embed="rId13"/>
          <a:stretch/>
        </p:blipFill>
        <p:spPr>
          <a:xfrm>
            <a:off x="-32040" y="10368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307" name="Прямоугольник 4"/>
          <p:cNvSpPr/>
          <p:nvPr/>
        </p:nvSpPr>
        <p:spPr>
          <a:xfrm>
            <a:off x="107640" y="483480"/>
            <a:ext cx="80618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7030A0"/>
                </a:solidFill>
                <a:uFillTx/>
                <a:latin typeface="Tahoma"/>
                <a:ea typeface="DejaVu Sans"/>
              </a:rPr>
              <a:t>Основной вид деятельности ТОГФ</a:t>
            </a:r>
            <a:r>
              <a:rPr lang="ru-RU" sz="1800" b="0" strike="noStrike" spc="-1">
                <a:solidFill>
                  <a:srgbClr val="7030A0"/>
                </a:solidFill>
                <a:latin typeface="Tahoma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ahoma"/>
                <a:ea typeface="DejaVu Sans"/>
              </a:rPr>
              <a:t>- предоставление поручительств по обязательствам (кредитам, займам, договорам лизинга и т.п.) субъектов малого и среднего предпринимательства Тульской области перед кредиторами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08" name="TextBox 1"/>
          <p:cNvSpPr/>
          <p:nvPr/>
        </p:nvSpPr>
        <p:spPr>
          <a:xfrm>
            <a:off x="35640" y="1923840"/>
            <a:ext cx="4101480" cy="222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Фонд не дает предприятиям прямой финансовой поддержки. Он открывает для малых и средних предприятий дорогу к доступным  кредитным ресурсам.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ahoma"/>
                <a:ea typeface="DejaVu Sans"/>
              </a:rPr>
              <a:t>То есть, если субъект малого или среднего бизнеса, например, не владеет залоговым имуществом необходимой оценочной стоимости, на недостающую сумму банком может быть принято обеспечение гарантийного фонда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09" name="Picture 2" descr="http://moneymakerfactory.ru/Pics/verstka/img-721-1429684739.png"/>
          <p:cNvPicPr/>
          <p:nvPr/>
        </p:nvPicPr>
        <p:blipFill>
          <a:blip r:embed="rId3"/>
          <a:stretch/>
        </p:blipFill>
        <p:spPr>
          <a:xfrm>
            <a:off x="4428000" y="1915920"/>
            <a:ext cx="4286520" cy="2719080"/>
          </a:xfrm>
          <a:prstGeom prst="rect">
            <a:avLst/>
          </a:prstGeom>
          <a:ln w="0">
            <a:noFill/>
          </a:ln>
        </p:spPr>
      </p:pic>
      <p:pic>
        <p:nvPicPr>
          <p:cNvPr id="310" name="Рисунок 4"/>
          <p:cNvPicPr/>
          <p:nvPr/>
        </p:nvPicPr>
        <p:blipFill>
          <a:blip r:embed="rId4"/>
          <a:stretch/>
        </p:blipFill>
        <p:spPr>
          <a:xfrm>
            <a:off x="35640" y="-20520"/>
            <a:ext cx="2681280" cy="4651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2"/>
          <p:cNvPicPr/>
          <p:nvPr/>
        </p:nvPicPr>
        <p:blipFill>
          <a:blip r:embed="rId5"/>
          <a:stretch/>
        </p:blipFill>
        <p:spPr>
          <a:xfrm>
            <a:off x="7326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276000" y="-20520"/>
            <a:ext cx="2373840" cy="501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Что такое ТОГФ?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Рисунок 8"/>
          <p:cNvPicPr/>
          <p:nvPr/>
        </p:nvPicPr>
        <p:blipFill>
          <a:blip r:embed="rId6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315" name="Прямоугольник 4"/>
          <p:cNvSpPr/>
          <p:nvPr/>
        </p:nvSpPr>
        <p:spPr>
          <a:xfrm>
            <a:off x="1043640" y="42120"/>
            <a:ext cx="69822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Основные параметры гарантийной поддержки ТОГФ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16" name="Рисунок 4"/>
          <p:cNvPicPr/>
          <p:nvPr/>
        </p:nvPicPr>
        <p:blipFill>
          <a:blip r:embed="rId3"/>
          <a:stretch/>
        </p:blipFill>
        <p:spPr>
          <a:xfrm>
            <a:off x="35640" y="-20520"/>
            <a:ext cx="2681280" cy="46512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2"/>
          <p:cNvPicPr/>
          <p:nvPr/>
        </p:nvPicPr>
        <p:blipFill>
          <a:blip r:embed="rId4"/>
          <a:stretch/>
        </p:blipFill>
        <p:spPr>
          <a:xfrm>
            <a:off x="7717680" y="15840"/>
            <a:ext cx="1388160" cy="393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213244221"/>
              </p:ext>
            </p:extLst>
          </p:nvPr>
        </p:nvGraphicFramePr>
        <p:xfrm>
          <a:off x="35640" y="483480"/>
          <a:ext cx="8998560" cy="452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18" name="Рисунок 6"/>
          <p:cNvPicPr/>
          <p:nvPr/>
        </p:nvPicPr>
        <p:blipFill>
          <a:blip r:embed="rId10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320" name="Рисунок 4"/>
          <p:cNvPicPr/>
          <p:nvPr/>
        </p:nvPicPr>
        <p:blipFill>
          <a:blip r:embed="rId3"/>
          <a:stretch/>
        </p:blipFill>
        <p:spPr>
          <a:xfrm>
            <a:off x="35640" y="-20520"/>
            <a:ext cx="2681280" cy="46512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2"/>
          <p:cNvPicPr/>
          <p:nvPr/>
        </p:nvPicPr>
        <p:blipFill>
          <a:blip r:embed="rId4"/>
          <a:stretch/>
        </p:blipFill>
        <p:spPr>
          <a:xfrm>
            <a:off x="771768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322" name="Прямоугольник 1"/>
          <p:cNvSpPr/>
          <p:nvPr/>
        </p:nvSpPr>
        <p:spPr>
          <a:xfrm>
            <a:off x="2688480" y="-18000"/>
            <a:ext cx="38559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Банки-партнеры ТОГФ</a:t>
            </a:r>
            <a:r>
              <a:rPr lang="en-US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: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854600490"/>
              </p:ext>
            </p:extLst>
          </p:nvPr>
        </p:nvGraphicFramePr>
        <p:xfrm>
          <a:off x="3960" y="464760"/>
          <a:ext cx="9070560" cy="116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23" name="Picture 46" descr="https://i.siteapi.org/3IkoFE8gvtHvnUMxjqs66loC3Ms=/fit-in/1400x1000/center/top/d3e2a80db0857e5.s.siteapi.org/img/63702fc744e53d55cc437ef1832184ecf0a694bc.jpg"/>
          <p:cNvPicPr/>
          <p:nvPr/>
        </p:nvPicPr>
        <p:blipFill>
          <a:blip r:embed="rId10"/>
          <a:stretch/>
        </p:blipFill>
        <p:spPr>
          <a:xfrm>
            <a:off x="0" y="1676520"/>
            <a:ext cx="2944440" cy="820800"/>
          </a:xfrm>
          <a:prstGeom prst="rect">
            <a:avLst/>
          </a:prstGeom>
          <a:ln w="0">
            <a:noFill/>
          </a:ln>
        </p:spPr>
      </p:pic>
      <p:pic>
        <p:nvPicPr>
          <p:cNvPr id="324" name="Picture 4" descr="https://www.firmakbs.ru/media/sberbank-408963.png"/>
          <p:cNvPicPr/>
          <p:nvPr/>
        </p:nvPicPr>
        <p:blipFill>
          <a:blip r:embed="rId11"/>
          <a:stretch/>
        </p:blipFill>
        <p:spPr>
          <a:xfrm>
            <a:off x="3204000" y="1725120"/>
            <a:ext cx="1119240" cy="70020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6" descr="https://ru.vtb.am/about/news/Logo_VTB.JPG"/>
          <p:cNvPicPr/>
          <p:nvPr/>
        </p:nvPicPr>
        <p:blipFill>
          <a:blip r:embed="rId12" cstate="print"/>
          <a:stretch/>
        </p:blipFill>
        <p:spPr>
          <a:xfrm>
            <a:off x="4587480" y="1681560"/>
            <a:ext cx="1626480" cy="81576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8" descr="https://www.oceanbank.ru/wp-content/uploads/2018/01/1447922630_logotip_1.png"/>
          <p:cNvPicPr/>
          <p:nvPr/>
        </p:nvPicPr>
        <p:blipFill>
          <a:blip r:embed="rId13"/>
          <a:stretch/>
        </p:blipFill>
        <p:spPr>
          <a:xfrm>
            <a:off x="6767280" y="2122920"/>
            <a:ext cx="1906560" cy="42480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42" descr="https://minvr.ru/upload/iblock/d4d/logo_true_color.jpg"/>
          <p:cNvPicPr/>
          <p:nvPr/>
        </p:nvPicPr>
        <p:blipFill>
          <a:blip r:embed="rId14"/>
          <a:stretch/>
        </p:blipFill>
        <p:spPr>
          <a:xfrm>
            <a:off x="6707160" y="1723320"/>
            <a:ext cx="2018520" cy="38232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14" descr="https://pr-bank.ru/images/upload/aresbank-logo_thumb512.jpg"/>
          <p:cNvPicPr/>
          <p:nvPr/>
        </p:nvPicPr>
        <p:blipFill>
          <a:blip r:embed="rId15" cstate="print"/>
          <a:stretch/>
        </p:blipFill>
        <p:spPr>
          <a:xfrm>
            <a:off x="37440" y="2657880"/>
            <a:ext cx="766800" cy="68976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16" descr="https://refinansirovanie.org/uploads/posts/2018-02/1517577553_moskovskiy-industrialnyy-bank.jpg"/>
          <p:cNvPicPr/>
          <p:nvPr/>
        </p:nvPicPr>
        <p:blipFill>
          <a:blip r:embed="rId16"/>
          <a:stretch/>
        </p:blipFill>
        <p:spPr>
          <a:xfrm>
            <a:off x="1043640" y="2542320"/>
            <a:ext cx="1758240" cy="819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20" descr="http://st3.prosto.im/cache/st3/4/0/2/2/4022/4022.jpg"/>
          <p:cNvPicPr/>
          <p:nvPr/>
        </p:nvPicPr>
        <p:blipFill>
          <a:blip r:embed="rId17" cstate="print"/>
          <a:stretch/>
        </p:blipFill>
        <p:spPr>
          <a:xfrm>
            <a:off x="3204000" y="2571840"/>
            <a:ext cx="1645560" cy="569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32" descr="http://tus-dev.wizart.su/content/gazprom-01.jpg"/>
          <p:cNvPicPr/>
          <p:nvPr/>
        </p:nvPicPr>
        <p:blipFill>
          <a:blip r:embed="rId18" cstate="print"/>
          <a:stretch/>
        </p:blipFill>
        <p:spPr>
          <a:xfrm>
            <a:off x="5220000" y="2495160"/>
            <a:ext cx="1184760" cy="85248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2"/>
          <p:cNvPicPr/>
          <p:nvPr/>
        </p:nvPicPr>
        <p:blipFill>
          <a:blip r:embed="rId19"/>
          <a:stretch/>
        </p:blipFill>
        <p:spPr>
          <a:xfrm>
            <a:off x="6876360" y="2630520"/>
            <a:ext cx="1389960" cy="68076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0" descr="http://essobmr.ru/upload/000/u1/024/fff463eb.jpg"/>
          <p:cNvPicPr/>
          <p:nvPr/>
        </p:nvPicPr>
        <p:blipFill>
          <a:blip r:embed="rId20"/>
          <a:stretch/>
        </p:blipFill>
        <p:spPr>
          <a:xfrm>
            <a:off x="5777280" y="3291840"/>
            <a:ext cx="952560" cy="57024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8" descr="https://www.nnpf.ru/o_fonde/images/Spirit-Bank.png"/>
          <p:cNvPicPr/>
          <p:nvPr/>
        </p:nvPicPr>
        <p:blipFill>
          <a:blip r:embed="rId21"/>
          <a:stretch/>
        </p:blipFill>
        <p:spPr>
          <a:xfrm>
            <a:off x="5255640" y="3942720"/>
            <a:ext cx="1770840" cy="93348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24" descr="https://s9.stc.all.kpcdn.net/share/i/12/4441142/inx960x640.jpg"/>
          <p:cNvPicPr/>
          <p:nvPr/>
        </p:nvPicPr>
        <p:blipFill>
          <a:blip r:embed="rId22"/>
          <a:stretch/>
        </p:blipFill>
        <p:spPr>
          <a:xfrm>
            <a:off x="2339640" y="3147840"/>
            <a:ext cx="1497600" cy="89748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26" descr="https://static.vl.ru/catalog/1490266480760_big_vlru.jpg"/>
          <p:cNvPicPr/>
          <p:nvPr/>
        </p:nvPicPr>
        <p:blipFill>
          <a:blip r:embed="rId23"/>
          <a:stretch/>
        </p:blipFill>
        <p:spPr>
          <a:xfrm>
            <a:off x="1886400" y="3958200"/>
            <a:ext cx="1940400" cy="677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34" descr="https://resbash.ru/foto_news/2015/11/20750.jpg"/>
          <p:cNvPicPr/>
          <p:nvPr/>
        </p:nvPicPr>
        <p:blipFill>
          <a:blip r:embed="rId24" cstate="print"/>
          <a:stretch/>
        </p:blipFill>
        <p:spPr>
          <a:xfrm>
            <a:off x="957600" y="3075840"/>
            <a:ext cx="1595520" cy="89676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36" descr="https://pr-bank.ru/images/upload/forabank-logo_thumb512.jpg"/>
          <p:cNvPicPr/>
          <p:nvPr/>
        </p:nvPicPr>
        <p:blipFill>
          <a:blip r:embed="rId25" cstate="print"/>
          <a:stretch/>
        </p:blipFill>
        <p:spPr>
          <a:xfrm>
            <a:off x="107640" y="3363840"/>
            <a:ext cx="820800" cy="73836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38" descr="https://zajmy.ru/wp-content/uploads/2017/06/1024x1024sr-768x768.jpg"/>
          <p:cNvPicPr/>
          <p:nvPr/>
        </p:nvPicPr>
        <p:blipFill>
          <a:blip r:embed="rId26" cstate="print"/>
          <a:stretch/>
        </p:blipFill>
        <p:spPr>
          <a:xfrm>
            <a:off x="7884360" y="3219840"/>
            <a:ext cx="1190160" cy="107100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44" descr="https://i2.wp.com/credit-online.ws/wp-content/uploads/2014/02/novikombank_logo.jpg"/>
          <p:cNvPicPr/>
          <p:nvPr/>
        </p:nvPicPr>
        <p:blipFill>
          <a:blip r:embed="rId27" cstate="print"/>
          <a:stretch/>
        </p:blipFill>
        <p:spPr>
          <a:xfrm>
            <a:off x="6853320" y="3363840"/>
            <a:ext cx="1028520" cy="72684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4"/>
          <p:cNvPicPr/>
          <p:nvPr/>
        </p:nvPicPr>
        <p:blipFill>
          <a:blip r:embed="rId28" cstate="print"/>
          <a:stretch/>
        </p:blipFill>
        <p:spPr>
          <a:xfrm>
            <a:off x="3852000" y="3147840"/>
            <a:ext cx="1301760" cy="788760"/>
          </a:xfrm>
          <a:prstGeom prst="rect">
            <a:avLst/>
          </a:prstGeom>
          <a:ln w="0">
            <a:noFill/>
          </a:ln>
        </p:spPr>
      </p:pic>
      <p:pic>
        <p:nvPicPr>
          <p:cNvPr id="342" name="Рисунок 25"/>
          <p:cNvPicPr/>
          <p:nvPr/>
        </p:nvPicPr>
        <p:blipFill>
          <a:blip r:embed="rId29"/>
          <a:stretch/>
        </p:blipFill>
        <p:spPr>
          <a:xfrm>
            <a:off x="0" y="457236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043640" y="-35640"/>
            <a:ext cx="6786720" cy="51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Программа льготного лизинга оборудования для субъектов МСП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Рисунок 5"/>
          <p:cNvPicPr/>
          <p:nvPr/>
        </p:nvPicPr>
        <p:blipFill>
          <a:blip r:embed="rId3"/>
          <a:stretch/>
        </p:blipFill>
        <p:spPr>
          <a:xfrm>
            <a:off x="-252360" y="-20520"/>
            <a:ext cx="2681280" cy="46512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123532195"/>
              </p:ext>
            </p:extLst>
          </p:nvPr>
        </p:nvGraphicFramePr>
        <p:xfrm>
          <a:off x="1619640" y="465480"/>
          <a:ext cx="7472160" cy="246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47" name="object 9"/>
          <p:cNvGrpSpPr/>
          <p:nvPr/>
        </p:nvGrpSpPr>
        <p:grpSpPr>
          <a:xfrm>
            <a:off x="554040" y="1059480"/>
            <a:ext cx="487080" cy="642600"/>
            <a:chOff x="554040" y="1059480"/>
            <a:chExt cx="487080" cy="642600"/>
          </a:xfrm>
        </p:grpSpPr>
        <p:sp>
          <p:nvSpPr>
            <p:cNvPr id="348" name="object 10"/>
            <p:cNvSpPr/>
            <p:nvPr/>
          </p:nvSpPr>
          <p:spPr>
            <a:xfrm>
              <a:off x="554040" y="1059480"/>
              <a:ext cx="487080" cy="642600"/>
            </a:xfrm>
            <a:custGeom>
              <a:avLst/>
              <a:gdLst/>
              <a:ahLst/>
              <a:cxnLst/>
              <a:rect l="l" t="t" r="r" b="b"/>
              <a:pathLst>
                <a:path w="489584" h="645160">
                  <a:moveTo>
                    <a:pt x="268224" y="496824"/>
                  </a:moveTo>
                  <a:lnTo>
                    <a:pt x="266153" y="486829"/>
                  </a:lnTo>
                  <a:lnTo>
                    <a:pt x="260794" y="479679"/>
                  </a:lnTo>
                  <a:lnTo>
                    <a:pt x="253441" y="475399"/>
                  </a:lnTo>
                  <a:lnTo>
                    <a:pt x="245364" y="473964"/>
                  </a:lnTo>
                  <a:lnTo>
                    <a:pt x="108204" y="473964"/>
                  </a:lnTo>
                  <a:lnTo>
                    <a:pt x="98209" y="475399"/>
                  </a:lnTo>
                  <a:lnTo>
                    <a:pt x="91059" y="479679"/>
                  </a:lnTo>
                  <a:lnTo>
                    <a:pt x="86779" y="486829"/>
                  </a:lnTo>
                  <a:lnTo>
                    <a:pt x="85344" y="496824"/>
                  </a:lnTo>
                  <a:lnTo>
                    <a:pt x="86779" y="504901"/>
                  </a:lnTo>
                  <a:lnTo>
                    <a:pt x="91059" y="512254"/>
                  </a:lnTo>
                  <a:lnTo>
                    <a:pt x="98209" y="517613"/>
                  </a:lnTo>
                  <a:lnTo>
                    <a:pt x="108204" y="519684"/>
                  </a:lnTo>
                  <a:lnTo>
                    <a:pt x="245364" y="519684"/>
                  </a:lnTo>
                  <a:lnTo>
                    <a:pt x="253441" y="517613"/>
                  </a:lnTo>
                  <a:lnTo>
                    <a:pt x="260794" y="512254"/>
                  </a:lnTo>
                  <a:lnTo>
                    <a:pt x="266153" y="504901"/>
                  </a:lnTo>
                  <a:lnTo>
                    <a:pt x="268224" y="496824"/>
                  </a:lnTo>
                  <a:close/>
                  <a:moveTo>
                    <a:pt x="402336" y="417576"/>
                  </a:moveTo>
                  <a:lnTo>
                    <a:pt x="400481" y="408863"/>
                  </a:lnTo>
                  <a:lnTo>
                    <a:pt x="395478" y="401574"/>
                  </a:lnTo>
                  <a:lnTo>
                    <a:pt x="388188" y="396582"/>
                  </a:lnTo>
                  <a:lnTo>
                    <a:pt x="379476" y="394716"/>
                  </a:lnTo>
                  <a:lnTo>
                    <a:pt x="108204" y="394716"/>
                  </a:lnTo>
                  <a:lnTo>
                    <a:pt x="98209" y="396582"/>
                  </a:lnTo>
                  <a:lnTo>
                    <a:pt x="91059" y="401574"/>
                  </a:lnTo>
                  <a:lnTo>
                    <a:pt x="86779" y="408863"/>
                  </a:lnTo>
                  <a:lnTo>
                    <a:pt x="85344" y="417576"/>
                  </a:lnTo>
                  <a:lnTo>
                    <a:pt x="86779" y="426707"/>
                  </a:lnTo>
                  <a:lnTo>
                    <a:pt x="91059" y="433387"/>
                  </a:lnTo>
                  <a:lnTo>
                    <a:pt x="98209" y="437515"/>
                  </a:lnTo>
                  <a:lnTo>
                    <a:pt x="108204" y="438912"/>
                  </a:lnTo>
                  <a:lnTo>
                    <a:pt x="379476" y="438912"/>
                  </a:lnTo>
                  <a:lnTo>
                    <a:pt x="388188" y="437515"/>
                  </a:lnTo>
                  <a:lnTo>
                    <a:pt x="395478" y="433387"/>
                  </a:lnTo>
                  <a:lnTo>
                    <a:pt x="400481" y="426707"/>
                  </a:lnTo>
                  <a:lnTo>
                    <a:pt x="402336" y="417576"/>
                  </a:lnTo>
                  <a:close/>
                  <a:moveTo>
                    <a:pt x="402336" y="341376"/>
                  </a:moveTo>
                  <a:lnTo>
                    <a:pt x="400481" y="332663"/>
                  </a:lnTo>
                  <a:lnTo>
                    <a:pt x="395478" y="325374"/>
                  </a:lnTo>
                  <a:lnTo>
                    <a:pt x="388188" y="320382"/>
                  </a:lnTo>
                  <a:lnTo>
                    <a:pt x="379476" y="318516"/>
                  </a:lnTo>
                  <a:lnTo>
                    <a:pt x="108204" y="318516"/>
                  </a:lnTo>
                  <a:lnTo>
                    <a:pt x="98209" y="320382"/>
                  </a:lnTo>
                  <a:lnTo>
                    <a:pt x="91059" y="325374"/>
                  </a:lnTo>
                  <a:lnTo>
                    <a:pt x="86779" y="332663"/>
                  </a:lnTo>
                  <a:lnTo>
                    <a:pt x="85344" y="341376"/>
                  </a:lnTo>
                  <a:lnTo>
                    <a:pt x="86779" y="351383"/>
                  </a:lnTo>
                  <a:lnTo>
                    <a:pt x="91059" y="358521"/>
                  </a:lnTo>
                  <a:lnTo>
                    <a:pt x="98209" y="362813"/>
                  </a:lnTo>
                  <a:lnTo>
                    <a:pt x="108204" y="364236"/>
                  </a:lnTo>
                  <a:lnTo>
                    <a:pt x="379476" y="364236"/>
                  </a:lnTo>
                  <a:lnTo>
                    <a:pt x="388188" y="362813"/>
                  </a:lnTo>
                  <a:lnTo>
                    <a:pt x="395478" y="358521"/>
                  </a:lnTo>
                  <a:lnTo>
                    <a:pt x="400481" y="351383"/>
                  </a:lnTo>
                  <a:lnTo>
                    <a:pt x="402336" y="341376"/>
                  </a:lnTo>
                  <a:close/>
                  <a:moveTo>
                    <a:pt x="402336" y="266700"/>
                  </a:moveTo>
                  <a:lnTo>
                    <a:pt x="400481" y="257746"/>
                  </a:lnTo>
                  <a:lnTo>
                    <a:pt x="395478" y="249936"/>
                  </a:lnTo>
                  <a:lnTo>
                    <a:pt x="388188" y="244411"/>
                  </a:lnTo>
                  <a:lnTo>
                    <a:pt x="379476" y="242316"/>
                  </a:lnTo>
                  <a:lnTo>
                    <a:pt x="108204" y="242316"/>
                  </a:lnTo>
                  <a:lnTo>
                    <a:pt x="98209" y="244411"/>
                  </a:lnTo>
                  <a:lnTo>
                    <a:pt x="91059" y="249936"/>
                  </a:lnTo>
                  <a:lnTo>
                    <a:pt x="86779" y="257746"/>
                  </a:lnTo>
                  <a:lnTo>
                    <a:pt x="85344" y="266700"/>
                  </a:lnTo>
                  <a:lnTo>
                    <a:pt x="86779" y="276707"/>
                  </a:lnTo>
                  <a:lnTo>
                    <a:pt x="91059" y="283845"/>
                  </a:lnTo>
                  <a:lnTo>
                    <a:pt x="98209" y="288137"/>
                  </a:lnTo>
                  <a:lnTo>
                    <a:pt x="108204" y="289560"/>
                  </a:lnTo>
                  <a:lnTo>
                    <a:pt x="379476" y="289560"/>
                  </a:lnTo>
                  <a:lnTo>
                    <a:pt x="388188" y="288137"/>
                  </a:lnTo>
                  <a:lnTo>
                    <a:pt x="395478" y="283845"/>
                  </a:lnTo>
                  <a:lnTo>
                    <a:pt x="400481" y="276707"/>
                  </a:lnTo>
                  <a:lnTo>
                    <a:pt x="402336" y="266700"/>
                  </a:lnTo>
                  <a:close/>
                  <a:moveTo>
                    <a:pt x="489204" y="67056"/>
                  </a:moveTo>
                  <a:lnTo>
                    <a:pt x="483844" y="40513"/>
                  </a:lnTo>
                  <a:lnTo>
                    <a:pt x="469201" y="19240"/>
                  </a:lnTo>
                  <a:lnTo>
                    <a:pt x="447421" y="5130"/>
                  </a:lnTo>
                  <a:lnTo>
                    <a:pt x="420624" y="0"/>
                  </a:lnTo>
                  <a:lnTo>
                    <a:pt x="333756" y="0"/>
                  </a:lnTo>
                  <a:lnTo>
                    <a:pt x="325920" y="1841"/>
                  </a:lnTo>
                  <a:lnTo>
                    <a:pt x="319087" y="6667"/>
                  </a:lnTo>
                  <a:lnTo>
                    <a:pt x="314261" y="13512"/>
                  </a:lnTo>
                  <a:lnTo>
                    <a:pt x="312420" y="21336"/>
                  </a:lnTo>
                  <a:lnTo>
                    <a:pt x="314261" y="30060"/>
                  </a:lnTo>
                  <a:lnTo>
                    <a:pt x="319087" y="37338"/>
                  </a:lnTo>
                  <a:lnTo>
                    <a:pt x="325920" y="42341"/>
                  </a:lnTo>
                  <a:lnTo>
                    <a:pt x="333756" y="44196"/>
                  </a:lnTo>
                  <a:lnTo>
                    <a:pt x="420624" y="44196"/>
                  </a:lnTo>
                  <a:lnTo>
                    <a:pt x="430631" y="45631"/>
                  </a:lnTo>
                  <a:lnTo>
                    <a:pt x="437769" y="49911"/>
                  </a:lnTo>
                  <a:lnTo>
                    <a:pt x="442061" y="57061"/>
                  </a:lnTo>
                  <a:lnTo>
                    <a:pt x="443484" y="67056"/>
                  </a:lnTo>
                  <a:lnTo>
                    <a:pt x="443484" y="576072"/>
                  </a:lnTo>
                  <a:lnTo>
                    <a:pt x="442061" y="584149"/>
                  </a:lnTo>
                  <a:lnTo>
                    <a:pt x="437769" y="591502"/>
                  </a:lnTo>
                  <a:lnTo>
                    <a:pt x="430631" y="596861"/>
                  </a:lnTo>
                  <a:lnTo>
                    <a:pt x="420624" y="598932"/>
                  </a:lnTo>
                  <a:lnTo>
                    <a:pt x="64008" y="598932"/>
                  </a:lnTo>
                  <a:lnTo>
                    <a:pt x="55765" y="596861"/>
                  </a:lnTo>
                  <a:lnTo>
                    <a:pt x="49530" y="591502"/>
                  </a:lnTo>
                  <a:lnTo>
                    <a:pt x="45580" y="584149"/>
                  </a:lnTo>
                  <a:lnTo>
                    <a:pt x="44196" y="576072"/>
                  </a:lnTo>
                  <a:lnTo>
                    <a:pt x="44196" y="67056"/>
                  </a:lnTo>
                  <a:lnTo>
                    <a:pt x="45580" y="57061"/>
                  </a:lnTo>
                  <a:lnTo>
                    <a:pt x="49530" y="49911"/>
                  </a:lnTo>
                  <a:lnTo>
                    <a:pt x="55765" y="45631"/>
                  </a:lnTo>
                  <a:lnTo>
                    <a:pt x="64008" y="44196"/>
                  </a:lnTo>
                  <a:lnTo>
                    <a:pt x="73774" y="42341"/>
                  </a:lnTo>
                  <a:lnTo>
                    <a:pt x="73774" y="1841"/>
                  </a:lnTo>
                  <a:lnTo>
                    <a:pt x="64008" y="0"/>
                  </a:lnTo>
                  <a:lnTo>
                    <a:pt x="39217" y="5130"/>
                  </a:lnTo>
                  <a:lnTo>
                    <a:pt x="18859" y="19240"/>
                  </a:lnTo>
                  <a:lnTo>
                    <a:pt x="5080" y="40513"/>
                  </a:lnTo>
                  <a:lnTo>
                    <a:pt x="0" y="67056"/>
                  </a:lnTo>
                  <a:lnTo>
                    <a:pt x="0" y="576072"/>
                  </a:lnTo>
                  <a:lnTo>
                    <a:pt x="5080" y="602869"/>
                  </a:lnTo>
                  <a:lnTo>
                    <a:pt x="18859" y="624649"/>
                  </a:lnTo>
                  <a:lnTo>
                    <a:pt x="39217" y="639305"/>
                  </a:lnTo>
                  <a:lnTo>
                    <a:pt x="64008" y="644652"/>
                  </a:lnTo>
                  <a:lnTo>
                    <a:pt x="420624" y="644652"/>
                  </a:lnTo>
                  <a:lnTo>
                    <a:pt x="447421" y="639305"/>
                  </a:lnTo>
                  <a:lnTo>
                    <a:pt x="469201" y="624649"/>
                  </a:lnTo>
                  <a:lnTo>
                    <a:pt x="483844" y="602869"/>
                  </a:lnTo>
                  <a:lnTo>
                    <a:pt x="489204" y="576072"/>
                  </a:lnTo>
                  <a:lnTo>
                    <a:pt x="489204" y="6705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49" name="object 11"/>
            <p:cNvPicPr/>
            <p:nvPr/>
          </p:nvPicPr>
          <p:blipFill>
            <a:blip r:embed="rId10"/>
            <a:stretch/>
          </p:blipFill>
          <p:spPr>
            <a:xfrm>
              <a:off x="662400" y="1059480"/>
              <a:ext cx="178920" cy="1803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0" name="object 7"/>
          <p:cNvSpPr/>
          <p:nvPr/>
        </p:nvSpPr>
        <p:spPr>
          <a:xfrm>
            <a:off x="10080" y="1851840"/>
            <a:ext cx="1516680" cy="88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 anchor="t">
            <a:spAutoFit/>
          </a:bodyPr>
          <a:lstStyle/>
          <a:p>
            <a:pPr marL="12600" indent="-2520" algn="ctr">
              <a:lnSpc>
                <a:spcPct val="103000"/>
              </a:lnSpc>
              <a:spcBef>
                <a:spcPts val="91"/>
              </a:spcBef>
              <a:tabLst>
                <a:tab pos="0" algn="l"/>
              </a:tabLst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Преимущества  программы льготного </a:t>
            </a:r>
            <a:r>
              <a:rPr lang="ru-RU" sz="1400" b="1" strike="noStrike" spc="-307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лизинга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51" name="object 8"/>
          <p:cNvSpPr/>
          <p:nvPr/>
        </p:nvSpPr>
        <p:spPr>
          <a:xfrm>
            <a:off x="1187640" y="1131480"/>
            <a:ext cx="339120" cy="526320"/>
          </a:xfrm>
          <a:custGeom>
            <a:avLst/>
            <a:gdLst/>
            <a:ahLst/>
            <a:cxnLst/>
            <a:rect l="l" t="t" r="r" b="b"/>
            <a:pathLst>
              <a:path w="341630" h="528954">
                <a:moveTo>
                  <a:pt x="341375" y="280415"/>
                </a:moveTo>
                <a:lnTo>
                  <a:pt x="91439" y="0"/>
                </a:lnTo>
                <a:lnTo>
                  <a:pt x="25907" y="57911"/>
                </a:lnTo>
                <a:lnTo>
                  <a:pt x="214883" y="269747"/>
                </a:lnTo>
                <a:lnTo>
                  <a:pt x="0" y="461771"/>
                </a:lnTo>
                <a:lnTo>
                  <a:pt x="60959" y="528827"/>
                </a:lnTo>
                <a:lnTo>
                  <a:pt x="341375" y="280415"/>
                </a:lnTo>
                <a:close/>
              </a:path>
            </a:pathLst>
          </a:custGeom>
          <a:solidFill>
            <a:srgbClr val="1F4E7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object 27"/>
          <p:cNvSpPr/>
          <p:nvPr/>
        </p:nvSpPr>
        <p:spPr>
          <a:xfrm>
            <a:off x="35640" y="4101840"/>
            <a:ext cx="1491120" cy="44568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76320" algn="ctr">
              <a:lnSpc>
                <a:spcPct val="100000"/>
              </a:lnSpc>
              <a:spcBef>
                <a:spcPts val="269"/>
              </a:spcBef>
            </a:pPr>
            <a:r>
              <a:rPr lang="ru-RU" sz="135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Предмет</a:t>
            </a:r>
            <a:r>
              <a:rPr lang="ru-RU" sz="1350" b="1" strike="noStrike" spc="-46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ru-RU" sz="1350" b="1" strike="noStrike" spc="-7">
                <a:solidFill>
                  <a:srgbClr val="FFFFFF"/>
                </a:solidFill>
                <a:latin typeface="Arial"/>
                <a:ea typeface="DejaVu Sans"/>
              </a:rPr>
              <a:t>лизинга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53" name="object 27"/>
          <p:cNvSpPr/>
          <p:nvPr/>
        </p:nvSpPr>
        <p:spPr>
          <a:xfrm>
            <a:off x="1619640" y="4248000"/>
            <a:ext cx="7309800" cy="20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12600">
              <a:lnSpc>
                <a:spcPct val="102000"/>
              </a:lnSpc>
              <a:spcBef>
                <a:spcPts val="96"/>
              </a:spcBef>
            </a:pPr>
            <a:r>
              <a:rPr lang="ru-RU" sz="1100" b="1" strike="noStrike" spc="-1">
                <a:solidFill>
                  <a:srgbClr val="7030A0"/>
                </a:solidFill>
                <a:latin typeface="Arial"/>
                <a:ea typeface="DejaVu Sans"/>
              </a:rPr>
              <a:t>Оборудование</a:t>
            </a:r>
            <a:r>
              <a:rPr lang="ru-RU" sz="1100" b="1" strike="noStrike" spc="-2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100" b="0" strike="noStrike" spc="250">
                <a:solidFill>
                  <a:srgbClr val="000000"/>
                </a:solidFill>
                <a:latin typeface="Microsoft Sans Serif"/>
                <a:ea typeface="DejaVu Sans"/>
              </a:rPr>
              <a:t>–</a:t>
            </a:r>
            <a:r>
              <a:rPr lang="ru-RU" sz="11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 новое</a:t>
            </a:r>
            <a:r>
              <a:rPr lang="ru-RU" sz="1100" b="0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(ранее не</a:t>
            </a:r>
            <a:r>
              <a:rPr lang="ru-RU" sz="1100" b="0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использованное или </a:t>
            </a:r>
            <a:r>
              <a:rPr lang="ru-RU" sz="1100" b="0" strike="noStrike" spc="-250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не введенное</a:t>
            </a:r>
            <a:r>
              <a:rPr lang="ru-RU" sz="1100" b="0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в</a:t>
            </a:r>
            <a:r>
              <a:rPr lang="ru-RU" sz="1100" b="0" strike="noStrike" spc="1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0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эксплуатацию)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4" name="object 27"/>
          <p:cNvSpPr/>
          <p:nvPr/>
        </p:nvSpPr>
        <p:spPr>
          <a:xfrm>
            <a:off x="35640" y="3291840"/>
            <a:ext cx="1491120" cy="44496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76320" algn="ctr">
              <a:lnSpc>
                <a:spcPct val="100000"/>
              </a:lnSpc>
              <a:spcBef>
                <a:spcPts val="269"/>
              </a:spcBef>
            </a:pPr>
            <a:r>
              <a:rPr lang="ru-RU" sz="135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Профиль клиента</a:t>
            </a:r>
            <a:endParaRPr lang="ru-RU" sz="1350" b="0" strike="noStrike" spc="-1">
              <a:latin typeface="Arial"/>
            </a:endParaRPr>
          </a:p>
        </p:txBody>
      </p:sp>
      <p:sp>
        <p:nvSpPr>
          <p:cNvPr id="355" name="object 27"/>
          <p:cNvSpPr/>
          <p:nvPr/>
        </p:nvSpPr>
        <p:spPr>
          <a:xfrm>
            <a:off x="1623600" y="3105720"/>
            <a:ext cx="7466040" cy="78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12600">
              <a:lnSpc>
                <a:spcPct val="108000"/>
              </a:lnSpc>
              <a:spcBef>
                <a:spcPts val="96"/>
              </a:spcBef>
            </a:pP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Резидент </a:t>
            </a:r>
            <a:r>
              <a:rPr lang="ru-RU" sz="1100" b="1" strike="noStrike" spc="-21">
                <a:solidFill>
                  <a:srgbClr val="000000"/>
                </a:solidFill>
                <a:latin typeface="Microsoft Sans Serif"/>
                <a:ea typeface="DejaVu Sans"/>
              </a:rPr>
              <a:t>РФ,</a:t>
            </a: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субъект</a:t>
            </a:r>
            <a:r>
              <a:rPr lang="ru-RU" sz="1100" b="1" strike="noStrike" spc="-2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индивидуального</a:t>
            </a:r>
            <a:r>
              <a:rPr lang="ru-RU" sz="1100" b="1" strike="noStrike" spc="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и малого  предпринимательства </a:t>
            </a: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(ИМП),</a:t>
            </a:r>
            <a:r>
              <a:rPr lang="ru-RU" sz="1100" b="1" strike="noStrike" spc="1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включенный в Единый  реестр</a:t>
            </a:r>
            <a:r>
              <a:rPr lang="ru-RU" sz="1100" b="1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 субъектов</a:t>
            </a:r>
            <a:r>
              <a:rPr lang="ru-RU" sz="1100" b="1" strike="noStrike" spc="15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малого и</a:t>
            </a:r>
            <a:r>
              <a:rPr lang="ru-RU" sz="1100" b="1" strike="noStrike" spc="1">
                <a:solidFill>
                  <a:srgbClr val="000000"/>
                </a:solidFill>
                <a:latin typeface="Microsoft Sans Serif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0000"/>
                </a:solidFill>
                <a:latin typeface="Microsoft Sans Serif"/>
                <a:ea typeface="DejaVu Sans"/>
              </a:rPr>
              <a:t>среднего </a:t>
            </a:r>
            <a:r>
              <a:rPr lang="ru-RU" sz="1100" b="1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предпринимательства.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ct val="108000"/>
              </a:lnSpc>
              <a:spcBef>
                <a:spcPts val="96"/>
              </a:spcBef>
            </a:pPr>
            <a:r>
              <a:rPr lang="ru-RU" sz="1100" b="1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Величина дохода: до 800 млн. руб.</a:t>
            </a:r>
            <a:endParaRPr lang="ru-RU" sz="1100" b="0" strike="noStrike" spc="-1">
              <a:latin typeface="Arial"/>
            </a:endParaRPr>
          </a:p>
          <a:p>
            <a:pPr marL="12600">
              <a:lnSpc>
                <a:spcPct val="108000"/>
              </a:lnSpc>
              <a:spcBef>
                <a:spcPts val="96"/>
              </a:spcBef>
            </a:pPr>
            <a:r>
              <a:rPr lang="ru-RU" sz="1100" b="1" strike="noStrike" spc="-7">
                <a:solidFill>
                  <a:srgbClr val="000000"/>
                </a:solidFill>
                <a:latin typeface="Microsoft Sans Serif"/>
                <a:ea typeface="DejaVu Sans"/>
              </a:rPr>
              <a:t>Численность сотрудников: до 100 человек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56" name="Рисунок 15"/>
          <p:cNvPicPr/>
          <p:nvPr/>
        </p:nvPicPr>
        <p:blipFill>
          <a:blip r:embed="rId11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Изображение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360" cy="5141160"/>
          </a:xfrm>
          <a:prstGeom prst="rect">
            <a:avLst/>
          </a:prstGeom>
          <a:ln w="0">
            <a:noFill/>
          </a:ln>
        </p:spPr>
      </p:pic>
      <p:pic>
        <p:nvPicPr>
          <p:cNvPr id="358" name="Рисунок 12"/>
          <p:cNvPicPr/>
          <p:nvPr/>
        </p:nvPicPr>
        <p:blipFill>
          <a:blip r:embed="rId3"/>
          <a:stretch/>
        </p:blipFill>
        <p:spPr>
          <a:xfrm>
            <a:off x="-108360" y="-20520"/>
            <a:ext cx="2590200" cy="465480"/>
          </a:xfrm>
          <a:prstGeom prst="rect">
            <a:avLst/>
          </a:prstGeom>
          <a:ln w="0">
            <a:noFill/>
          </a:ln>
        </p:spPr>
      </p:pic>
      <p:pic>
        <p:nvPicPr>
          <p:cNvPr id="359" name="Picture 3"/>
          <p:cNvPicPr/>
          <p:nvPr/>
        </p:nvPicPr>
        <p:blipFill>
          <a:blip r:embed="rId4"/>
          <a:stretch/>
        </p:blipFill>
        <p:spPr>
          <a:xfrm>
            <a:off x="7740360" y="15840"/>
            <a:ext cx="1388520" cy="393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376392288"/>
              </p:ext>
            </p:extLst>
          </p:nvPr>
        </p:nvGraphicFramePr>
        <p:xfrm>
          <a:off x="120600" y="442080"/>
          <a:ext cx="9021240" cy="464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187640" y="0"/>
            <a:ext cx="6622560" cy="40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Предоставление субсидии за нерабочие дни 2021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1" name="Рисунок 18"/>
          <p:cNvPicPr/>
          <p:nvPr/>
        </p:nvPicPr>
        <p:blipFill>
          <a:blip r:embed="rId10"/>
          <a:stretch/>
        </p:blipFill>
        <p:spPr>
          <a:xfrm>
            <a:off x="0" y="4680000"/>
            <a:ext cx="9171360" cy="49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363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364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1822687860"/>
              </p:ext>
            </p:extLst>
          </p:nvPr>
        </p:nvGraphicFramePr>
        <p:xfrm>
          <a:off x="0" y="462240"/>
          <a:ext cx="9128520" cy="423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5" name="PlaceHolder 1"/>
          <p:cNvSpPr/>
          <p:nvPr/>
        </p:nvSpPr>
        <p:spPr>
          <a:xfrm>
            <a:off x="1187640" y="0"/>
            <a:ext cx="6622560" cy="40932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Документы для подачи заявления на субсидию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66" name="Рисунок 19"/>
          <p:cNvPicPr/>
          <p:nvPr/>
        </p:nvPicPr>
        <p:blipFill>
          <a:blip r:embed="rId10"/>
          <a:stretch/>
        </p:blipFill>
        <p:spPr>
          <a:xfrm>
            <a:off x="360" y="4680000"/>
            <a:ext cx="9135000" cy="49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368" name="TextBox 9"/>
          <p:cNvSpPr/>
          <p:nvPr/>
        </p:nvSpPr>
        <p:spPr>
          <a:xfrm>
            <a:off x="539640" y="1347480"/>
            <a:ext cx="835056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О мерах нефинансовой поддержки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в Тульской области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69" name="Picture 8" descr="Герб обл полный"/>
          <p:cNvPicPr/>
          <p:nvPr/>
        </p:nvPicPr>
        <p:blipFill>
          <a:blip r:embed="rId3"/>
          <a:stretch/>
        </p:blipFill>
        <p:spPr>
          <a:xfrm>
            <a:off x="4249800" y="411480"/>
            <a:ext cx="751320" cy="916200"/>
          </a:xfrm>
          <a:prstGeom prst="rect">
            <a:avLst/>
          </a:prstGeom>
          <a:ln w="0">
            <a:noFill/>
          </a:ln>
        </p:spPr>
      </p:pic>
      <p:sp>
        <p:nvSpPr>
          <p:cNvPr id="370" name="Прямая соединительная линия 11"/>
          <p:cNvSpPr/>
          <p:nvPr/>
        </p:nvSpPr>
        <p:spPr>
          <a:xfrm>
            <a:off x="1115280" y="3291480"/>
            <a:ext cx="7273080" cy="360"/>
          </a:xfrm>
          <a:prstGeom prst="line">
            <a:avLst/>
          </a:prstGeom>
          <a:ln w="7620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1" name="Рисунок 2"/>
          <p:cNvPicPr/>
          <p:nvPr/>
        </p:nvPicPr>
        <p:blipFill>
          <a:blip r:embed="rId4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372" name="Picture 2"/>
          <p:cNvPicPr/>
          <p:nvPr/>
        </p:nvPicPr>
        <p:blipFill>
          <a:blip r:embed="rId5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373" name="Рисунок 4"/>
          <p:cNvPicPr/>
          <p:nvPr/>
        </p:nvPicPr>
        <p:blipFill>
          <a:blip r:embed="rId6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Изображение 9"/>
          <p:cNvPicPr/>
          <p:nvPr/>
        </p:nvPicPr>
        <p:blipFill>
          <a:blip r:embed="rId2"/>
          <a:srcRect r="20884" b="89276"/>
          <a:stretch/>
        </p:blipFill>
        <p:spPr>
          <a:xfrm>
            <a:off x="240480" y="807480"/>
            <a:ext cx="8649000" cy="776520"/>
          </a:xfrm>
          <a:prstGeom prst="rect">
            <a:avLst/>
          </a:prstGeom>
          <a:ln w="0">
            <a:noFill/>
          </a:ln>
        </p:spPr>
      </p:pic>
      <p:pic>
        <p:nvPicPr>
          <p:cNvPr id="375" name="Изображение 1"/>
          <p:cNvPicPr/>
          <p:nvPr/>
        </p:nvPicPr>
        <p:blipFill>
          <a:blip r:embed="rId2"/>
          <a:stretch/>
        </p:blipFill>
        <p:spPr>
          <a:xfrm>
            <a:off x="6120" y="15480"/>
            <a:ext cx="9135000" cy="51940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376" name="Рисунок 4"/>
          <p:cNvPicPr/>
          <p:nvPr/>
        </p:nvPicPr>
        <p:blipFill>
          <a:blip r:embed="rId3"/>
          <a:stretch/>
        </p:blipFill>
        <p:spPr>
          <a:xfrm>
            <a:off x="60840" y="66960"/>
            <a:ext cx="2681280" cy="641880"/>
          </a:xfrm>
          <a:prstGeom prst="rect">
            <a:avLst/>
          </a:prstGeom>
          <a:ln w="0">
            <a:noFill/>
          </a:ln>
        </p:spPr>
      </p:pic>
      <p:sp>
        <p:nvSpPr>
          <p:cNvPr id="377" name="TextBox 8"/>
          <p:cNvSpPr/>
          <p:nvPr/>
        </p:nvSpPr>
        <p:spPr>
          <a:xfrm>
            <a:off x="1402560" y="188640"/>
            <a:ext cx="6218280" cy="37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numCol="1" spcCol="14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Имущественная поддержка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78" name="TextBox 10"/>
          <p:cNvSpPr/>
          <p:nvPr/>
        </p:nvSpPr>
        <p:spPr>
          <a:xfrm>
            <a:off x="1202760" y="762480"/>
            <a:ext cx="7110720" cy="78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3840" rIns="67680" bIns="338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100" b="1" strike="noStrike" spc="-1">
                <a:solidFill>
                  <a:srgbClr val="000000"/>
                </a:solidFill>
                <a:latin typeface="Calibri"/>
                <a:ea typeface="DejaVu Sans"/>
              </a:rPr>
              <a:t>Льготы для МСП и самозанятых по предоставлению государственного и муниципального имущества в аренду</a:t>
            </a:r>
            <a:endParaRPr lang="ru-RU" sz="2100" b="0" strike="noStrike" spc="-1">
              <a:latin typeface="Arial"/>
            </a:endParaRPr>
          </a:p>
        </p:txBody>
      </p:sp>
      <p:sp>
        <p:nvSpPr>
          <p:cNvPr id="379" name="TextBox 13"/>
          <p:cNvSpPr/>
          <p:nvPr/>
        </p:nvSpPr>
        <p:spPr>
          <a:xfrm>
            <a:off x="421560" y="4152600"/>
            <a:ext cx="1455120" cy="85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TextBox 14"/>
          <p:cNvSpPr/>
          <p:nvPr/>
        </p:nvSpPr>
        <p:spPr>
          <a:xfrm>
            <a:off x="7740720" y="3955680"/>
            <a:ext cx="135576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Прямоугольник 3"/>
          <p:cNvSpPr/>
          <p:nvPr/>
        </p:nvSpPr>
        <p:spPr>
          <a:xfrm>
            <a:off x="1202760" y="2017800"/>
            <a:ext cx="70056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Прямоугольник 5"/>
          <p:cNvSpPr/>
          <p:nvPr/>
        </p:nvSpPr>
        <p:spPr>
          <a:xfrm>
            <a:off x="2286000" y="2017800"/>
            <a:ext cx="456912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83" name="Diagram9"/>
          <p:cNvGrpSpPr/>
          <p:nvPr/>
        </p:nvGrpSpPr>
        <p:grpSpPr>
          <a:xfrm>
            <a:off x="143280" y="1274400"/>
            <a:ext cx="8953200" cy="3155400"/>
            <a:chOff x="143280" y="1274400"/>
            <a:chExt cx="8953200" cy="3155400"/>
          </a:xfrm>
        </p:grpSpPr>
        <p:sp>
          <p:nvSpPr>
            <p:cNvPr id="384" name="Прямоугольник 391"/>
            <p:cNvSpPr/>
            <p:nvPr/>
          </p:nvSpPr>
          <p:spPr>
            <a:xfrm>
              <a:off x="312480" y="1274400"/>
              <a:ext cx="8784000" cy="169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Скругленный прямоугольник 392"/>
            <p:cNvSpPr/>
            <p:nvPr/>
          </p:nvSpPr>
          <p:spPr>
            <a:xfrm>
              <a:off x="350280" y="1836720"/>
              <a:ext cx="8193960" cy="5238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FFFFFF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2640" tIns="62640" rIns="41760" bIns="622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386"/>
                </a:spcAft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В 26 муниципальных районах и городских округах Тульской области утверждены перечни имущества для субъектов МСП, которые содержат 732 объекта государственного и муниципального имущества, предназначенного для субъектов МСП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86" name="Скругленный прямоугольник 393"/>
            <p:cNvSpPr/>
            <p:nvPr/>
          </p:nvSpPr>
          <p:spPr>
            <a:xfrm>
              <a:off x="143280" y="2938320"/>
              <a:ext cx="8577000" cy="4233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  <p:txBody>
            <a:bodyPr lIns="62640" tIns="62640" rIns="41760" bIns="62280" numCol="1" spcCol="1440" anchor="ctr">
              <a:noAutofit/>
            </a:bodyPr>
            <a:lstStyle/>
            <a:p>
              <a:pPr marL="171360" indent="-171360">
                <a:lnSpc>
                  <a:spcPct val="90000"/>
                </a:lnSpc>
                <a:spcAft>
                  <a:spcPts val="386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По вопросам участия в торгах на право заключения договора аренды государственного имущества необходимо обратиться в Фонд имущества Тульской области</a:t>
              </a:r>
              <a:endParaRPr lang="ru-RU" sz="1600" b="0" strike="noStrike" spc="-1">
                <a:latin typeface="Arial"/>
              </a:endParaRPr>
            </a:p>
          </p:txBody>
        </p:sp>
        <p:sp>
          <p:nvSpPr>
            <p:cNvPr id="387" name="Скругленный прямоугольник 394"/>
            <p:cNvSpPr/>
            <p:nvPr/>
          </p:nvSpPr>
          <p:spPr>
            <a:xfrm>
              <a:off x="143280" y="4006440"/>
              <a:ext cx="8285760" cy="42336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/>
          </p:style>
          <p:txBody>
            <a:bodyPr lIns="62640" tIns="62640" rIns="41760" bIns="62280" numCol="1" spcCol="1440" anchor="ctr">
              <a:noAutofit/>
            </a:bodyPr>
            <a:lstStyle/>
            <a:p>
              <a:pPr marL="171360" indent="-171360">
                <a:lnSpc>
                  <a:spcPct val="90000"/>
                </a:lnSpc>
                <a:spcAft>
                  <a:spcPts val="386"/>
                </a:spcAft>
                <a:buClr>
                  <a:srgbClr val="FFFFFF"/>
                </a:buClr>
                <a:buFont typeface="Arial"/>
                <a:buChar char="•"/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По вопросам участия в торгах на право заключения договора аренды муниципального имущества необходимо обратиться в администрацию соответствующего муниципального образования</a:t>
              </a:r>
              <a:endParaRPr lang="ru-RU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Изображение 29"/>
          <p:cNvPicPr/>
          <p:nvPr/>
        </p:nvPicPr>
        <p:blipFill>
          <a:blip r:embed="rId3" cstate="print"/>
          <a:stretch/>
        </p:blipFill>
        <p:spPr>
          <a:xfrm>
            <a:off x="5760" y="-1944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389" name="TextBox 20"/>
          <p:cNvSpPr/>
          <p:nvPr/>
        </p:nvSpPr>
        <p:spPr>
          <a:xfrm>
            <a:off x="2298960" y="189720"/>
            <a:ext cx="49914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ТУЛЬСКИЙ ОБЛАСТНОЙ БИЗНЕС-ИНКУБАТОР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90" name="Рисунок 36"/>
          <p:cNvPicPr/>
          <p:nvPr/>
        </p:nvPicPr>
        <p:blipFill>
          <a:blip r:embed="rId4"/>
          <a:stretch/>
        </p:blipFill>
        <p:spPr>
          <a:xfrm>
            <a:off x="4320" y="770760"/>
            <a:ext cx="3365280" cy="3724200"/>
          </a:xfrm>
          <a:prstGeom prst="rect">
            <a:avLst/>
          </a:prstGeom>
          <a:ln w="0">
            <a:noFill/>
          </a:ln>
        </p:spPr>
      </p:pic>
      <p:sp>
        <p:nvSpPr>
          <p:cNvPr id="391" name="Прямоугольник 3"/>
          <p:cNvSpPr/>
          <p:nvPr/>
        </p:nvSpPr>
        <p:spPr>
          <a:xfrm>
            <a:off x="3636000" y="1779840"/>
            <a:ext cx="539784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60360" indent="-36036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Roboto Black"/>
              </a:rPr>
              <a:t>Общая площадь - 3812,1 кв.м. </a:t>
            </a:r>
            <a:endParaRPr lang="ru-RU" sz="2400" b="0" strike="noStrike" spc="-1">
              <a:latin typeface="Arial"/>
            </a:endParaRPr>
          </a:p>
          <a:p>
            <a:pPr marL="360360" indent="-36036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Roboto Black"/>
              </a:rPr>
              <a:t>40 помещений</a:t>
            </a:r>
            <a:endParaRPr lang="ru-RU" sz="2400" b="0" strike="noStrike" spc="-1">
              <a:latin typeface="Arial"/>
            </a:endParaRPr>
          </a:p>
          <a:p>
            <a:pPr marL="360360" indent="-36036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Roboto Black"/>
              </a:rPr>
              <a:t>2 переговорные комнаты</a:t>
            </a:r>
            <a:endParaRPr lang="ru-RU" sz="2400" b="0" strike="noStrike" spc="-1">
              <a:latin typeface="Arial"/>
            </a:endParaRPr>
          </a:p>
          <a:p>
            <a:pPr marL="360360" indent="-36036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Roboto Black"/>
              </a:rPr>
              <a:t>3 учебных класса</a:t>
            </a:r>
            <a:endParaRPr lang="ru-RU" sz="2400" b="0" strike="noStrike" spc="-1">
              <a:latin typeface="Arial"/>
            </a:endParaRPr>
          </a:p>
          <a:p>
            <a:pPr marL="360360" indent="-360360"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Roboto Black"/>
              </a:rPr>
              <a:t>универсальный зал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392" name="Группа 44"/>
          <p:cNvGrpSpPr/>
          <p:nvPr/>
        </p:nvGrpSpPr>
        <p:grpSpPr>
          <a:xfrm>
            <a:off x="1230480" y="1170360"/>
            <a:ext cx="7674120" cy="3156480"/>
            <a:chOff x="1230480" y="1170360"/>
            <a:chExt cx="7674120" cy="3156480"/>
          </a:xfrm>
        </p:grpSpPr>
        <p:sp>
          <p:nvSpPr>
            <p:cNvPr id="393" name="Скругленный прямоугольник 24"/>
            <p:cNvSpPr/>
            <p:nvPr/>
          </p:nvSpPr>
          <p:spPr>
            <a:xfrm>
              <a:off x="3489480" y="1170360"/>
              <a:ext cx="5415120" cy="3156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1">
              <a:scrgbClr r="0" g="0" b="0"/>
            </a:effectRef>
            <a:fontRef idx="minor"/>
          </p:style>
        </p:sp>
        <p:sp>
          <p:nvSpPr>
            <p:cNvPr id="394" name="Скругленный прямоугольник 4"/>
            <p:cNvSpPr/>
            <p:nvPr/>
          </p:nvSpPr>
          <p:spPr>
            <a:xfrm>
              <a:off x="1230480" y="1865520"/>
              <a:ext cx="4544280" cy="235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61280" tIns="0" rIns="161280" bIns="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-</a:t>
              </a:r>
              <a:endParaRPr lang="ru-RU" sz="1200" b="0" strike="noStrike" spc="-1">
                <a:latin typeface="Arial"/>
              </a:endParaRPr>
            </a:p>
          </p:txBody>
        </p:sp>
      </p:grpSp>
      <p:pic>
        <p:nvPicPr>
          <p:cNvPr id="395" name="Picture 2"/>
          <p:cNvPicPr/>
          <p:nvPr/>
        </p:nvPicPr>
        <p:blipFill>
          <a:blip r:embed="rId5"/>
          <a:stretch/>
        </p:blipFill>
        <p:spPr>
          <a:xfrm>
            <a:off x="0" y="4630680"/>
            <a:ext cx="9177840" cy="531000"/>
          </a:xfrm>
          <a:prstGeom prst="rect">
            <a:avLst/>
          </a:prstGeom>
          <a:ln w="0">
            <a:noFill/>
          </a:ln>
        </p:spPr>
      </p:pic>
      <p:pic>
        <p:nvPicPr>
          <p:cNvPr id="396" name="Рисунок 9"/>
          <p:cNvPicPr/>
          <p:nvPr/>
        </p:nvPicPr>
        <p:blipFill>
          <a:blip r:embed="rId6"/>
          <a:stretch/>
        </p:blipFill>
        <p:spPr>
          <a:xfrm>
            <a:off x="0" y="4595040"/>
            <a:ext cx="9177840" cy="578880"/>
          </a:xfrm>
          <a:prstGeom prst="rect">
            <a:avLst/>
          </a:prstGeom>
          <a:ln w="0">
            <a:noFill/>
          </a:ln>
        </p:spPr>
      </p:pic>
      <p:pic>
        <p:nvPicPr>
          <p:cNvPr id="397" name="Рисунок 4"/>
          <p:cNvPicPr/>
          <p:nvPr/>
        </p:nvPicPr>
        <p:blipFill>
          <a:blip r:embed="rId7"/>
          <a:stretch/>
        </p:blipFill>
        <p:spPr>
          <a:xfrm>
            <a:off x="105120" y="9612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9140760" cy="514044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1"/>
          <p:cNvPicPr/>
          <p:nvPr/>
        </p:nvPicPr>
        <p:blipFill>
          <a:blip r:embed="rId3"/>
          <a:stretch/>
        </p:blipFill>
        <p:spPr>
          <a:xfrm>
            <a:off x="7920" y="-7920"/>
            <a:ext cx="9140760" cy="591120"/>
          </a:xfrm>
          <a:prstGeom prst="rect">
            <a:avLst/>
          </a:prstGeom>
          <a:ln w="0">
            <a:noFill/>
          </a:ln>
        </p:spPr>
      </p:pic>
      <p:sp>
        <p:nvSpPr>
          <p:cNvPr id="202" name="TextBox 2"/>
          <p:cNvSpPr/>
          <p:nvPr/>
        </p:nvSpPr>
        <p:spPr>
          <a:xfrm>
            <a:off x="1445400" y="100800"/>
            <a:ext cx="5669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ВИДЫ ГОСУДАРСТВЕННОЙ ПОДДЕРЖКИ БИЗНЕСА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03" name="Picture 2"/>
          <p:cNvPicPr/>
          <p:nvPr/>
        </p:nvPicPr>
        <p:blipFill>
          <a:blip r:embed="rId4"/>
          <a:stretch/>
        </p:blipFill>
        <p:spPr>
          <a:xfrm>
            <a:off x="7752600" y="10080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204" name="Рисунок 4"/>
          <p:cNvPicPr/>
          <p:nvPr/>
        </p:nvPicPr>
        <p:blipFill>
          <a:blip r:embed="rId5"/>
          <a:stretch/>
        </p:blipFill>
        <p:spPr>
          <a:xfrm>
            <a:off x="-85680" y="6480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Изображение 5"/>
          <p:cNvPicPr/>
          <p:nvPr/>
        </p:nvPicPr>
        <p:blipFill>
          <a:blip r:embed="rId2"/>
          <a:stretch/>
        </p:blipFill>
        <p:spPr>
          <a:xfrm>
            <a:off x="8640" y="15840"/>
            <a:ext cx="9135000" cy="5470200"/>
          </a:xfrm>
          <a:prstGeom prst="rect">
            <a:avLst/>
          </a:prstGeom>
          <a:ln w="0">
            <a:noFill/>
          </a:ln>
        </p:spPr>
      </p:pic>
      <p:pic>
        <p:nvPicPr>
          <p:cNvPr id="399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00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1919135604"/>
              </p:ext>
            </p:extLst>
          </p:nvPr>
        </p:nvGraphicFramePr>
        <p:xfrm>
          <a:off x="0" y="703440"/>
          <a:ext cx="9141480" cy="407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1" name="Рисунок 6"/>
          <p:cNvPicPr/>
          <p:nvPr/>
        </p:nvPicPr>
        <p:blipFill>
          <a:blip r:embed="rId10"/>
          <a:stretch/>
        </p:blipFill>
        <p:spPr>
          <a:xfrm>
            <a:off x="0" y="4876920"/>
            <a:ext cx="9135000" cy="671040"/>
          </a:xfrm>
          <a:prstGeom prst="rect">
            <a:avLst/>
          </a:prstGeom>
          <a:ln w="0">
            <a:noFill/>
          </a:ln>
        </p:spPr>
      </p:pic>
      <p:sp>
        <p:nvSpPr>
          <p:cNvPr id="402" name="TextBox 20"/>
          <p:cNvSpPr/>
          <p:nvPr/>
        </p:nvSpPr>
        <p:spPr>
          <a:xfrm>
            <a:off x="2168280" y="94680"/>
            <a:ext cx="499140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ТУЛЬСКИЙ ОБЛАСТНОЙ БИЗНЕС-ИНКУБАТОР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04" name="Рисунок 4"/>
          <p:cNvPicPr/>
          <p:nvPr/>
        </p:nvPicPr>
        <p:blipFill>
          <a:blip r:embed="rId3"/>
          <a:stretch/>
        </p:blipFill>
        <p:spPr>
          <a:xfrm>
            <a:off x="-108360" y="-2052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05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6"/>
          <p:cNvPicPr/>
          <p:nvPr/>
        </p:nvPicPr>
        <p:blipFill>
          <a:blip r:embed="rId5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407" name="Рисунок 2"/>
          <p:cNvPicPr/>
          <p:nvPr/>
        </p:nvPicPr>
        <p:blipFill>
          <a:blip r:embed="rId6"/>
          <a:stretch/>
        </p:blipFill>
        <p:spPr>
          <a:xfrm>
            <a:off x="0" y="425880"/>
            <a:ext cx="9128520" cy="4640400"/>
          </a:xfrm>
          <a:prstGeom prst="rect">
            <a:avLst/>
          </a:prstGeom>
          <a:ln w="0">
            <a:noFill/>
          </a:ln>
        </p:spPr>
      </p:pic>
      <p:sp>
        <p:nvSpPr>
          <p:cNvPr id="408" name="PlaceHolder 1"/>
          <p:cNvSpPr/>
          <p:nvPr/>
        </p:nvSpPr>
        <p:spPr>
          <a:xfrm>
            <a:off x="4564800" y="1569960"/>
            <a:ext cx="4396680" cy="1423800"/>
          </a:xfrm>
          <a:prstGeom prst="rect">
            <a:avLst/>
          </a:prstGeom>
          <a:noFill/>
          <a:ln w="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144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Меры поддержки экспорта для СМСП Тульской области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11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12" name="object 3"/>
          <p:cNvSpPr/>
          <p:nvPr/>
        </p:nvSpPr>
        <p:spPr>
          <a:xfrm>
            <a:off x="432000" y="577800"/>
            <a:ext cx="6990480" cy="83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ts val="1321"/>
              </a:lnSpc>
            </a:pPr>
            <a:r>
              <a:rPr lang="ru-RU" sz="1600" b="0" strike="noStrike" spc="-1">
                <a:solidFill>
                  <a:srgbClr val="221E1F"/>
                </a:solidFill>
                <a:latin typeface="NBNGAV+Roboto-Bold"/>
                <a:ea typeface="DejaVu Sans"/>
              </a:rPr>
              <a:t>Центр</a:t>
            </a:r>
            <a:r>
              <a:rPr lang="ru-RU" sz="1600" b="0" strike="noStrike" spc="21">
                <a:solidFill>
                  <a:srgbClr val="221E1F"/>
                </a:solidFill>
                <a:latin typeface="NBNGAV+Roboto-Bold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221E1F"/>
                </a:solidFill>
                <a:latin typeface="NBNGAV+Roboto-Bold"/>
                <a:ea typeface="DejaVu Sans"/>
              </a:rPr>
              <a:t>поддержки</a:t>
            </a:r>
            <a:r>
              <a:rPr lang="ru-RU" sz="1600" b="0" strike="noStrike" spc="18">
                <a:solidFill>
                  <a:srgbClr val="221E1F"/>
                </a:solidFill>
                <a:latin typeface="NBNGAV+Roboto-Bold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221E1F"/>
                </a:solidFill>
                <a:latin typeface="NBNGAV+Roboto-Bold"/>
                <a:ea typeface="DejaVu Sans"/>
              </a:rPr>
              <a:t>экспорта</a:t>
            </a:r>
            <a:r>
              <a:rPr lang="ru-RU" sz="1600" b="0" strike="noStrike" spc="24">
                <a:solidFill>
                  <a:srgbClr val="221E1F"/>
                </a:solidFill>
                <a:latin typeface="NBNGAV+Roboto-Bold"/>
                <a:ea typeface="DejaVu Sans"/>
              </a:rPr>
              <a:t> </a:t>
            </a:r>
            <a:r>
              <a:rPr lang="ru-RU" sz="1600" b="0" strike="noStrike" spc="-1">
                <a:solidFill>
                  <a:srgbClr val="221E1F"/>
                </a:solidFill>
                <a:latin typeface="NBNGAV+Roboto-Bold"/>
                <a:ea typeface="DejaVu Sans"/>
              </a:rPr>
              <a:t>(ЦПЭ)</a:t>
            </a:r>
            <a:r>
              <a:rPr lang="ru-RU" sz="1600" b="0" strike="noStrike" spc="-18">
                <a:solidFill>
                  <a:srgbClr val="221E1F"/>
                </a:solidFill>
                <a:latin typeface="NBNGAV+Roboto-Bold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создан</a:t>
            </a:r>
            <a:r>
              <a:rPr lang="ru-RU" sz="1200" b="0" strike="noStrike" spc="1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правительством Тульской</a:t>
            </a:r>
            <a:r>
              <a:rPr lang="ru-RU" sz="1200" b="0" strike="noStrike" spc="2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области</a:t>
            </a:r>
            <a:r>
              <a:rPr lang="ru-RU" sz="1200" b="0" strike="noStrike" spc="15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с</a:t>
            </a:r>
            <a:r>
              <a:rPr lang="ru-RU" sz="1200" b="0" strike="noStrike" spc="1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целью</a:t>
            </a:r>
            <a:r>
              <a:rPr lang="ru-RU" sz="1200" b="0" strike="noStrike" spc="1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содействия</a:t>
            </a:r>
            <a:r>
              <a:rPr lang="ru-RU" sz="1200" b="0" strike="noStrike" spc="1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по</a:t>
            </a:r>
            <a:r>
              <a:rPr lang="ru-RU" sz="1200" b="0" strike="noStrike" spc="1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выходу</a:t>
            </a:r>
            <a:r>
              <a:rPr lang="ru-RU" sz="1200" b="0" strike="noStrike" spc="2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малых</a:t>
            </a:r>
            <a:r>
              <a:rPr lang="ru-RU" sz="1200" b="0" strike="noStrike" spc="1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и средних</a:t>
            </a:r>
            <a:r>
              <a:rPr lang="ru-RU" sz="1200" b="0" strike="noStrike" spc="20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предпринимателей</a:t>
            </a:r>
            <a:r>
              <a:rPr lang="ru-RU" sz="1200" b="0" strike="noStrike" spc="21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на</a:t>
            </a:r>
            <a:r>
              <a:rPr lang="ru-RU" sz="1200" b="0" strike="noStrike" spc="20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внешние</a:t>
            </a:r>
            <a:r>
              <a:rPr lang="ru-RU" sz="1200" b="0" strike="noStrike" spc="20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рынки,</a:t>
            </a:r>
            <a:r>
              <a:rPr lang="ru-RU" sz="1200" b="0" strike="noStrike" spc="20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увеличения</a:t>
            </a:r>
            <a:r>
              <a:rPr lang="ru-RU" sz="1200" b="0" strike="noStrike" spc="21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объема</a:t>
            </a:r>
            <a:r>
              <a:rPr lang="ru-RU" sz="1200" b="0" strike="noStrike" spc="208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несырьевого неэнергетического</a:t>
            </a:r>
            <a:r>
              <a:rPr lang="ru-RU" sz="1200" b="0" strike="noStrike" spc="21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экспорта</a:t>
            </a:r>
            <a:r>
              <a:rPr lang="ru-RU" sz="1200" b="0" strike="noStrike" spc="216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региона</a:t>
            </a:r>
            <a:r>
              <a:rPr lang="ru-RU" sz="1200" b="0" strike="noStrike" spc="211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в сегменте</a:t>
            </a:r>
            <a:r>
              <a:rPr lang="ru-RU" sz="1200" b="0" strike="noStrike" spc="797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малого и среднего</a:t>
            </a:r>
            <a:r>
              <a:rPr lang="ru-RU" sz="1200" b="0" strike="noStrike" spc="79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предпринимательства,</a:t>
            </a:r>
            <a:r>
              <a:rPr lang="ru-RU" sz="1200" b="0" strike="noStrike" spc="795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реализации</a:t>
            </a:r>
            <a:r>
              <a:rPr lang="ru-RU" sz="1200" b="0" strike="noStrike" spc="79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национальных</a:t>
            </a:r>
            <a:r>
              <a:rPr lang="ru-RU" sz="1200" b="0" strike="noStrike" spc="792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проектов</a:t>
            </a:r>
            <a:r>
              <a:rPr lang="ru-RU" sz="1200" b="0" strike="noStrike" spc="795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«Малое и среднее предпринимательство»</a:t>
            </a:r>
            <a:r>
              <a:rPr lang="ru-RU" sz="1200" b="0" strike="noStrike" spc="157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и</a:t>
            </a:r>
            <a:r>
              <a:rPr lang="ru-RU" sz="1200" b="0" strike="noStrike" spc="154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«Международная</a:t>
            </a:r>
            <a:r>
              <a:rPr lang="ru-RU" sz="1200" b="0" strike="noStrike" spc="154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кооперация</a:t>
            </a:r>
            <a:r>
              <a:rPr lang="ru-RU" sz="1200" b="0" strike="noStrike" spc="154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и</a:t>
            </a:r>
            <a:r>
              <a:rPr lang="ru-RU" sz="1200" b="0" strike="noStrike" spc="154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221E1F"/>
                </a:solidFill>
                <a:latin typeface="Arial"/>
                <a:ea typeface="DejaVu Sans"/>
              </a:rPr>
              <a:t>экспорт».</a:t>
            </a:r>
            <a:r>
              <a:rPr lang="ru-RU" sz="1200" b="0" strike="noStrike" spc="180">
                <a:solidFill>
                  <a:srgbClr val="221E1F"/>
                </a:solidFill>
                <a:latin typeface="Arial"/>
                <a:ea typeface="DejaVu Sans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13" name="object 12"/>
          <p:cNvPicPr/>
          <p:nvPr/>
        </p:nvPicPr>
        <p:blipFill>
          <a:blip r:embed="rId5"/>
          <a:stretch/>
        </p:blipFill>
        <p:spPr>
          <a:xfrm>
            <a:off x="451080" y="2017080"/>
            <a:ext cx="1377720" cy="1377000"/>
          </a:xfrm>
          <a:prstGeom prst="rect">
            <a:avLst/>
          </a:prstGeom>
          <a:ln w="0">
            <a:noFill/>
          </a:ln>
        </p:spPr>
      </p:pic>
      <p:grpSp>
        <p:nvGrpSpPr>
          <p:cNvPr id="414" name="object 6"/>
          <p:cNvGrpSpPr/>
          <p:nvPr/>
        </p:nvGrpSpPr>
        <p:grpSpPr>
          <a:xfrm>
            <a:off x="2195640" y="1707480"/>
            <a:ext cx="3377520" cy="2376000"/>
            <a:chOff x="2195640" y="1707480"/>
            <a:chExt cx="3377520" cy="2376000"/>
          </a:xfrm>
        </p:grpSpPr>
        <p:sp>
          <p:nvSpPr>
            <p:cNvPr id="415" name="object 7"/>
            <p:cNvSpPr/>
            <p:nvPr/>
          </p:nvSpPr>
          <p:spPr>
            <a:xfrm>
              <a:off x="2981880" y="1707480"/>
              <a:ext cx="2009880" cy="1938960"/>
            </a:xfrm>
            <a:custGeom>
              <a:avLst/>
              <a:gdLst/>
              <a:ahLst/>
              <a:cxnLst/>
              <a:rect l="l" t="t" r="r" b="b"/>
              <a:pathLst>
                <a:path w="2795270" h="2796540">
                  <a:moveTo>
                    <a:pt x="1397508" y="0"/>
                  </a:moveTo>
                  <a:lnTo>
                    <a:pt x="1349466" y="810"/>
                  </a:lnTo>
                  <a:lnTo>
                    <a:pt x="1301831" y="3225"/>
                  </a:lnTo>
                  <a:lnTo>
                    <a:pt x="1254628" y="7218"/>
                  </a:lnTo>
                  <a:lnTo>
                    <a:pt x="1207883" y="12763"/>
                  </a:lnTo>
                  <a:lnTo>
                    <a:pt x="1161623" y="19834"/>
                  </a:lnTo>
                  <a:lnTo>
                    <a:pt x="1115873" y="28406"/>
                  </a:lnTo>
                  <a:lnTo>
                    <a:pt x="1070660" y="38451"/>
                  </a:lnTo>
                  <a:lnTo>
                    <a:pt x="1026010" y="49944"/>
                  </a:lnTo>
                  <a:lnTo>
                    <a:pt x="981947" y="62859"/>
                  </a:lnTo>
                  <a:lnTo>
                    <a:pt x="938500" y="77170"/>
                  </a:lnTo>
                  <a:lnTo>
                    <a:pt x="895693" y="92851"/>
                  </a:lnTo>
                  <a:lnTo>
                    <a:pt x="853553" y="109876"/>
                  </a:lnTo>
                  <a:lnTo>
                    <a:pt x="812105" y="128219"/>
                  </a:lnTo>
                  <a:lnTo>
                    <a:pt x="771376" y="147854"/>
                  </a:lnTo>
                  <a:lnTo>
                    <a:pt x="731391" y="168754"/>
                  </a:lnTo>
                  <a:lnTo>
                    <a:pt x="692178" y="190895"/>
                  </a:lnTo>
                  <a:lnTo>
                    <a:pt x="653761" y="214249"/>
                  </a:lnTo>
                  <a:lnTo>
                    <a:pt x="616167" y="238791"/>
                  </a:lnTo>
                  <a:lnTo>
                    <a:pt x="579421" y="264494"/>
                  </a:lnTo>
                  <a:lnTo>
                    <a:pt x="543550" y="291333"/>
                  </a:lnTo>
                  <a:lnTo>
                    <a:pt x="508581" y="319282"/>
                  </a:lnTo>
                  <a:lnTo>
                    <a:pt x="474538" y="348315"/>
                  </a:lnTo>
                  <a:lnTo>
                    <a:pt x="441448" y="378405"/>
                  </a:lnTo>
                  <a:lnTo>
                    <a:pt x="409336" y="409527"/>
                  </a:lnTo>
                  <a:lnTo>
                    <a:pt x="378230" y="441654"/>
                  </a:lnTo>
                  <a:lnTo>
                    <a:pt x="348155" y="474761"/>
                  </a:lnTo>
                  <a:lnTo>
                    <a:pt x="319136" y="508822"/>
                  </a:lnTo>
                  <a:lnTo>
                    <a:pt x="291201" y="543810"/>
                  </a:lnTo>
                  <a:lnTo>
                    <a:pt x="264375" y="579699"/>
                  </a:lnTo>
                  <a:lnTo>
                    <a:pt x="238683" y="616464"/>
                  </a:lnTo>
                  <a:lnTo>
                    <a:pt x="214153" y="654079"/>
                  </a:lnTo>
                  <a:lnTo>
                    <a:pt x="190810" y="692516"/>
                  </a:lnTo>
                  <a:lnTo>
                    <a:pt x="168680" y="731752"/>
                  </a:lnTo>
                  <a:lnTo>
                    <a:pt x="147789" y="771758"/>
                  </a:lnTo>
                  <a:lnTo>
                    <a:pt x="128163" y="812510"/>
                  </a:lnTo>
                  <a:lnTo>
                    <a:pt x="109829" y="853981"/>
                  </a:lnTo>
                  <a:lnTo>
                    <a:pt x="92811" y="896146"/>
                  </a:lnTo>
                  <a:lnTo>
                    <a:pt x="77137" y="938978"/>
                  </a:lnTo>
                  <a:lnTo>
                    <a:pt x="62832" y="982451"/>
                  </a:lnTo>
                  <a:lnTo>
                    <a:pt x="49923" y="1026539"/>
                  </a:lnTo>
                  <a:lnTo>
                    <a:pt x="38435" y="1071216"/>
                  </a:lnTo>
                  <a:lnTo>
                    <a:pt x="28394" y="1116457"/>
                  </a:lnTo>
                  <a:lnTo>
                    <a:pt x="19826" y="1162234"/>
                  </a:lnTo>
                  <a:lnTo>
                    <a:pt x="12758" y="1208523"/>
                  </a:lnTo>
                  <a:lnTo>
                    <a:pt x="7215" y="1255297"/>
                  </a:lnTo>
                  <a:lnTo>
                    <a:pt x="3224" y="1302530"/>
                  </a:lnTo>
                  <a:lnTo>
                    <a:pt x="810" y="1350196"/>
                  </a:lnTo>
                  <a:lnTo>
                    <a:pt x="0" y="1398270"/>
                  </a:lnTo>
                  <a:lnTo>
                    <a:pt x="810" y="1446343"/>
                  </a:lnTo>
                  <a:lnTo>
                    <a:pt x="3224" y="1494009"/>
                  </a:lnTo>
                  <a:lnTo>
                    <a:pt x="7215" y="1541242"/>
                  </a:lnTo>
                  <a:lnTo>
                    <a:pt x="12758" y="1588016"/>
                  </a:lnTo>
                  <a:lnTo>
                    <a:pt x="19826" y="1634305"/>
                  </a:lnTo>
                  <a:lnTo>
                    <a:pt x="28394" y="1680082"/>
                  </a:lnTo>
                  <a:lnTo>
                    <a:pt x="38435" y="1725323"/>
                  </a:lnTo>
                  <a:lnTo>
                    <a:pt x="49923" y="1770000"/>
                  </a:lnTo>
                  <a:lnTo>
                    <a:pt x="62832" y="1814088"/>
                  </a:lnTo>
                  <a:lnTo>
                    <a:pt x="77137" y="1857561"/>
                  </a:lnTo>
                  <a:lnTo>
                    <a:pt x="92811" y="1900393"/>
                  </a:lnTo>
                  <a:lnTo>
                    <a:pt x="109829" y="1942558"/>
                  </a:lnTo>
                  <a:lnTo>
                    <a:pt x="128163" y="1984029"/>
                  </a:lnTo>
                  <a:lnTo>
                    <a:pt x="147789" y="2024781"/>
                  </a:lnTo>
                  <a:lnTo>
                    <a:pt x="168680" y="2064787"/>
                  </a:lnTo>
                  <a:lnTo>
                    <a:pt x="190810" y="2104023"/>
                  </a:lnTo>
                  <a:lnTo>
                    <a:pt x="214153" y="2142460"/>
                  </a:lnTo>
                  <a:lnTo>
                    <a:pt x="238683" y="2180075"/>
                  </a:lnTo>
                  <a:lnTo>
                    <a:pt x="264375" y="2216840"/>
                  </a:lnTo>
                  <a:lnTo>
                    <a:pt x="291201" y="2252729"/>
                  </a:lnTo>
                  <a:lnTo>
                    <a:pt x="319136" y="2287717"/>
                  </a:lnTo>
                  <a:lnTo>
                    <a:pt x="348155" y="2321778"/>
                  </a:lnTo>
                  <a:lnTo>
                    <a:pt x="378230" y="2354885"/>
                  </a:lnTo>
                  <a:lnTo>
                    <a:pt x="409336" y="2387012"/>
                  </a:lnTo>
                  <a:lnTo>
                    <a:pt x="441448" y="2418134"/>
                  </a:lnTo>
                  <a:lnTo>
                    <a:pt x="474538" y="2448224"/>
                  </a:lnTo>
                  <a:lnTo>
                    <a:pt x="508581" y="2477257"/>
                  </a:lnTo>
                  <a:lnTo>
                    <a:pt x="543550" y="2505206"/>
                  </a:lnTo>
                  <a:lnTo>
                    <a:pt x="579421" y="2532045"/>
                  </a:lnTo>
                  <a:lnTo>
                    <a:pt x="616167" y="2557748"/>
                  </a:lnTo>
                  <a:lnTo>
                    <a:pt x="653761" y="2582290"/>
                  </a:lnTo>
                  <a:lnTo>
                    <a:pt x="692178" y="2605644"/>
                  </a:lnTo>
                  <a:lnTo>
                    <a:pt x="731391" y="2627785"/>
                  </a:lnTo>
                  <a:lnTo>
                    <a:pt x="771376" y="2648685"/>
                  </a:lnTo>
                  <a:lnTo>
                    <a:pt x="812105" y="2668320"/>
                  </a:lnTo>
                  <a:lnTo>
                    <a:pt x="853553" y="2686663"/>
                  </a:lnTo>
                  <a:lnTo>
                    <a:pt x="895693" y="2703688"/>
                  </a:lnTo>
                  <a:lnTo>
                    <a:pt x="938500" y="2719369"/>
                  </a:lnTo>
                  <a:lnTo>
                    <a:pt x="981947" y="2733680"/>
                  </a:lnTo>
                  <a:lnTo>
                    <a:pt x="1026010" y="2746595"/>
                  </a:lnTo>
                  <a:lnTo>
                    <a:pt x="1070660" y="2758088"/>
                  </a:lnTo>
                  <a:lnTo>
                    <a:pt x="1115873" y="2768133"/>
                  </a:lnTo>
                  <a:lnTo>
                    <a:pt x="1161623" y="2776705"/>
                  </a:lnTo>
                  <a:lnTo>
                    <a:pt x="1207883" y="2783776"/>
                  </a:lnTo>
                  <a:lnTo>
                    <a:pt x="1254628" y="2789321"/>
                  </a:lnTo>
                  <a:lnTo>
                    <a:pt x="1301831" y="2793314"/>
                  </a:lnTo>
                  <a:lnTo>
                    <a:pt x="1349466" y="2795729"/>
                  </a:lnTo>
                  <a:lnTo>
                    <a:pt x="1397508" y="2796540"/>
                  </a:lnTo>
                  <a:lnTo>
                    <a:pt x="1445549" y="2795729"/>
                  </a:lnTo>
                  <a:lnTo>
                    <a:pt x="1493184" y="2793314"/>
                  </a:lnTo>
                  <a:lnTo>
                    <a:pt x="1540387" y="2789321"/>
                  </a:lnTo>
                  <a:lnTo>
                    <a:pt x="1587132" y="2783776"/>
                  </a:lnTo>
                  <a:lnTo>
                    <a:pt x="1633392" y="2776705"/>
                  </a:lnTo>
                  <a:lnTo>
                    <a:pt x="1679142" y="2768133"/>
                  </a:lnTo>
                  <a:lnTo>
                    <a:pt x="1724355" y="2758088"/>
                  </a:lnTo>
                  <a:lnTo>
                    <a:pt x="1769005" y="2746595"/>
                  </a:lnTo>
                  <a:lnTo>
                    <a:pt x="1813068" y="2733680"/>
                  </a:lnTo>
                  <a:lnTo>
                    <a:pt x="1856515" y="2719369"/>
                  </a:lnTo>
                  <a:lnTo>
                    <a:pt x="1899322" y="2703688"/>
                  </a:lnTo>
                  <a:lnTo>
                    <a:pt x="1941462" y="2686663"/>
                  </a:lnTo>
                  <a:lnTo>
                    <a:pt x="1982910" y="2668320"/>
                  </a:lnTo>
                  <a:lnTo>
                    <a:pt x="2023639" y="2648685"/>
                  </a:lnTo>
                  <a:lnTo>
                    <a:pt x="2063624" y="2627785"/>
                  </a:lnTo>
                  <a:lnTo>
                    <a:pt x="2102837" y="2605644"/>
                  </a:lnTo>
                  <a:lnTo>
                    <a:pt x="2141254" y="2582290"/>
                  </a:lnTo>
                  <a:lnTo>
                    <a:pt x="2178848" y="2557748"/>
                  </a:lnTo>
                  <a:lnTo>
                    <a:pt x="2215594" y="2532045"/>
                  </a:lnTo>
                  <a:lnTo>
                    <a:pt x="2251465" y="2505206"/>
                  </a:lnTo>
                  <a:lnTo>
                    <a:pt x="2286434" y="2477257"/>
                  </a:lnTo>
                  <a:lnTo>
                    <a:pt x="2320477" y="2448224"/>
                  </a:lnTo>
                  <a:lnTo>
                    <a:pt x="2353567" y="2418134"/>
                  </a:lnTo>
                  <a:lnTo>
                    <a:pt x="2385679" y="2387012"/>
                  </a:lnTo>
                  <a:lnTo>
                    <a:pt x="2416785" y="2354885"/>
                  </a:lnTo>
                  <a:lnTo>
                    <a:pt x="2446860" y="2321778"/>
                  </a:lnTo>
                  <a:lnTo>
                    <a:pt x="2475879" y="2287717"/>
                  </a:lnTo>
                  <a:lnTo>
                    <a:pt x="2503814" y="2252729"/>
                  </a:lnTo>
                  <a:lnTo>
                    <a:pt x="2530640" y="2216840"/>
                  </a:lnTo>
                  <a:lnTo>
                    <a:pt x="2556332" y="2180075"/>
                  </a:lnTo>
                  <a:lnTo>
                    <a:pt x="2580862" y="2142460"/>
                  </a:lnTo>
                  <a:lnTo>
                    <a:pt x="2604205" y="2104023"/>
                  </a:lnTo>
                  <a:lnTo>
                    <a:pt x="2626335" y="2064787"/>
                  </a:lnTo>
                  <a:lnTo>
                    <a:pt x="2647226" y="2024781"/>
                  </a:lnTo>
                  <a:lnTo>
                    <a:pt x="2666852" y="1984029"/>
                  </a:lnTo>
                  <a:lnTo>
                    <a:pt x="2685186" y="1942558"/>
                  </a:lnTo>
                  <a:lnTo>
                    <a:pt x="2702204" y="1900393"/>
                  </a:lnTo>
                  <a:lnTo>
                    <a:pt x="2717878" y="1857561"/>
                  </a:lnTo>
                  <a:lnTo>
                    <a:pt x="2732183" y="1814088"/>
                  </a:lnTo>
                  <a:lnTo>
                    <a:pt x="2745092" y="1770000"/>
                  </a:lnTo>
                  <a:lnTo>
                    <a:pt x="2756580" y="1725323"/>
                  </a:lnTo>
                  <a:lnTo>
                    <a:pt x="2766621" y="1680082"/>
                  </a:lnTo>
                  <a:lnTo>
                    <a:pt x="2775189" y="1634305"/>
                  </a:lnTo>
                  <a:lnTo>
                    <a:pt x="2782257" y="1588016"/>
                  </a:lnTo>
                  <a:lnTo>
                    <a:pt x="2787800" y="1541242"/>
                  </a:lnTo>
                  <a:lnTo>
                    <a:pt x="2791791" y="1494009"/>
                  </a:lnTo>
                  <a:lnTo>
                    <a:pt x="2794205" y="1446343"/>
                  </a:lnTo>
                  <a:lnTo>
                    <a:pt x="2795016" y="1398270"/>
                  </a:lnTo>
                  <a:lnTo>
                    <a:pt x="2794205" y="1350196"/>
                  </a:lnTo>
                  <a:lnTo>
                    <a:pt x="2791791" y="1302530"/>
                  </a:lnTo>
                  <a:lnTo>
                    <a:pt x="2787800" y="1255297"/>
                  </a:lnTo>
                  <a:lnTo>
                    <a:pt x="2782257" y="1208523"/>
                  </a:lnTo>
                  <a:lnTo>
                    <a:pt x="2775189" y="1162234"/>
                  </a:lnTo>
                  <a:lnTo>
                    <a:pt x="2766621" y="1116457"/>
                  </a:lnTo>
                  <a:lnTo>
                    <a:pt x="2756580" y="1071216"/>
                  </a:lnTo>
                  <a:lnTo>
                    <a:pt x="2745092" y="1026539"/>
                  </a:lnTo>
                  <a:lnTo>
                    <a:pt x="2732183" y="982451"/>
                  </a:lnTo>
                  <a:lnTo>
                    <a:pt x="2717878" y="938978"/>
                  </a:lnTo>
                  <a:lnTo>
                    <a:pt x="2702204" y="896146"/>
                  </a:lnTo>
                  <a:lnTo>
                    <a:pt x="2685186" y="853981"/>
                  </a:lnTo>
                  <a:lnTo>
                    <a:pt x="2666852" y="812510"/>
                  </a:lnTo>
                  <a:lnTo>
                    <a:pt x="2647226" y="771758"/>
                  </a:lnTo>
                  <a:lnTo>
                    <a:pt x="2626335" y="731752"/>
                  </a:lnTo>
                  <a:lnTo>
                    <a:pt x="2604205" y="692516"/>
                  </a:lnTo>
                  <a:lnTo>
                    <a:pt x="2580862" y="654079"/>
                  </a:lnTo>
                  <a:lnTo>
                    <a:pt x="2556332" y="616464"/>
                  </a:lnTo>
                  <a:lnTo>
                    <a:pt x="2530640" y="579699"/>
                  </a:lnTo>
                  <a:lnTo>
                    <a:pt x="2503814" y="543810"/>
                  </a:lnTo>
                  <a:lnTo>
                    <a:pt x="2475879" y="508822"/>
                  </a:lnTo>
                  <a:lnTo>
                    <a:pt x="2446860" y="474761"/>
                  </a:lnTo>
                  <a:lnTo>
                    <a:pt x="2416785" y="441654"/>
                  </a:lnTo>
                  <a:lnTo>
                    <a:pt x="2385679" y="409527"/>
                  </a:lnTo>
                  <a:lnTo>
                    <a:pt x="2353567" y="378405"/>
                  </a:lnTo>
                  <a:lnTo>
                    <a:pt x="2320477" y="348315"/>
                  </a:lnTo>
                  <a:lnTo>
                    <a:pt x="2286434" y="319282"/>
                  </a:lnTo>
                  <a:lnTo>
                    <a:pt x="2251465" y="291333"/>
                  </a:lnTo>
                  <a:lnTo>
                    <a:pt x="2215594" y="264494"/>
                  </a:lnTo>
                  <a:lnTo>
                    <a:pt x="2178848" y="238791"/>
                  </a:lnTo>
                  <a:lnTo>
                    <a:pt x="2141254" y="214249"/>
                  </a:lnTo>
                  <a:lnTo>
                    <a:pt x="2102837" y="190895"/>
                  </a:lnTo>
                  <a:lnTo>
                    <a:pt x="2063624" y="168754"/>
                  </a:lnTo>
                  <a:lnTo>
                    <a:pt x="2023639" y="147854"/>
                  </a:lnTo>
                  <a:lnTo>
                    <a:pt x="1982910" y="128219"/>
                  </a:lnTo>
                  <a:lnTo>
                    <a:pt x="1941462" y="109876"/>
                  </a:lnTo>
                  <a:lnTo>
                    <a:pt x="1899322" y="92851"/>
                  </a:lnTo>
                  <a:lnTo>
                    <a:pt x="1856515" y="77170"/>
                  </a:lnTo>
                  <a:lnTo>
                    <a:pt x="1813068" y="62859"/>
                  </a:lnTo>
                  <a:lnTo>
                    <a:pt x="1769005" y="49944"/>
                  </a:lnTo>
                  <a:lnTo>
                    <a:pt x="1724355" y="38451"/>
                  </a:lnTo>
                  <a:lnTo>
                    <a:pt x="1679142" y="28406"/>
                  </a:lnTo>
                  <a:lnTo>
                    <a:pt x="1633392" y="19834"/>
                  </a:lnTo>
                  <a:lnTo>
                    <a:pt x="1587132" y="12763"/>
                  </a:lnTo>
                  <a:lnTo>
                    <a:pt x="1540387" y="7218"/>
                  </a:lnTo>
                  <a:lnTo>
                    <a:pt x="1493184" y="3225"/>
                  </a:lnTo>
                  <a:lnTo>
                    <a:pt x="1445549" y="810"/>
                  </a:lnTo>
                  <a:lnTo>
                    <a:pt x="1397508" y="0"/>
                  </a:lnTo>
                  <a:close/>
                </a:path>
              </a:pathLst>
            </a:custGeom>
            <a:gradFill rotWithShape="0">
              <a:gsLst>
                <a:gs pos="0">
                  <a:srgbClr val="F1E0E6"/>
                </a:gs>
                <a:gs pos="100000">
                  <a:srgbClr val="DA93AE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bject 8"/>
            <p:cNvSpPr/>
            <p:nvPr/>
          </p:nvSpPr>
          <p:spPr>
            <a:xfrm>
              <a:off x="2195640" y="1901160"/>
              <a:ext cx="3377520" cy="2182320"/>
            </a:xfrm>
            <a:custGeom>
              <a:avLst/>
              <a:gdLst/>
              <a:ahLst/>
              <a:cxnLst/>
              <a:rect l="l" t="t" r="r" b="b"/>
              <a:pathLst>
                <a:path w="4917440" h="3147060">
                  <a:moveTo>
                    <a:pt x="134620" y="1443736"/>
                  </a:moveTo>
                  <a:lnTo>
                    <a:pt x="132969" y="1440688"/>
                  </a:lnTo>
                  <a:lnTo>
                    <a:pt x="131191" y="1437640"/>
                  </a:lnTo>
                  <a:lnTo>
                    <a:pt x="127381" y="1436497"/>
                  </a:lnTo>
                  <a:lnTo>
                    <a:pt x="124333" y="1438148"/>
                  </a:lnTo>
                  <a:lnTo>
                    <a:pt x="0" y="1507236"/>
                  </a:lnTo>
                  <a:lnTo>
                    <a:pt x="124333" y="1576324"/>
                  </a:lnTo>
                  <a:lnTo>
                    <a:pt x="127381" y="1577975"/>
                  </a:lnTo>
                  <a:lnTo>
                    <a:pt x="131191" y="1576832"/>
                  </a:lnTo>
                  <a:lnTo>
                    <a:pt x="132969" y="1573784"/>
                  </a:lnTo>
                  <a:lnTo>
                    <a:pt x="134620" y="1570736"/>
                  </a:lnTo>
                  <a:lnTo>
                    <a:pt x="133477" y="1566926"/>
                  </a:lnTo>
                  <a:lnTo>
                    <a:pt x="130429" y="1565148"/>
                  </a:lnTo>
                  <a:lnTo>
                    <a:pt x="37617" y="1513586"/>
                  </a:lnTo>
                  <a:lnTo>
                    <a:pt x="63881" y="1513586"/>
                  </a:lnTo>
                  <a:lnTo>
                    <a:pt x="63881" y="1500886"/>
                  </a:lnTo>
                  <a:lnTo>
                    <a:pt x="37617" y="1500886"/>
                  </a:lnTo>
                  <a:lnTo>
                    <a:pt x="130429" y="1449324"/>
                  </a:lnTo>
                  <a:lnTo>
                    <a:pt x="133477" y="1447546"/>
                  </a:lnTo>
                  <a:lnTo>
                    <a:pt x="134620" y="1443736"/>
                  </a:lnTo>
                  <a:close/>
                  <a:moveTo>
                    <a:pt x="137668" y="587248"/>
                  </a:moveTo>
                  <a:lnTo>
                    <a:pt x="136017" y="584200"/>
                  </a:lnTo>
                  <a:lnTo>
                    <a:pt x="134239" y="581152"/>
                  </a:lnTo>
                  <a:lnTo>
                    <a:pt x="130429" y="580009"/>
                  </a:lnTo>
                  <a:lnTo>
                    <a:pt x="127381" y="581660"/>
                  </a:lnTo>
                  <a:lnTo>
                    <a:pt x="3048" y="650748"/>
                  </a:lnTo>
                  <a:lnTo>
                    <a:pt x="127381" y="719836"/>
                  </a:lnTo>
                  <a:lnTo>
                    <a:pt x="130429" y="721487"/>
                  </a:lnTo>
                  <a:lnTo>
                    <a:pt x="134239" y="720344"/>
                  </a:lnTo>
                  <a:lnTo>
                    <a:pt x="136017" y="717296"/>
                  </a:lnTo>
                  <a:lnTo>
                    <a:pt x="137668" y="714248"/>
                  </a:lnTo>
                  <a:lnTo>
                    <a:pt x="136525" y="710438"/>
                  </a:lnTo>
                  <a:lnTo>
                    <a:pt x="133477" y="708660"/>
                  </a:lnTo>
                  <a:lnTo>
                    <a:pt x="40665" y="657098"/>
                  </a:lnTo>
                  <a:lnTo>
                    <a:pt x="66929" y="657098"/>
                  </a:lnTo>
                  <a:lnTo>
                    <a:pt x="66929" y="644398"/>
                  </a:lnTo>
                  <a:lnTo>
                    <a:pt x="40665" y="644398"/>
                  </a:lnTo>
                  <a:lnTo>
                    <a:pt x="133477" y="592836"/>
                  </a:lnTo>
                  <a:lnTo>
                    <a:pt x="136525" y="591058"/>
                  </a:lnTo>
                  <a:lnTo>
                    <a:pt x="137668" y="587248"/>
                  </a:lnTo>
                  <a:close/>
                  <a:moveTo>
                    <a:pt x="139192" y="1026160"/>
                  </a:moveTo>
                  <a:lnTo>
                    <a:pt x="137541" y="1023112"/>
                  </a:lnTo>
                  <a:lnTo>
                    <a:pt x="135763" y="1020064"/>
                  </a:lnTo>
                  <a:lnTo>
                    <a:pt x="131953" y="1018921"/>
                  </a:lnTo>
                  <a:lnTo>
                    <a:pt x="128905" y="1020572"/>
                  </a:lnTo>
                  <a:lnTo>
                    <a:pt x="4572" y="1089660"/>
                  </a:lnTo>
                  <a:lnTo>
                    <a:pt x="128905" y="1158748"/>
                  </a:lnTo>
                  <a:lnTo>
                    <a:pt x="131953" y="1160399"/>
                  </a:lnTo>
                  <a:lnTo>
                    <a:pt x="135763" y="1159256"/>
                  </a:lnTo>
                  <a:lnTo>
                    <a:pt x="137541" y="1156208"/>
                  </a:lnTo>
                  <a:lnTo>
                    <a:pt x="139192" y="1153160"/>
                  </a:lnTo>
                  <a:lnTo>
                    <a:pt x="138049" y="1149350"/>
                  </a:lnTo>
                  <a:lnTo>
                    <a:pt x="135001" y="1147572"/>
                  </a:lnTo>
                  <a:lnTo>
                    <a:pt x="42189" y="1096010"/>
                  </a:lnTo>
                  <a:lnTo>
                    <a:pt x="68453" y="1096010"/>
                  </a:lnTo>
                  <a:lnTo>
                    <a:pt x="68453" y="1083310"/>
                  </a:lnTo>
                  <a:lnTo>
                    <a:pt x="42189" y="1083310"/>
                  </a:lnTo>
                  <a:lnTo>
                    <a:pt x="135001" y="1031748"/>
                  </a:lnTo>
                  <a:lnTo>
                    <a:pt x="138049" y="1029970"/>
                  </a:lnTo>
                  <a:lnTo>
                    <a:pt x="139192" y="1026160"/>
                  </a:lnTo>
                  <a:close/>
                  <a:moveTo>
                    <a:pt x="152781" y="1500886"/>
                  </a:moveTo>
                  <a:lnTo>
                    <a:pt x="101981" y="1500886"/>
                  </a:lnTo>
                  <a:lnTo>
                    <a:pt x="101981" y="1513586"/>
                  </a:lnTo>
                  <a:lnTo>
                    <a:pt x="152781" y="1513586"/>
                  </a:lnTo>
                  <a:lnTo>
                    <a:pt x="152781" y="1500886"/>
                  </a:lnTo>
                  <a:close/>
                  <a:moveTo>
                    <a:pt x="155829" y="644398"/>
                  </a:moveTo>
                  <a:lnTo>
                    <a:pt x="105029" y="644398"/>
                  </a:lnTo>
                  <a:lnTo>
                    <a:pt x="105029" y="657098"/>
                  </a:lnTo>
                  <a:lnTo>
                    <a:pt x="155829" y="657098"/>
                  </a:lnTo>
                  <a:lnTo>
                    <a:pt x="155829" y="644398"/>
                  </a:lnTo>
                  <a:close/>
                  <a:moveTo>
                    <a:pt x="157353" y="1083310"/>
                  </a:moveTo>
                  <a:lnTo>
                    <a:pt x="106553" y="1083310"/>
                  </a:lnTo>
                  <a:lnTo>
                    <a:pt x="106553" y="1096010"/>
                  </a:lnTo>
                  <a:lnTo>
                    <a:pt x="157353" y="1096010"/>
                  </a:lnTo>
                  <a:lnTo>
                    <a:pt x="157353" y="1083310"/>
                  </a:lnTo>
                  <a:close/>
                  <a:moveTo>
                    <a:pt x="241681" y="1500886"/>
                  </a:moveTo>
                  <a:lnTo>
                    <a:pt x="190881" y="1500886"/>
                  </a:lnTo>
                  <a:lnTo>
                    <a:pt x="190881" y="1513586"/>
                  </a:lnTo>
                  <a:lnTo>
                    <a:pt x="241681" y="1513586"/>
                  </a:lnTo>
                  <a:lnTo>
                    <a:pt x="241681" y="1500886"/>
                  </a:lnTo>
                  <a:close/>
                  <a:moveTo>
                    <a:pt x="244729" y="644398"/>
                  </a:moveTo>
                  <a:lnTo>
                    <a:pt x="193929" y="644398"/>
                  </a:lnTo>
                  <a:lnTo>
                    <a:pt x="193929" y="657098"/>
                  </a:lnTo>
                  <a:lnTo>
                    <a:pt x="244729" y="657098"/>
                  </a:lnTo>
                  <a:lnTo>
                    <a:pt x="244729" y="644398"/>
                  </a:lnTo>
                  <a:close/>
                  <a:moveTo>
                    <a:pt x="246253" y="1083310"/>
                  </a:moveTo>
                  <a:lnTo>
                    <a:pt x="195453" y="1083310"/>
                  </a:lnTo>
                  <a:lnTo>
                    <a:pt x="195453" y="1096010"/>
                  </a:lnTo>
                  <a:lnTo>
                    <a:pt x="246253" y="1096010"/>
                  </a:lnTo>
                  <a:lnTo>
                    <a:pt x="246253" y="1083310"/>
                  </a:lnTo>
                  <a:close/>
                  <a:moveTo>
                    <a:pt x="330581" y="1500886"/>
                  </a:moveTo>
                  <a:lnTo>
                    <a:pt x="279781" y="1500886"/>
                  </a:lnTo>
                  <a:lnTo>
                    <a:pt x="279781" y="1513586"/>
                  </a:lnTo>
                  <a:lnTo>
                    <a:pt x="330581" y="1513586"/>
                  </a:lnTo>
                  <a:lnTo>
                    <a:pt x="330581" y="1500886"/>
                  </a:lnTo>
                  <a:close/>
                  <a:moveTo>
                    <a:pt x="333629" y="644398"/>
                  </a:moveTo>
                  <a:lnTo>
                    <a:pt x="282829" y="644398"/>
                  </a:lnTo>
                  <a:lnTo>
                    <a:pt x="282829" y="657098"/>
                  </a:lnTo>
                  <a:lnTo>
                    <a:pt x="333629" y="657098"/>
                  </a:lnTo>
                  <a:lnTo>
                    <a:pt x="333629" y="644398"/>
                  </a:lnTo>
                  <a:close/>
                  <a:moveTo>
                    <a:pt x="335153" y="1083310"/>
                  </a:moveTo>
                  <a:lnTo>
                    <a:pt x="284353" y="1083310"/>
                  </a:lnTo>
                  <a:lnTo>
                    <a:pt x="284353" y="1096010"/>
                  </a:lnTo>
                  <a:lnTo>
                    <a:pt x="335153" y="1096010"/>
                  </a:lnTo>
                  <a:lnTo>
                    <a:pt x="335153" y="1083310"/>
                  </a:lnTo>
                  <a:close/>
                  <a:moveTo>
                    <a:pt x="419481" y="1500886"/>
                  </a:moveTo>
                  <a:lnTo>
                    <a:pt x="368681" y="1500886"/>
                  </a:lnTo>
                  <a:lnTo>
                    <a:pt x="368681" y="1513586"/>
                  </a:lnTo>
                  <a:lnTo>
                    <a:pt x="419481" y="1513586"/>
                  </a:lnTo>
                  <a:lnTo>
                    <a:pt x="419481" y="1500886"/>
                  </a:lnTo>
                  <a:close/>
                  <a:moveTo>
                    <a:pt x="422529" y="644398"/>
                  </a:moveTo>
                  <a:lnTo>
                    <a:pt x="371729" y="644398"/>
                  </a:lnTo>
                  <a:lnTo>
                    <a:pt x="371729" y="657098"/>
                  </a:lnTo>
                  <a:lnTo>
                    <a:pt x="422529" y="657098"/>
                  </a:lnTo>
                  <a:lnTo>
                    <a:pt x="422529" y="644398"/>
                  </a:lnTo>
                  <a:close/>
                  <a:moveTo>
                    <a:pt x="424053" y="1083310"/>
                  </a:moveTo>
                  <a:lnTo>
                    <a:pt x="373253" y="1083310"/>
                  </a:lnTo>
                  <a:lnTo>
                    <a:pt x="373253" y="1096010"/>
                  </a:lnTo>
                  <a:lnTo>
                    <a:pt x="424053" y="1096010"/>
                  </a:lnTo>
                  <a:lnTo>
                    <a:pt x="424053" y="1083310"/>
                  </a:lnTo>
                  <a:close/>
                  <a:moveTo>
                    <a:pt x="508381" y="1500886"/>
                  </a:moveTo>
                  <a:lnTo>
                    <a:pt x="457581" y="1500886"/>
                  </a:lnTo>
                  <a:lnTo>
                    <a:pt x="457581" y="1513586"/>
                  </a:lnTo>
                  <a:lnTo>
                    <a:pt x="508381" y="1513586"/>
                  </a:lnTo>
                  <a:lnTo>
                    <a:pt x="508381" y="1500886"/>
                  </a:lnTo>
                  <a:close/>
                  <a:moveTo>
                    <a:pt x="511429" y="644398"/>
                  </a:moveTo>
                  <a:lnTo>
                    <a:pt x="460629" y="644398"/>
                  </a:lnTo>
                  <a:lnTo>
                    <a:pt x="460629" y="657098"/>
                  </a:lnTo>
                  <a:lnTo>
                    <a:pt x="511429" y="657098"/>
                  </a:lnTo>
                  <a:lnTo>
                    <a:pt x="511429" y="644398"/>
                  </a:lnTo>
                  <a:close/>
                  <a:moveTo>
                    <a:pt x="512953" y="1083310"/>
                  </a:moveTo>
                  <a:lnTo>
                    <a:pt x="462153" y="1083310"/>
                  </a:lnTo>
                  <a:lnTo>
                    <a:pt x="462153" y="1096010"/>
                  </a:lnTo>
                  <a:lnTo>
                    <a:pt x="512953" y="1096010"/>
                  </a:lnTo>
                  <a:lnTo>
                    <a:pt x="512953" y="1083310"/>
                  </a:lnTo>
                  <a:close/>
                  <a:moveTo>
                    <a:pt x="597281" y="1500886"/>
                  </a:moveTo>
                  <a:lnTo>
                    <a:pt x="546481" y="1500886"/>
                  </a:lnTo>
                  <a:lnTo>
                    <a:pt x="546481" y="1513586"/>
                  </a:lnTo>
                  <a:lnTo>
                    <a:pt x="597281" y="1513586"/>
                  </a:lnTo>
                  <a:lnTo>
                    <a:pt x="597281" y="1500886"/>
                  </a:lnTo>
                  <a:close/>
                  <a:moveTo>
                    <a:pt x="600329" y="644398"/>
                  </a:moveTo>
                  <a:lnTo>
                    <a:pt x="549529" y="644398"/>
                  </a:lnTo>
                  <a:lnTo>
                    <a:pt x="549529" y="657098"/>
                  </a:lnTo>
                  <a:lnTo>
                    <a:pt x="600329" y="657098"/>
                  </a:lnTo>
                  <a:lnTo>
                    <a:pt x="600329" y="644398"/>
                  </a:lnTo>
                  <a:close/>
                  <a:moveTo>
                    <a:pt x="601853" y="1083310"/>
                  </a:moveTo>
                  <a:lnTo>
                    <a:pt x="551053" y="1083310"/>
                  </a:lnTo>
                  <a:lnTo>
                    <a:pt x="551053" y="1096010"/>
                  </a:lnTo>
                  <a:lnTo>
                    <a:pt x="601853" y="1096010"/>
                  </a:lnTo>
                  <a:lnTo>
                    <a:pt x="601853" y="1083310"/>
                  </a:lnTo>
                  <a:close/>
                  <a:moveTo>
                    <a:pt x="686181" y="1500886"/>
                  </a:moveTo>
                  <a:lnTo>
                    <a:pt x="635381" y="1500886"/>
                  </a:lnTo>
                  <a:lnTo>
                    <a:pt x="635381" y="1513586"/>
                  </a:lnTo>
                  <a:lnTo>
                    <a:pt x="686181" y="1513586"/>
                  </a:lnTo>
                  <a:lnTo>
                    <a:pt x="686181" y="1500886"/>
                  </a:lnTo>
                  <a:close/>
                  <a:moveTo>
                    <a:pt x="689229" y="644398"/>
                  </a:moveTo>
                  <a:lnTo>
                    <a:pt x="638429" y="644398"/>
                  </a:lnTo>
                  <a:lnTo>
                    <a:pt x="638429" y="657098"/>
                  </a:lnTo>
                  <a:lnTo>
                    <a:pt x="689229" y="657098"/>
                  </a:lnTo>
                  <a:lnTo>
                    <a:pt x="689229" y="644398"/>
                  </a:lnTo>
                  <a:close/>
                  <a:moveTo>
                    <a:pt x="690753" y="1083310"/>
                  </a:moveTo>
                  <a:lnTo>
                    <a:pt x="639953" y="1083310"/>
                  </a:lnTo>
                  <a:lnTo>
                    <a:pt x="639953" y="1096010"/>
                  </a:lnTo>
                  <a:lnTo>
                    <a:pt x="690753" y="1096010"/>
                  </a:lnTo>
                  <a:lnTo>
                    <a:pt x="690753" y="1083310"/>
                  </a:lnTo>
                  <a:close/>
                  <a:moveTo>
                    <a:pt x="775081" y="1500886"/>
                  </a:moveTo>
                  <a:lnTo>
                    <a:pt x="724281" y="1500886"/>
                  </a:lnTo>
                  <a:lnTo>
                    <a:pt x="724281" y="1513586"/>
                  </a:lnTo>
                  <a:lnTo>
                    <a:pt x="775081" y="1513586"/>
                  </a:lnTo>
                  <a:lnTo>
                    <a:pt x="775081" y="1500886"/>
                  </a:lnTo>
                  <a:close/>
                  <a:moveTo>
                    <a:pt x="778129" y="644398"/>
                  </a:moveTo>
                  <a:lnTo>
                    <a:pt x="727329" y="644398"/>
                  </a:lnTo>
                  <a:lnTo>
                    <a:pt x="727329" y="657098"/>
                  </a:lnTo>
                  <a:lnTo>
                    <a:pt x="778129" y="657098"/>
                  </a:lnTo>
                  <a:lnTo>
                    <a:pt x="778129" y="644398"/>
                  </a:lnTo>
                  <a:close/>
                  <a:moveTo>
                    <a:pt x="779653" y="1083310"/>
                  </a:moveTo>
                  <a:lnTo>
                    <a:pt x="728853" y="1083310"/>
                  </a:lnTo>
                  <a:lnTo>
                    <a:pt x="728853" y="1096010"/>
                  </a:lnTo>
                  <a:lnTo>
                    <a:pt x="779653" y="1096010"/>
                  </a:lnTo>
                  <a:lnTo>
                    <a:pt x="779653" y="1083310"/>
                  </a:lnTo>
                  <a:close/>
                  <a:moveTo>
                    <a:pt x="863981" y="1500886"/>
                  </a:moveTo>
                  <a:lnTo>
                    <a:pt x="813181" y="1500886"/>
                  </a:lnTo>
                  <a:lnTo>
                    <a:pt x="813181" y="1513586"/>
                  </a:lnTo>
                  <a:lnTo>
                    <a:pt x="863981" y="1513586"/>
                  </a:lnTo>
                  <a:lnTo>
                    <a:pt x="863981" y="1500886"/>
                  </a:lnTo>
                  <a:close/>
                  <a:moveTo>
                    <a:pt x="867029" y="644398"/>
                  </a:moveTo>
                  <a:lnTo>
                    <a:pt x="816229" y="644398"/>
                  </a:lnTo>
                  <a:lnTo>
                    <a:pt x="816229" y="657098"/>
                  </a:lnTo>
                  <a:lnTo>
                    <a:pt x="867029" y="657098"/>
                  </a:lnTo>
                  <a:lnTo>
                    <a:pt x="867029" y="644398"/>
                  </a:lnTo>
                  <a:close/>
                  <a:moveTo>
                    <a:pt x="868553" y="1083310"/>
                  </a:moveTo>
                  <a:lnTo>
                    <a:pt x="817753" y="1083310"/>
                  </a:lnTo>
                  <a:lnTo>
                    <a:pt x="817753" y="1096010"/>
                  </a:lnTo>
                  <a:lnTo>
                    <a:pt x="868553" y="1096010"/>
                  </a:lnTo>
                  <a:lnTo>
                    <a:pt x="868553" y="1083310"/>
                  </a:lnTo>
                  <a:close/>
                  <a:moveTo>
                    <a:pt x="952881" y="1500886"/>
                  </a:moveTo>
                  <a:lnTo>
                    <a:pt x="902081" y="1500886"/>
                  </a:lnTo>
                  <a:lnTo>
                    <a:pt x="902081" y="1513586"/>
                  </a:lnTo>
                  <a:lnTo>
                    <a:pt x="952881" y="1513586"/>
                  </a:lnTo>
                  <a:lnTo>
                    <a:pt x="952881" y="1500886"/>
                  </a:lnTo>
                  <a:close/>
                  <a:moveTo>
                    <a:pt x="955929" y="644398"/>
                  </a:moveTo>
                  <a:lnTo>
                    <a:pt x="905129" y="644398"/>
                  </a:lnTo>
                  <a:lnTo>
                    <a:pt x="905129" y="657098"/>
                  </a:lnTo>
                  <a:lnTo>
                    <a:pt x="955929" y="657098"/>
                  </a:lnTo>
                  <a:lnTo>
                    <a:pt x="955929" y="644398"/>
                  </a:lnTo>
                  <a:close/>
                  <a:moveTo>
                    <a:pt x="957453" y="1083310"/>
                  </a:moveTo>
                  <a:lnTo>
                    <a:pt x="906653" y="1083310"/>
                  </a:lnTo>
                  <a:lnTo>
                    <a:pt x="906653" y="1096010"/>
                  </a:lnTo>
                  <a:lnTo>
                    <a:pt x="957453" y="1096010"/>
                  </a:lnTo>
                  <a:lnTo>
                    <a:pt x="957453" y="1083310"/>
                  </a:lnTo>
                  <a:close/>
                  <a:moveTo>
                    <a:pt x="1041781" y="1500886"/>
                  </a:moveTo>
                  <a:lnTo>
                    <a:pt x="990981" y="1500886"/>
                  </a:lnTo>
                  <a:lnTo>
                    <a:pt x="990981" y="1513586"/>
                  </a:lnTo>
                  <a:lnTo>
                    <a:pt x="1041781" y="1513586"/>
                  </a:lnTo>
                  <a:lnTo>
                    <a:pt x="1041781" y="1500886"/>
                  </a:lnTo>
                  <a:close/>
                  <a:moveTo>
                    <a:pt x="1044829" y="644398"/>
                  </a:moveTo>
                  <a:lnTo>
                    <a:pt x="994029" y="644398"/>
                  </a:lnTo>
                  <a:lnTo>
                    <a:pt x="994029" y="657098"/>
                  </a:lnTo>
                  <a:lnTo>
                    <a:pt x="1044829" y="657098"/>
                  </a:lnTo>
                  <a:lnTo>
                    <a:pt x="1044829" y="644398"/>
                  </a:lnTo>
                  <a:close/>
                  <a:moveTo>
                    <a:pt x="1046353" y="1083310"/>
                  </a:moveTo>
                  <a:lnTo>
                    <a:pt x="995553" y="1083310"/>
                  </a:lnTo>
                  <a:lnTo>
                    <a:pt x="995553" y="1096010"/>
                  </a:lnTo>
                  <a:lnTo>
                    <a:pt x="1046353" y="1096010"/>
                  </a:lnTo>
                  <a:lnTo>
                    <a:pt x="1046353" y="1083310"/>
                  </a:lnTo>
                  <a:close/>
                  <a:moveTo>
                    <a:pt x="1130681" y="1500886"/>
                  </a:moveTo>
                  <a:lnTo>
                    <a:pt x="1079881" y="1500886"/>
                  </a:lnTo>
                  <a:lnTo>
                    <a:pt x="1079881" y="1513586"/>
                  </a:lnTo>
                  <a:lnTo>
                    <a:pt x="1130681" y="1513586"/>
                  </a:lnTo>
                  <a:lnTo>
                    <a:pt x="1130681" y="1500886"/>
                  </a:lnTo>
                  <a:close/>
                  <a:moveTo>
                    <a:pt x="1133729" y="644398"/>
                  </a:moveTo>
                  <a:lnTo>
                    <a:pt x="1082929" y="644398"/>
                  </a:lnTo>
                  <a:lnTo>
                    <a:pt x="1082929" y="657098"/>
                  </a:lnTo>
                  <a:lnTo>
                    <a:pt x="1133729" y="657098"/>
                  </a:lnTo>
                  <a:lnTo>
                    <a:pt x="1133729" y="644398"/>
                  </a:lnTo>
                  <a:close/>
                  <a:moveTo>
                    <a:pt x="1135253" y="1083310"/>
                  </a:moveTo>
                  <a:lnTo>
                    <a:pt x="1084453" y="1083310"/>
                  </a:lnTo>
                  <a:lnTo>
                    <a:pt x="1084453" y="1096010"/>
                  </a:lnTo>
                  <a:lnTo>
                    <a:pt x="1135253" y="1096010"/>
                  </a:lnTo>
                  <a:lnTo>
                    <a:pt x="1135253" y="1083310"/>
                  </a:lnTo>
                  <a:close/>
                  <a:moveTo>
                    <a:pt x="1219581" y="1500886"/>
                  </a:moveTo>
                  <a:lnTo>
                    <a:pt x="1168781" y="1500886"/>
                  </a:lnTo>
                  <a:lnTo>
                    <a:pt x="1168781" y="1513586"/>
                  </a:lnTo>
                  <a:lnTo>
                    <a:pt x="1219581" y="1513586"/>
                  </a:lnTo>
                  <a:lnTo>
                    <a:pt x="1219581" y="1500886"/>
                  </a:lnTo>
                  <a:close/>
                  <a:moveTo>
                    <a:pt x="1222629" y="644398"/>
                  </a:moveTo>
                  <a:lnTo>
                    <a:pt x="1171829" y="644398"/>
                  </a:lnTo>
                  <a:lnTo>
                    <a:pt x="1171829" y="657098"/>
                  </a:lnTo>
                  <a:lnTo>
                    <a:pt x="1222629" y="657098"/>
                  </a:lnTo>
                  <a:lnTo>
                    <a:pt x="1222629" y="644398"/>
                  </a:lnTo>
                  <a:close/>
                  <a:moveTo>
                    <a:pt x="1224153" y="1083310"/>
                  </a:moveTo>
                  <a:lnTo>
                    <a:pt x="1173353" y="1083310"/>
                  </a:lnTo>
                  <a:lnTo>
                    <a:pt x="1173353" y="1096010"/>
                  </a:lnTo>
                  <a:lnTo>
                    <a:pt x="1224153" y="1096010"/>
                  </a:lnTo>
                  <a:lnTo>
                    <a:pt x="1224153" y="1083310"/>
                  </a:lnTo>
                  <a:close/>
                  <a:moveTo>
                    <a:pt x="1308481" y="1500886"/>
                  </a:moveTo>
                  <a:lnTo>
                    <a:pt x="1257681" y="1500886"/>
                  </a:lnTo>
                  <a:lnTo>
                    <a:pt x="1257681" y="1513586"/>
                  </a:lnTo>
                  <a:lnTo>
                    <a:pt x="1308481" y="1513586"/>
                  </a:lnTo>
                  <a:lnTo>
                    <a:pt x="1308481" y="1500886"/>
                  </a:lnTo>
                  <a:close/>
                  <a:moveTo>
                    <a:pt x="1311529" y="644398"/>
                  </a:moveTo>
                  <a:lnTo>
                    <a:pt x="1260729" y="644398"/>
                  </a:lnTo>
                  <a:lnTo>
                    <a:pt x="1260729" y="657098"/>
                  </a:lnTo>
                  <a:lnTo>
                    <a:pt x="1311529" y="657098"/>
                  </a:lnTo>
                  <a:lnTo>
                    <a:pt x="1311529" y="644398"/>
                  </a:lnTo>
                  <a:close/>
                  <a:moveTo>
                    <a:pt x="1313053" y="1083310"/>
                  </a:moveTo>
                  <a:lnTo>
                    <a:pt x="1262253" y="1083310"/>
                  </a:lnTo>
                  <a:lnTo>
                    <a:pt x="1262253" y="1096010"/>
                  </a:lnTo>
                  <a:lnTo>
                    <a:pt x="1313053" y="1096010"/>
                  </a:lnTo>
                  <a:lnTo>
                    <a:pt x="1313053" y="1083310"/>
                  </a:lnTo>
                  <a:close/>
                  <a:moveTo>
                    <a:pt x="1397381" y="1500886"/>
                  </a:moveTo>
                  <a:lnTo>
                    <a:pt x="1346581" y="1500886"/>
                  </a:lnTo>
                  <a:lnTo>
                    <a:pt x="1346581" y="1513586"/>
                  </a:lnTo>
                  <a:lnTo>
                    <a:pt x="1397381" y="1513586"/>
                  </a:lnTo>
                  <a:lnTo>
                    <a:pt x="1397381" y="1500886"/>
                  </a:lnTo>
                  <a:close/>
                  <a:moveTo>
                    <a:pt x="1400429" y="644398"/>
                  </a:moveTo>
                  <a:lnTo>
                    <a:pt x="1349629" y="644398"/>
                  </a:lnTo>
                  <a:lnTo>
                    <a:pt x="1349629" y="657098"/>
                  </a:lnTo>
                  <a:lnTo>
                    <a:pt x="1400429" y="657098"/>
                  </a:lnTo>
                  <a:lnTo>
                    <a:pt x="1400429" y="644398"/>
                  </a:lnTo>
                  <a:close/>
                  <a:moveTo>
                    <a:pt x="1401953" y="1083310"/>
                  </a:moveTo>
                  <a:lnTo>
                    <a:pt x="1351153" y="1083310"/>
                  </a:lnTo>
                  <a:lnTo>
                    <a:pt x="1351153" y="1096010"/>
                  </a:lnTo>
                  <a:lnTo>
                    <a:pt x="1401953" y="1096010"/>
                  </a:lnTo>
                  <a:lnTo>
                    <a:pt x="1401953" y="1083310"/>
                  </a:lnTo>
                  <a:close/>
                  <a:moveTo>
                    <a:pt x="1486281" y="1500886"/>
                  </a:moveTo>
                  <a:lnTo>
                    <a:pt x="1435481" y="1500886"/>
                  </a:lnTo>
                  <a:lnTo>
                    <a:pt x="1435481" y="1513586"/>
                  </a:lnTo>
                  <a:lnTo>
                    <a:pt x="1486281" y="1513586"/>
                  </a:lnTo>
                  <a:lnTo>
                    <a:pt x="1486281" y="1500886"/>
                  </a:lnTo>
                  <a:close/>
                  <a:moveTo>
                    <a:pt x="1489329" y="644398"/>
                  </a:moveTo>
                  <a:lnTo>
                    <a:pt x="1438529" y="644398"/>
                  </a:lnTo>
                  <a:lnTo>
                    <a:pt x="1438529" y="657098"/>
                  </a:lnTo>
                  <a:lnTo>
                    <a:pt x="1489329" y="657098"/>
                  </a:lnTo>
                  <a:lnTo>
                    <a:pt x="1489329" y="644398"/>
                  </a:lnTo>
                  <a:close/>
                  <a:moveTo>
                    <a:pt x="1490853" y="1083310"/>
                  </a:moveTo>
                  <a:lnTo>
                    <a:pt x="1440053" y="1083310"/>
                  </a:lnTo>
                  <a:lnTo>
                    <a:pt x="1440053" y="1096010"/>
                  </a:lnTo>
                  <a:lnTo>
                    <a:pt x="1490853" y="1096010"/>
                  </a:lnTo>
                  <a:lnTo>
                    <a:pt x="1490853" y="1083310"/>
                  </a:lnTo>
                  <a:close/>
                  <a:moveTo>
                    <a:pt x="1575181" y="1500886"/>
                  </a:moveTo>
                  <a:lnTo>
                    <a:pt x="1524381" y="1500886"/>
                  </a:lnTo>
                  <a:lnTo>
                    <a:pt x="1524381" y="1513586"/>
                  </a:lnTo>
                  <a:lnTo>
                    <a:pt x="1575181" y="1513586"/>
                  </a:lnTo>
                  <a:lnTo>
                    <a:pt x="1575181" y="1500886"/>
                  </a:lnTo>
                  <a:close/>
                  <a:moveTo>
                    <a:pt x="1578229" y="644398"/>
                  </a:moveTo>
                  <a:lnTo>
                    <a:pt x="1527429" y="644398"/>
                  </a:lnTo>
                  <a:lnTo>
                    <a:pt x="1527429" y="657098"/>
                  </a:lnTo>
                  <a:lnTo>
                    <a:pt x="1578229" y="657098"/>
                  </a:lnTo>
                  <a:lnTo>
                    <a:pt x="1578229" y="644398"/>
                  </a:lnTo>
                  <a:close/>
                  <a:moveTo>
                    <a:pt x="1579753" y="1083310"/>
                  </a:moveTo>
                  <a:lnTo>
                    <a:pt x="1528953" y="1083310"/>
                  </a:lnTo>
                  <a:lnTo>
                    <a:pt x="1528953" y="1096010"/>
                  </a:lnTo>
                  <a:lnTo>
                    <a:pt x="1579753" y="1096010"/>
                  </a:lnTo>
                  <a:lnTo>
                    <a:pt x="1579753" y="1083310"/>
                  </a:lnTo>
                  <a:close/>
                  <a:moveTo>
                    <a:pt x="1664081" y="1500886"/>
                  </a:moveTo>
                  <a:lnTo>
                    <a:pt x="1613281" y="1500886"/>
                  </a:lnTo>
                  <a:lnTo>
                    <a:pt x="1613281" y="1513586"/>
                  </a:lnTo>
                  <a:lnTo>
                    <a:pt x="1664081" y="1513586"/>
                  </a:lnTo>
                  <a:lnTo>
                    <a:pt x="1664081" y="1500886"/>
                  </a:lnTo>
                  <a:close/>
                  <a:moveTo>
                    <a:pt x="1667129" y="644398"/>
                  </a:moveTo>
                  <a:lnTo>
                    <a:pt x="1616329" y="644398"/>
                  </a:lnTo>
                  <a:lnTo>
                    <a:pt x="1616329" y="657098"/>
                  </a:lnTo>
                  <a:lnTo>
                    <a:pt x="1667129" y="657098"/>
                  </a:lnTo>
                  <a:lnTo>
                    <a:pt x="1667129" y="644398"/>
                  </a:lnTo>
                  <a:close/>
                  <a:moveTo>
                    <a:pt x="1668653" y="1083310"/>
                  </a:moveTo>
                  <a:lnTo>
                    <a:pt x="1617853" y="1083310"/>
                  </a:lnTo>
                  <a:lnTo>
                    <a:pt x="1617853" y="1096010"/>
                  </a:lnTo>
                  <a:lnTo>
                    <a:pt x="1668653" y="1096010"/>
                  </a:lnTo>
                  <a:lnTo>
                    <a:pt x="1668653" y="1083310"/>
                  </a:lnTo>
                  <a:close/>
                  <a:moveTo>
                    <a:pt x="1752981" y="1500886"/>
                  </a:moveTo>
                  <a:lnTo>
                    <a:pt x="1702181" y="1500886"/>
                  </a:lnTo>
                  <a:lnTo>
                    <a:pt x="1702181" y="1513586"/>
                  </a:lnTo>
                  <a:lnTo>
                    <a:pt x="1752981" y="1513586"/>
                  </a:lnTo>
                  <a:lnTo>
                    <a:pt x="1752981" y="1500886"/>
                  </a:lnTo>
                  <a:close/>
                  <a:moveTo>
                    <a:pt x="1756029" y="644398"/>
                  </a:moveTo>
                  <a:lnTo>
                    <a:pt x="1705229" y="644398"/>
                  </a:lnTo>
                  <a:lnTo>
                    <a:pt x="1705229" y="657098"/>
                  </a:lnTo>
                  <a:lnTo>
                    <a:pt x="1756029" y="657098"/>
                  </a:lnTo>
                  <a:lnTo>
                    <a:pt x="1756029" y="644398"/>
                  </a:lnTo>
                  <a:close/>
                  <a:moveTo>
                    <a:pt x="1757553" y="1083310"/>
                  </a:moveTo>
                  <a:lnTo>
                    <a:pt x="1706753" y="1083310"/>
                  </a:lnTo>
                  <a:lnTo>
                    <a:pt x="1706753" y="1096010"/>
                  </a:lnTo>
                  <a:lnTo>
                    <a:pt x="1757553" y="1096010"/>
                  </a:lnTo>
                  <a:lnTo>
                    <a:pt x="1757553" y="1083310"/>
                  </a:lnTo>
                  <a:close/>
                  <a:moveTo>
                    <a:pt x="1841881" y="1500886"/>
                  </a:moveTo>
                  <a:lnTo>
                    <a:pt x="1791081" y="1500886"/>
                  </a:lnTo>
                  <a:lnTo>
                    <a:pt x="1791081" y="1513586"/>
                  </a:lnTo>
                  <a:lnTo>
                    <a:pt x="1841881" y="1513586"/>
                  </a:lnTo>
                  <a:lnTo>
                    <a:pt x="1841881" y="1500886"/>
                  </a:lnTo>
                  <a:close/>
                  <a:moveTo>
                    <a:pt x="1844929" y="644398"/>
                  </a:moveTo>
                  <a:lnTo>
                    <a:pt x="1794129" y="644398"/>
                  </a:lnTo>
                  <a:lnTo>
                    <a:pt x="1794129" y="657098"/>
                  </a:lnTo>
                  <a:lnTo>
                    <a:pt x="1844929" y="657098"/>
                  </a:lnTo>
                  <a:lnTo>
                    <a:pt x="1844929" y="644398"/>
                  </a:lnTo>
                  <a:close/>
                  <a:moveTo>
                    <a:pt x="1846453" y="1083310"/>
                  </a:moveTo>
                  <a:lnTo>
                    <a:pt x="1795653" y="1083310"/>
                  </a:lnTo>
                  <a:lnTo>
                    <a:pt x="1795653" y="1096010"/>
                  </a:lnTo>
                  <a:lnTo>
                    <a:pt x="1846453" y="1096010"/>
                  </a:lnTo>
                  <a:lnTo>
                    <a:pt x="1846453" y="1083310"/>
                  </a:lnTo>
                  <a:close/>
                  <a:moveTo>
                    <a:pt x="1930781" y="1500886"/>
                  </a:moveTo>
                  <a:lnTo>
                    <a:pt x="1879981" y="1500886"/>
                  </a:lnTo>
                  <a:lnTo>
                    <a:pt x="1879981" y="1513586"/>
                  </a:lnTo>
                  <a:lnTo>
                    <a:pt x="1930781" y="1513586"/>
                  </a:lnTo>
                  <a:lnTo>
                    <a:pt x="1930781" y="1500886"/>
                  </a:lnTo>
                  <a:close/>
                  <a:moveTo>
                    <a:pt x="1933829" y="644398"/>
                  </a:moveTo>
                  <a:lnTo>
                    <a:pt x="1883029" y="644398"/>
                  </a:lnTo>
                  <a:lnTo>
                    <a:pt x="1883029" y="657098"/>
                  </a:lnTo>
                  <a:lnTo>
                    <a:pt x="1933829" y="657098"/>
                  </a:lnTo>
                  <a:lnTo>
                    <a:pt x="1933829" y="644398"/>
                  </a:lnTo>
                  <a:close/>
                  <a:moveTo>
                    <a:pt x="1935353" y="1083310"/>
                  </a:moveTo>
                  <a:lnTo>
                    <a:pt x="1884553" y="1083310"/>
                  </a:lnTo>
                  <a:lnTo>
                    <a:pt x="1884553" y="1096010"/>
                  </a:lnTo>
                  <a:lnTo>
                    <a:pt x="1935353" y="1096010"/>
                  </a:lnTo>
                  <a:lnTo>
                    <a:pt x="1935353" y="1083310"/>
                  </a:lnTo>
                  <a:close/>
                  <a:moveTo>
                    <a:pt x="2019681" y="1500886"/>
                  </a:moveTo>
                  <a:lnTo>
                    <a:pt x="1968881" y="1500886"/>
                  </a:lnTo>
                  <a:lnTo>
                    <a:pt x="1968881" y="1513586"/>
                  </a:lnTo>
                  <a:lnTo>
                    <a:pt x="2019681" y="1513586"/>
                  </a:lnTo>
                  <a:lnTo>
                    <a:pt x="2019681" y="1500886"/>
                  </a:lnTo>
                  <a:close/>
                  <a:moveTo>
                    <a:pt x="2022729" y="644398"/>
                  </a:moveTo>
                  <a:lnTo>
                    <a:pt x="1971929" y="644398"/>
                  </a:lnTo>
                  <a:lnTo>
                    <a:pt x="1971929" y="657098"/>
                  </a:lnTo>
                  <a:lnTo>
                    <a:pt x="2022729" y="657098"/>
                  </a:lnTo>
                  <a:lnTo>
                    <a:pt x="2022729" y="644398"/>
                  </a:lnTo>
                  <a:close/>
                  <a:moveTo>
                    <a:pt x="2024253" y="1083310"/>
                  </a:moveTo>
                  <a:lnTo>
                    <a:pt x="1973453" y="1083310"/>
                  </a:lnTo>
                  <a:lnTo>
                    <a:pt x="1973453" y="1096010"/>
                  </a:lnTo>
                  <a:lnTo>
                    <a:pt x="2024253" y="1096010"/>
                  </a:lnTo>
                  <a:lnTo>
                    <a:pt x="2024253" y="1083310"/>
                  </a:lnTo>
                  <a:close/>
                  <a:moveTo>
                    <a:pt x="2108581" y="1500886"/>
                  </a:moveTo>
                  <a:lnTo>
                    <a:pt x="2057781" y="1500886"/>
                  </a:lnTo>
                  <a:lnTo>
                    <a:pt x="2057781" y="1513586"/>
                  </a:lnTo>
                  <a:lnTo>
                    <a:pt x="2108581" y="1513586"/>
                  </a:lnTo>
                  <a:lnTo>
                    <a:pt x="2108581" y="1500886"/>
                  </a:lnTo>
                  <a:close/>
                  <a:moveTo>
                    <a:pt x="2111629" y="644398"/>
                  </a:moveTo>
                  <a:lnTo>
                    <a:pt x="2060829" y="644398"/>
                  </a:lnTo>
                  <a:lnTo>
                    <a:pt x="2060829" y="657098"/>
                  </a:lnTo>
                  <a:lnTo>
                    <a:pt x="2111629" y="657098"/>
                  </a:lnTo>
                  <a:lnTo>
                    <a:pt x="2111629" y="644398"/>
                  </a:lnTo>
                  <a:close/>
                  <a:moveTo>
                    <a:pt x="2113153" y="1083310"/>
                  </a:moveTo>
                  <a:lnTo>
                    <a:pt x="2062353" y="1083310"/>
                  </a:lnTo>
                  <a:lnTo>
                    <a:pt x="2062353" y="1096010"/>
                  </a:lnTo>
                  <a:lnTo>
                    <a:pt x="2113153" y="1096010"/>
                  </a:lnTo>
                  <a:lnTo>
                    <a:pt x="2113153" y="1083310"/>
                  </a:lnTo>
                  <a:close/>
                  <a:moveTo>
                    <a:pt x="2197481" y="1500886"/>
                  </a:moveTo>
                  <a:lnTo>
                    <a:pt x="2146681" y="1500886"/>
                  </a:lnTo>
                  <a:lnTo>
                    <a:pt x="2146681" y="1513586"/>
                  </a:lnTo>
                  <a:lnTo>
                    <a:pt x="2197481" y="1513586"/>
                  </a:lnTo>
                  <a:lnTo>
                    <a:pt x="2197481" y="1500886"/>
                  </a:lnTo>
                  <a:close/>
                  <a:moveTo>
                    <a:pt x="2200529" y="644398"/>
                  </a:moveTo>
                  <a:lnTo>
                    <a:pt x="2149729" y="644398"/>
                  </a:lnTo>
                  <a:lnTo>
                    <a:pt x="2149729" y="657098"/>
                  </a:lnTo>
                  <a:lnTo>
                    <a:pt x="2200529" y="657098"/>
                  </a:lnTo>
                  <a:lnTo>
                    <a:pt x="2200529" y="644398"/>
                  </a:lnTo>
                  <a:close/>
                  <a:moveTo>
                    <a:pt x="2202053" y="1083310"/>
                  </a:moveTo>
                  <a:lnTo>
                    <a:pt x="2151253" y="1083310"/>
                  </a:lnTo>
                  <a:lnTo>
                    <a:pt x="2151253" y="1096010"/>
                  </a:lnTo>
                  <a:lnTo>
                    <a:pt x="2202053" y="1096010"/>
                  </a:lnTo>
                  <a:lnTo>
                    <a:pt x="2202053" y="1083310"/>
                  </a:lnTo>
                  <a:close/>
                  <a:moveTo>
                    <a:pt x="2286381" y="1500886"/>
                  </a:moveTo>
                  <a:lnTo>
                    <a:pt x="2235581" y="1500886"/>
                  </a:lnTo>
                  <a:lnTo>
                    <a:pt x="2235581" y="1513586"/>
                  </a:lnTo>
                  <a:lnTo>
                    <a:pt x="2286381" y="1513586"/>
                  </a:lnTo>
                  <a:lnTo>
                    <a:pt x="2286381" y="1500886"/>
                  </a:lnTo>
                  <a:close/>
                  <a:moveTo>
                    <a:pt x="2289429" y="644398"/>
                  </a:moveTo>
                  <a:lnTo>
                    <a:pt x="2238629" y="644398"/>
                  </a:lnTo>
                  <a:lnTo>
                    <a:pt x="2238629" y="657098"/>
                  </a:lnTo>
                  <a:lnTo>
                    <a:pt x="2289429" y="657098"/>
                  </a:lnTo>
                  <a:lnTo>
                    <a:pt x="2289429" y="644398"/>
                  </a:lnTo>
                  <a:close/>
                  <a:moveTo>
                    <a:pt x="2290953" y="1083310"/>
                  </a:moveTo>
                  <a:lnTo>
                    <a:pt x="2240153" y="1083310"/>
                  </a:lnTo>
                  <a:lnTo>
                    <a:pt x="2240153" y="1096010"/>
                  </a:lnTo>
                  <a:lnTo>
                    <a:pt x="2290953" y="1096010"/>
                  </a:lnTo>
                  <a:lnTo>
                    <a:pt x="2290953" y="1083310"/>
                  </a:lnTo>
                  <a:close/>
                  <a:moveTo>
                    <a:pt x="2375281" y="1500886"/>
                  </a:moveTo>
                  <a:lnTo>
                    <a:pt x="2324481" y="1500886"/>
                  </a:lnTo>
                  <a:lnTo>
                    <a:pt x="2324481" y="1513586"/>
                  </a:lnTo>
                  <a:lnTo>
                    <a:pt x="2375281" y="1513586"/>
                  </a:lnTo>
                  <a:lnTo>
                    <a:pt x="2375281" y="1500886"/>
                  </a:lnTo>
                  <a:close/>
                  <a:moveTo>
                    <a:pt x="2378329" y="644398"/>
                  </a:moveTo>
                  <a:lnTo>
                    <a:pt x="2327529" y="644398"/>
                  </a:lnTo>
                  <a:lnTo>
                    <a:pt x="2327529" y="657098"/>
                  </a:lnTo>
                  <a:lnTo>
                    <a:pt x="2378329" y="657098"/>
                  </a:lnTo>
                  <a:lnTo>
                    <a:pt x="2378329" y="644398"/>
                  </a:lnTo>
                  <a:close/>
                  <a:moveTo>
                    <a:pt x="2379853" y="1083310"/>
                  </a:moveTo>
                  <a:lnTo>
                    <a:pt x="2329053" y="1083310"/>
                  </a:lnTo>
                  <a:lnTo>
                    <a:pt x="2329053" y="1096010"/>
                  </a:lnTo>
                  <a:lnTo>
                    <a:pt x="2379853" y="1096010"/>
                  </a:lnTo>
                  <a:lnTo>
                    <a:pt x="2379853" y="1083310"/>
                  </a:lnTo>
                  <a:close/>
                  <a:moveTo>
                    <a:pt x="2464181" y="1500886"/>
                  </a:moveTo>
                  <a:lnTo>
                    <a:pt x="2413381" y="1500886"/>
                  </a:lnTo>
                  <a:lnTo>
                    <a:pt x="2413381" y="1513586"/>
                  </a:lnTo>
                  <a:lnTo>
                    <a:pt x="2464181" y="1513586"/>
                  </a:lnTo>
                  <a:lnTo>
                    <a:pt x="2464181" y="1500886"/>
                  </a:lnTo>
                  <a:close/>
                  <a:moveTo>
                    <a:pt x="2467229" y="644398"/>
                  </a:moveTo>
                  <a:lnTo>
                    <a:pt x="2416429" y="644398"/>
                  </a:lnTo>
                  <a:lnTo>
                    <a:pt x="2416429" y="657098"/>
                  </a:lnTo>
                  <a:lnTo>
                    <a:pt x="2467229" y="657098"/>
                  </a:lnTo>
                  <a:lnTo>
                    <a:pt x="2467229" y="644398"/>
                  </a:lnTo>
                  <a:close/>
                  <a:moveTo>
                    <a:pt x="2468753" y="1083310"/>
                  </a:moveTo>
                  <a:lnTo>
                    <a:pt x="2417953" y="1083310"/>
                  </a:lnTo>
                  <a:lnTo>
                    <a:pt x="2417953" y="1096010"/>
                  </a:lnTo>
                  <a:lnTo>
                    <a:pt x="2468753" y="1096010"/>
                  </a:lnTo>
                  <a:lnTo>
                    <a:pt x="2468753" y="1083310"/>
                  </a:lnTo>
                  <a:close/>
                  <a:moveTo>
                    <a:pt x="2553081" y="1500886"/>
                  </a:moveTo>
                  <a:lnTo>
                    <a:pt x="2502281" y="1500886"/>
                  </a:lnTo>
                  <a:lnTo>
                    <a:pt x="2502281" y="1513586"/>
                  </a:lnTo>
                  <a:lnTo>
                    <a:pt x="2553081" y="1513586"/>
                  </a:lnTo>
                  <a:lnTo>
                    <a:pt x="2553081" y="1500886"/>
                  </a:lnTo>
                  <a:close/>
                  <a:moveTo>
                    <a:pt x="2556129" y="644398"/>
                  </a:moveTo>
                  <a:lnTo>
                    <a:pt x="2505329" y="644398"/>
                  </a:lnTo>
                  <a:lnTo>
                    <a:pt x="2505329" y="657098"/>
                  </a:lnTo>
                  <a:lnTo>
                    <a:pt x="2556129" y="657098"/>
                  </a:lnTo>
                  <a:lnTo>
                    <a:pt x="2556129" y="644398"/>
                  </a:lnTo>
                  <a:close/>
                  <a:moveTo>
                    <a:pt x="2557653" y="1083310"/>
                  </a:moveTo>
                  <a:lnTo>
                    <a:pt x="2506853" y="1083310"/>
                  </a:lnTo>
                  <a:lnTo>
                    <a:pt x="2506853" y="1096010"/>
                  </a:lnTo>
                  <a:lnTo>
                    <a:pt x="2557653" y="1096010"/>
                  </a:lnTo>
                  <a:lnTo>
                    <a:pt x="2557653" y="1083310"/>
                  </a:lnTo>
                  <a:close/>
                  <a:moveTo>
                    <a:pt x="2641981" y="1500886"/>
                  </a:moveTo>
                  <a:lnTo>
                    <a:pt x="2591181" y="1500886"/>
                  </a:lnTo>
                  <a:lnTo>
                    <a:pt x="2591181" y="1513586"/>
                  </a:lnTo>
                  <a:lnTo>
                    <a:pt x="2641981" y="1513586"/>
                  </a:lnTo>
                  <a:lnTo>
                    <a:pt x="2641981" y="1500886"/>
                  </a:lnTo>
                  <a:close/>
                  <a:moveTo>
                    <a:pt x="2645029" y="644398"/>
                  </a:moveTo>
                  <a:lnTo>
                    <a:pt x="2594229" y="644398"/>
                  </a:lnTo>
                  <a:lnTo>
                    <a:pt x="2594229" y="657098"/>
                  </a:lnTo>
                  <a:lnTo>
                    <a:pt x="2645029" y="657098"/>
                  </a:lnTo>
                  <a:lnTo>
                    <a:pt x="2645029" y="644398"/>
                  </a:lnTo>
                  <a:close/>
                  <a:moveTo>
                    <a:pt x="2646553" y="1083310"/>
                  </a:moveTo>
                  <a:lnTo>
                    <a:pt x="2595753" y="1083310"/>
                  </a:lnTo>
                  <a:lnTo>
                    <a:pt x="2595753" y="1096010"/>
                  </a:lnTo>
                  <a:lnTo>
                    <a:pt x="2646553" y="1096010"/>
                  </a:lnTo>
                  <a:lnTo>
                    <a:pt x="2646553" y="1083310"/>
                  </a:lnTo>
                  <a:close/>
                  <a:moveTo>
                    <a:pt x="2730881" y="1500886"/>
                  </a:moveTo>
                  <a:lnTo>
                    <a:pt x="2680081" y="1500886"/>
                  </a:lnTo>
                  <a:lnTo>
                    <a:pt x="2680081" y="1513586"/>
                  </a:lnTo>
                  <a:lnTo>
                    <a:pt x="2730881" y="1513586"/>
                  </a:lnTo>
                  <a:lnTo>
                    <a:pt x="2730881" y="1500886"/>
                  </a:lnTo>
                  <a:close/>
                  <a:moveTo>
                    <a:pt x="2733929" y="644398"/>
                  </a:moveTo>
                  <a:lnTo>
                    <a:pt x="2683129" y="644398"/>
                  </a:lnTo>
                  <a:lnTo>
                    <a:pt x="2683129" y="657098"/>
                  </a:lnTo>
                  <a:lnTo>
                    <a:pt x="2733929" y="657098"/>
                  </a:lnTo>
                  <a:lnTo>
                    <a:pt x="2733929" y="644398"/>
                  </a:lnTo>
                  <a:close/>
                  <a:moveTo>
                    <a:pt x="2735453" y="1083310"/>
                  </a:moveTo>
                  <a:lnTo>
                    <a:pt x="2684653" y="1083310"/>
                  </a:lnTo>
                  <a:lnTo>
                    <a:pt x="2684653" y="1096010"/>
                  </a:lnTo>
                  <a:lnTo>
                    <a:pt x="2735453" y="1096010"/>
                  </a:lnTo>
                  <a:lnTo>
                    <a:pt x="2735453" y="1083310"/>
                  </a:lnTo>
                  <a:close/>
                  <a:moveTo>
                    <a:pt x="2819781" y="1500886"/>
                  </a:moveTo>
                  <a:lnTo>
                    <a:pt x="2768981" y="1500886"/>
                  </a:lnTo>
                  <a:lnTo>
                    <a:pt x="2768981" y="1513586"/>
                  </a:lnTo>
                  <a:lnTo>
                    <a:pt x="2819781" y="1513586"/>
                  </a:lnTo>
                  <a:lnTo>
                    <a:pt x="2819781" y="1500886"/>
                  </a:lnTo>
                  <a:close/>
                  <a:moveTo>
                    <a:pt x="2822829" y="644398"/>
                  </a:moveTo>
                  <a:lnTo>
                    <a:pt x="2772029" y="644398"/>
                  </a:lnTo>
                  <a:lnTo>
                    <a:pt x="2772029" y="657098"/>
                  </a:lnTo>
                  <a:lnTo>
                    <a:pt x="2822829" y="657098"/>
                  </a:lnTo>
                  <a:lnTo>
                    <a:pt x="2822829" y="644398"/>
                  </a:lnTo>
                  <a:close/>
                  <a:moveTo>
                    <a:pt x="2824353" y="1083310"/>
                  </a:moveTo>
                  <a:lnTo>
                    <a:pt x="2773553" y="1083310"/>
                  </a:lnTo>
                  <a:lnTo>
                    <a:pt x="2773553" y="1096010"/>
                  </a:lnTo>
                  <a:lnTo>
                    <a:pt x="2824353" y="1096010"/>
                  </a:lnTo>
                  <a:lnTo>
                    <a:pt x="2824353" y="1083310"/>
                  </a:lnTo>
                  <a:close/>
                  <a:moveTo>
                    <a:pt x="2908681" y="1500886"/>
                  </a:moveTo>
                  <a:lnTo>
                    <a:pt x="2857881" y="1500886"/>
                  </a:lnTo>
                  <a:lnTo>
                    <a:pt x="2857881" y="1513586"/>
                  </a:lnTo>
                  <a:lnTo>
                    <a:pt x="2908681" y="1513586"/>
                  </a:lnTo>
                  <a:lnTo>
                    <a:pt x="2908681" y="1500886"/>
                  </a:lnTo>
                  <a:close/>
                  <a:moveTo>
                    <a:pt x="2911729" y="644398"/>
                  </a:moveTo>
                  <a:lnTo>
                    <a:pt x="2860929" y="644398"/>
                  </a:lnTo>
                  <a:lnTo>
                    <a:pt x="2860929" y="657098"/>
                  </a:lnTo>
                  <a:lnTo>
                    <a:pt x="2911729" y="657098"/>
                  </a:lnTo>
                  <a:lnTo>
                    <a:pt x="2911729" y="644398"/>
                  </a:lnTo>
                  <a:close/>
                  <a:moveTo>
                    <a:pt x="2913253" y="1083310"/>
                  </a:moveTo>
                  <a:lnTo>
                    <a:pt x="2862453" y="1083310"/>
                  </a:lnTo>
                  <a:lnTo>
                    <a:pt x="2862453" y="1096010"/>
                  </a:lnTo>
                  <a:lnTo>
                    <a:pt x="2913253" y="1096010"/>
                  </a:lnTo>
                  <a:lnTo>
                    <a:pt x="2913253" y="1083310"/>
                  </a:lnTo>
                  <a:close/>
                  <a:moveTo>
                    <a:pt x="2956687" y="1500886"/>
                  </a:moveTo>
                  <a:lnTo>
                    <a:pt x="2946781" y="1500886"/>
                  </a:lnTo>
                  <a:lnTo>
                    <a:pt x="2946781" y="1513586"/>
                  </a:lnTo>
                  <a:lnTo>
                    <a:pt x="2956687" y="1513586"/>
                  </a:lnTo>
                  <a:lnTo>
                    <a:pt x="2956687" y="1500886"/>
                  </a:lnTo>
                  <a:close/>
                  <a:moveTo>
                    <a:pt x="2959735" y="644398"/>
                  </a:moveTo>
                  <a:lnTo>
                    <a:pt x="2949829" y="644398"/>
                  </a:lnTo>
                  <a:lnTo>
                    <a:pt x="2949829" y="657098"/>
                  </a:lnTo>
                  <a:lnTo>
                    <a:pt x="2959735" y="657098"/>
                  </a:lnTo>
                  <a:lnTo>
                    <a:pt x="2959735" y="644398"/>
                  </a:lnTo>
                  <a:close/>
                  <a:moveTo>
                    <a:pt x="2985135" y="1083564"/>
                  </a:moveTo>
                  <a:lnTo>
                    <a:pt x="2978404" y="1072769"/>
                  </a:lnTo>
                  <a:lnTo>
                    <a:pt x="2961259" y="1083398"/>
                  </a:lnTo>
                  <a:lnTo>
                    <a:pt x="2951353" y="1083310"/>
                  </a:lnTo>
                  <a:lnTo>
                    <a:pt x="2951353" y="1096010"/>
                  </a:lnTo>
                  <a:lnTo>
                    <a:pt x="2961259" y="1096010"/>
                  </a:lnTo>
                  <a:lnTo>
                    <a:pt x="2961259" y="1087704"/>
                  </a:lnTo>
                  <a:lnTo>
                    <a:pt x="2962656" y="1089977"/>
                  </a:lnTo>
                  <a:lnTo>
                    <a:pt x="2962656" y="1096264"/>
                  </a:lnTo>
                  <a:lnTo>
                    <a:pt x="2970403" y="1096137"/>
                  </a:lnTo>
                  <a:lnTo>
                    <a:pt x="2970365" y="1092669"/>
                  </a:lnTo>
                  <a:lnTo>
                    <a:pt x="2985135" y="1083564"/>
                  </a:lnTo>
                  <a:close/>
                  <a:moveTo>
                    <a:pt x="3060827" y="1037082"/>
                  </a:moveTo>
                  <a:lnTo>
                    <a:pt x="3054223" y="1026160"/>
                  </a:lnTo>
                  <a:lnTo>
                    <a:pt x="3010916" y="1052830"/>
                  </a:lnTo>
                  <a:lnTo>
                    <a:pt x="3017520" y="1063625"/>
                  </a:lnTo>
                  <a:lnTo>
                    <a:pt x="3060827" y="1037082"/>
                  </a:lnTo>
                  <a:close/>
                  <a:moveTo>
                    <a:pt x="3090672" y="1114933"/>
                  </a:moveTo>
                  <a:lnTo>
                    <a:pt x="3057614" y="1095400"/>
                  </a:lnTo>
                  <a:lnTo>
                    <a:pt x="3059303" y="1095375"/>
                  </a:lnTo>
                  <a:lnTo>
                    <a:pt x="3059176" y="1082675"/>
                  </a:lnTo>
                  <a:lnTo>
                    <a:pt x="3042983" y="1082840"/>
                  </a:lnTo>
                  <a:lnTo>
                    <a:pt x="3042983" y="1095540"/>
                  </a:lnTo>
                  <a:lnTo>
                    <a:pt x="3040989" y="1098905"/>
                  </a:lnTo>
                  <a:lnTo>
                    <a:pt x="3037967" y="1095590"/>
                  </a:lnTo>
                  <a:lnTo>
                    <a:pt x="3042983" y="1095540"/>
                  </a:lnTo>
                  <a:lnTo>
                    <a:pt x="3042983" y="1082840"/>
                  </a:lnTo>
                  <a:lnTo>
                    <a:pt x="3026422" y="1083005"/>
                  </a:lnTo>
                  <a:lnTo>
                    <a:pt x="3014599" y="1070102"/>
                  </a:lnTo>
                  <a:lnTo>
                    <a:pt x="3012808" y="1071740"/>
                  </a:lnTo>
                  <a:lnTo>
                    <a:pt x="3014091" y="1069594"/>
                  </a:lnTo>
                  <a:lnTo>
                    <a:pt x="3013202" y="1068959"/>
                  </a:lnTo>
                  <a:lnTo>
                    <a:pt x="3010027" y="1074293"/>
                  </a:lnTo>
                  <a:lnTo>
                    <a:pt x="3005201" y="1078738"/>
                  </a:lnTo>
                  <a:lnTo>
                    <a:pt x="3009277" y="1083183"/>
                  </a:lnTo>
                  <a:lnTo>
                    <a:pt x="3008376" y="1083183"/>
                  </a:lnTo>
                  <a:lnTo>
                    <a:pt x="3008503" y="1095883"/>
                  </a:lnTo>
                  <a:lnTo>
                    <a:pt x="3020860" y="1095768"/>
                  </a:lnTo>
                  <a:lnTo>
                    <a:pt x="3037586" y="1113917"/>
                  </a:lnTo>
                  <a:lnTo>
                    <a:pt x="3046857" y="1105281"/>
                  </a:lnTo>
                  <a:lnTo>
                    <a:pt x="3043834" y="1102004"/>
                  </a:lnTo>
                  <a:lnTo>
                    <a:pt x="3084195" y="1125855"/>
                  </a:lnTo>
                  <a:lnTo>
                    <a:pt x="3090672" y="1114933"/>
                  </a:lnTo>
                  <a:close/>
                  <a:moveTo>
                    <a:pt x="3107055" y="1170686"/>
                  </a:moveTo>
                  <a:lnTo>
                    <a:pt x="3072765" y="1133348"/>
                  </a:lnTo>
                  <a:lnTo>
                    <a:pt x="3063367" y="1141857"/>
                  </a:lnTo>
                  <a:lnTo>
                    <a:pt x="3097784" y="1179322"/>
                  </a:lnTo>
                  <a:lnTo>
                    <a:pt x="3107055" y="1170686"/>
                  </a:lnTo>
                  <a:close/>
                  <a:moveTo>
                    <a:pt x="3136519" y="990473"/>
                  </a:moveTo>
                  <a:lnTo>
                    <a:pt x="3129915" y="979678"/>
                  </a:lnTo>
                  <a:lnTo>
                    <a:pt x="3086608" y="1006221"/>
                  </a:lnTo>
                  <a:lnTo>
                    <a:pt x="3093339" y="1017016"/>
                  </a:lnTo>
                  <a:lnTo>
                    <a:pt x="3136519" y="990473"/>
                  </a:lnTo>
                  <a:close/>
                  <a:moveTo>
                    <a:pt x="3148203" y="1094740"/>
                  </a:moveTo>
                  <a:lnTo>
                    <a:pt x="3148076" y="1082040"/>
                  </a:lnTo>
                  <a:lnTo>
                    <a:pt x="3097276" y="1082421"/>
                  </a:lnTo>
                  <a:lnTo>
                    <a:pt x="3097403" y="1095121"/>
                  </a:lnTo>
                  <a:lnTo>
                    <a:pt x="3148203" y="1094740"/>
                  </a:lnTo>
                  <a:close/>
                  <a:moveTo>
                    <a:pt x="3167126" y="1160272"/>
                  </a:moveTo>
                  <a:lnTo>
                    <a:pt x="3123438" y="1134364"/>
                  </a:lnTo>
                  <a:lnTo>
                    <a:pt x="3116961" y="1145286"/>
                  </a:lnTo>
                  <a:lnTo>
                    <a:pt x="3160649" y="1171194"/>
                  </a:lnTo>
                  <a:lnTo>
                    <a:pt x="3167126" y="1160272"/>
                  </a:lnTo>
                  <a:close/>
                  <a:moveTo>
                    <a:pt x="3167253" y="1236091"/>
                  </a:moveTo>
                  <a:lnTo>
                    <a:pt x="3132963" y="1198753"/>
                  </a:lnTo>
                  <a:lnTo>
                    <a:pt x="3123565" y="1207262"/>
                  </a:lnTo>
                  <a:lnTo>
                    <a:pt x="3157982" y="1244727"/>
                  </a:lnTo>
                  <a:lnTo>
                    <a:pt x="3167253" y="1236091"/>
                  </a:lnTo>
                  <a:close/>
                  <a:moveTo>
                    <a:pt x="3212211" y="943864"/>
                  </a:moveTo>
                  <a:lnTo>
                    <a:pt x="3205607" y="933069"/>
                  </a:lnTo>
                  <a:lnTo>
                    <a:pt x="3162300" y="959612"/>
                  </a:lnTo>
                  <a:lnTo>
                    <a:pt x="3169031" y="970534"/>
                  </a:lnTo>
                  <a:lnTo>
                    <a:pt x="3212211" y="943864"/>
                  </a:lnTo>
                  <a:close/>
                  <a:moveTo>
                    <a:pt x="3227451" y="1301496"/>
                  </a:moveTo>
                  <a:lnTo>
                    <a:pt x="3193161" y="1264158"/>
                  </a:lnTo>
                  <a:lnTo>
                    <a:pt x="3183763" y="1272667"/>
                  </a:lnTo>
                  <a:lnTo>
                    <a:pt x="3218180" y="1310132"/>
                  </a:lnTo>
                  <a:lnTo>
                    <a:pt x="3227451" y="1301496"/>
                  </a:lnTo>
                  <a:close/>
                  <a:moveTo>
                    <a:pt x="3237103" y="1093978"/>
                  </a:moveTo>
                  <a:lnTo>
                    <a:pt x="3236976" y="1081278"/>
                  </a:lnTo>
                  <a:lnTo>
                    <a:pt x="3186176" y="1081659"/>
                  </a:lnTo>
                  <a:lnTo>
                    <a:pt x="3186303" y="1094359"/>
                  </a:lnTo>
                  <a:lnTo>
                    <a:pt x="3237103" y="1093978"/>
                  </a:lnTo>
                  <a:close/>
                  <a:moveTo>
                    <a:pt x="3243580" y="1205611"/>
                  </a:moveTo>
                  <a:lnTo>
                    <a:pt x="3199892" y="1179703"/>
                  </a:lnTo>
                  <a:lnTo>
                    <a:pt x="3193415" y="1190625"/>
                  </a:lnTo>
                  <a:lnTo>
                    <a:pt x="3237103" y="1216533"/>
                  </a:lnTo>
                  <a:lnTo>
                    <a:pt x="3243580" y="1205611"/>
                  </a:lnTo>
                  <a:close/>
                  <a:moveTo>
                    <a:pt x="3287649" y="1366901"/>
                  </a:moveTo>
                  <a:lnTo>
                    <a:pt x="3253359" y="1329563"/>
                  </a:lnTo>
                  <a:lnTo>
                    <a:pt x="3243961" y="1338072"/>
                  </a:lnTo>
                  <a:lnTo>
                    <a:pt x="3278378" y="1375537"/>
                  </a:lnTo>
                  <a:lnTo>
                    <a:pt x="3287649" y="1366901"/>
                  </a:lnTo>
                  <a:close/>
                  <a:moveTo>
                    <a:pt x="3288030" y="897255"/>
                  </a:moveTo>
                  <a:lnTo>
                    <a:pt x="3281299" y="886460"/>
                  </a:lnTo>
                  <a:lnTo>
                    <a:pt x="3238119" y="913130"/>
                  </a:lnTo>
                  <a:lnTo>
                    <a:pt x="3244723" y="923925"/>
                  </a:lnTo>
                  <a:lnTo>
                    <a:pt x="3288030" y="897255"/>
                  </a:lnTo>
                  <a:close/>
                  <a:moveTo>
                    <a:pt x="3320034" y="1250950"/>
                  </a:moveTo>
                  <a:lnTo>
                    <a:pt x="3276346" y="1225042"/>
                  </a:lnTo>
                  <a:lnTo>
                    <a:pt x="3269869" y="1235964"/>
                  </a:lnTo>
                  <a:lnTo>
                    <a:pt x="3313557" y="1261872"/>
                  </a:lnTo>
                  <a:lnTo>
                    <a:pt x="3320034" y="1250950"/>
                  </a:lnTo>
                  <a:close/>
                  <a:moveTo>
                    <a:pt x="3326003" y="1093216"/>
                  </a:moveTo>
                  <a:lnTo>
                    <a:pt x="3325876" y="1080516"/>
                  </a:lnTo>
                  <a:lnTo>
                    <a:pt x="3275076" y="1080897"/>
                  </a:lnTo>
                  <a:lnTo>
                    <a:pt x="3275203" y="1093597"/>
                  </a:lnTo>
                  <a:lnTo>
                    <a:pt x="3326003" y="1093216"/>
                  </a:lnTo>
                  <a:close/>
                  <a:moveTo>
                    <a:pt x="3347847" y="1432306"/>
                  </a:moveTo>
                  <a:lnTo>
                    <a:pt x="3313557" y="1394968"/>
                  </a:lnTo>
                  <a:lnTo>
                    <a:pt x="3304159" y="1403604"/>
                  </a:lnTo>
                  <a:lnTo>
                    <a:pt x="3338576" y="1440942"/>
                  </a:lnTo>
                  <a:lnTo>
                    <a:pt x="3347847" y="1432306"/>
                  </a:lnTo>
                  <a:close/>
                  <a:moveTo>
                    <a:pt x="3363722" y="850646"/>
                  </a:moveTo>
                  <a:lnTo>
                    <a:pt x="3357118" y="839851"/>
                  </a:lnTo>
                  <a:lnTo>
                    <a:pt x="3313811" y="866521"/>
                  </a:lnTo>
                  <a:lnTo>
                    <a:pt x="3320415" y="877316"/>
                  </a:lnTo>
                  <a:lnTo>
                    <a:pt x="3363722" y="850646"/>
                  </a:lnTo>
                  <a:close/>
                  <a:moveTo>
                    <a:pt x="3396488" y="1296289"/>
                  </a:moveTo>
                  <a:lnTo>
                    <a:pt x="3352800" y="1270381"/>
                  </a:lnTo>
                  <a:lnTo>
                    <a:pt x="3346323" y="1281303"/>
                  </a:lnTo>
                  <a:lnTo>
                    <a:pt x="3390011" y="1307211"/>
                  </a:lnTo>
                  <a:lnTo>
                    <a:pt x="3396488" y="1296289"/>
                  </a:lnTo>
                  <a:close/>
                  <a:moveTo>
                    <a:pt x="3408045" y="1497711"/>
                  </a:moveTo>
                  <a:lnTo>
                    <a:pt x="3373755" y="1460373"/>
                  </a:lnTo>
                  <a:lnTo>
                    <a:pt x="3364357" y="1469009"/>
                  </a:lnTo>
                  <a:lnTo>
                    <a:pt x="3398774" y="1506347"/>
                  </a:lnTo>
                  <a:lnTo>
                    <a:pt x="3408045" y="1497711"/>
                  </a:lnTo>
                  <a:close/>
                  <a:moveTo>
                    <a:pt x="3414903" y="1092454"/>
                  </a:moveTo>
                  <a:lnTo>
                    <a:pt x="3414776" y="1079754"/>
                  </a:lnTo>
                  <a:lnTo>
                    <a:pt x="3363976" y="1080262"/>
                  </a:lnTo>
                  <a:lnTo>
                    <a:pt x="3364103" y="1092962"/>
                  </a:lnTo>
                  <a:lnTo>
                    <a:pt x="3414903" y="1092454"/>
                  </a:lnTo>
                  <a:close/>
                  <a:moveTo>
                    <a:pt x="3439414" y="804164"/>
                  </a:moveTo>
                  <a:lnTo>
                    <a:pt x="3432810" y="793369"/>
                  </a:lnTo>
                  <a:lnTo>
                    <a:pt x="3389503" y="819912"/>
                  </a:lnTo>
                  <a:lnTo>
                    <a:pt x="3396107" y="830707"/>
                  </a:lnTo>
                  <a:lnTo>
                    <a:pt x="3439414" y="804164"/>
                  </a:lnTo>
                  <a:close/>
                  <a:moveTo>
                    <a:pt x="3468243" y="1563116"/>
                  </a:moveTo>
                  <a:lnTo>
                    <a:pt x="3433953" y="1525778"/>
                  </a:lnTo>
                  <a:lnTo>
                    <a:pt x="3424555" y="1534414"/>
                  </a:lnTo>
                  <a:lnTo>
                    <a:pt x="3458972" y="1571752"/>
                  </a:lnTo>
                  <a:lnTo>
                    <a:pt x="3468243" y="1563116"/>
                  </a:lnTo>
                  <a:close/>
                  <a:moveTo>
                    <a:pt x="3472942" y="1341628"/>
                  </a:moveTo>
                  <a:lnTo>
                    <a:pt x="3429254" y="1315720"/>
                  </a:lnTo>
                  <a:lnTo>
                    <a:pt x="3422777" y="1326642"/>
                  </a:lnTo>
                  <a:lnTo>
                    <a:pt x="3466465" y="1352550"/>
                  </a:lnTo>
                  <a:lnTo>
                    <a:pt x="3472942" y="1341628"/>
                  </a:lnTo>
                  <a:close/>
                  <a:moveTo>
                    <a:pt x="3503803" y="1091819"/>
                  </a:moveTo>
                  <a:lnTo>
                    <a:pt x="3503676" y="1079119"/>
                  </a:lnTo>
                  <a:lnTo>
                    <a:pt x="3452876" y="1079500"/>
                  </a:lnTo>
                  <a:lnTo>
                    <a:pt x="3453003" y="1092200"/>
                  </a:lnTo>
                  <a:lnTo>
                    <a:pt x="3503803" y="1091819"/>
                  </a:lnTo>
                  <a:close/>
                  <a:moveTo>
                    <a:pt x="3515106" y="757555"/>
                  </a:moveTo>
                  <a:lnTo>
                    <a:pt x="3508502" y="746760"/>
                  </a:lnTo>
                  <a:lnTo>
                    <a:pt x="3465195" y="773303"/>
                  </a:lnTo>
                  <a:lnTo>
                    <a:pt x="3471926" y="784225"/>
                  </a:lnTo>
                  <a:lnTo>
                    <a:pt x="3515106" y="757555"/>
                  </a:lnTo>
                  <a:close/>
                  <a:moveTo>
                    <a:pt x="3528568" y="1628533"/>
                  </a:moveTo>
                  <a:lnTo>
                    <a:pt x="3494151" y="1591183"/>
                  </a:lnTo>
                  <a:lnTo>
                    <a:pt x="3484753" y="1599819"/>
                  </a:lnTo>
                  <a:lnTo>
                    <a:pt x="3519170" y="1637157"/>
                  </a:lnTo>
                  <a:lnTo>
                    <a:pt x="3528568" y="1628533"/>
                  </a:lnTo>
                  <a:close/>
                  <a:moveTo>
                    <a:pt x="3549396" y="1386967"/>
                  </a:moveTo>
                  <a:lnTo>
                    <a:pt x="3505708" y="1361059"/>
                  </a:lnTo>
                  <a:lnTo>
                    <a:pt x="3499231" y="1371981"/>
                  </a:lnTo>
                  <a:lnTo>
                    <a:pt x="3542919" y="1397889"/>
                  </a:lnTo>
                  <a:lnTo>
                    <a:pt x="3549396" y="1386967"/>
                  </a:lnTo>
                  <a:close/>
                  <a:moveTo>
                    <a:pt x="3588766" y="1694053"/>
                  </a:moveTo>
                  <a:lnTo>
                    <a:pt x="3554349" y="1656588"/>
                  </a:lnTo>
                  <a:lnTo>
                    <a:pt x="3544951" y="1665224"/>
                  </a:lnTo>
                  <a:lnTo>
                    <a:pt x="3579368" y="1702562"/>
                  </a:lnTo>
                  <a:lnTo>
                    <a:pt x="3588766" y="1694053"/>
                  </a:lnTo>
                  <a:close/>
                  <a:moveTo>
                    <a:pt x="3590925" y="710946"/>
                  </a:moveTo>
                  <a:lnTo>
                    <a:pt x="3584194" y="700151"/>
                  </a:lnTo>
                  <a:lnTo>
                    <a:pt x="3540887" y="726821"/>
                  </a:lnTo>
                  <a:lnTo>
                    <a:pt x="3547618" y="737616"/>
                  </a:lnTo>
                  <a:lnTo>
                    <a:pt x="3590925" y="710946"/>
                  </a:lnTo>
                  <a:close/>
                  <a:moveTo>
                    <a:pt x="3592703" y="1091057"/>
                  </a:moveTo>
                  <a:lnTo>
                    <a:pt x="3592576" y="1078357"/>
                  </a:lnTo>
                  <a:lnTo>
                    <a:pt x="3541776" y="1078738"/>
                  </a:lnTo>
                  <a:lnTo>
                    <a:pt x="3541903" y="1091438"/>
                  </a:lnTo>
                  <a:lnTo>
                    <a:pt x="3592703" y="1091057"/>
                  </a:lnTo>
                  <a:close/>
                  <a:moveTo>
                    <a:pt x="3625837" y="1432306"/>
                  </a:moveTo>
                  <a:lnTo>
                    <a:pt x="3582162" y="1406398"/>
                  </a:lnTo>
                  <a:lnTo>
                    <a:pt x="3575685" y="1417320"/>
                  </a:lnTo>
                  <a:lnTo>
                    <a:pt x="3619373" y="1443228"/>
                  </a:lnTo>
                  <a:lnTo>
                    <a:pt x="3625837" y="1432306"/>
                  </a:lnTo>
                  <a:close/>
                  <a:moveTo>
                    <a:pt x="3648964" y="1759458"/>
                  </a:moveTo>
                  <a:lnTo>
                    <a:pt x="3614547" y="1721993"/>
                  </a:lnTo>
                  <a:lnTo>
                    <a:pt x="3605149" y="1730629"/>
                  </a:lnTo>
                  <a:lnTo>
                    <a:pt x="3639566" y="1767967"/>
                  </a:lnTo>
                  <a:lnTo>
                    <a:pt x="3648964" y="1759458"/>
                  </a:lnTo>
                  <a:close/>
                  <a:moveTo>
                    <a:pt x="3666617" y="664337"/>
                  </a:moveTo>
                  <a:lnTo>
                    <a:pt x="3659886" y="653542"/>
                  </a:lnTo>
                  <a:lnTo>
                    <a:pt x="3616706" y="680212"/>
                  </a:lnTo>
                  <a:lnTo>
                    <a:pt x="3623310" y="691007"/>
                  </a:lnTo>
                  <a:lnTo>
                    <a:pt x="3666617" y="664337"/>
                  </a:lnTo>
                  <a:close/>
                  <a:moveTo>
                    <a:pt x="3681590" y="1090295"/>
                  </a:moveTo>
                  <a:lnTo>
                    <a:pt x="3681463" y="1077595"/>
                  </a:lnTo>
                  <a:lnTo>
                    <a:pt x="3630663" y="1078103"/>
                  </a:lnTo>
                  <a:lnTo>
                    <a:pt x="3630790" y="1090803"/>
                  </a:lnTo>
                  <a:lnTo>
                    <a:pt x="3681590" y="1090295"/>
                  </a:lnTo>
                  <a:close/>
                  <a:moveTo>
                    <a:pt x="3702431" y="1477645"/>
                  </a:moveTo>
                  <a:lnTo>
                    <a:pt x="3658616" y="1451737"/>
                  </a:lnTo>
                  <a:lnTo>
                    <a:pt x="3652139" y="1462659"/>
                  </a:lnTo>
                  <a:lnTo>
                    <a:pt x="3695941" y="1488567"/>
                  </a:lnTo>
                  <a:lnTo>
                    <a:pt x="3702431" y="1477645"/>
                  </a:lnTo>
                  <a:close/>
                  <a:moveTo>
                    <a:pt x="3709162" y="1824863"/>
                  </a:moveTo>
                  <a:lnTo>
                    <a:pt x="3674745" y="1787398"/>
                  </a:lnTo>
                  <a:lnTo>
                    <a:pt x="3665347" y="1796034"/>
                  </a:lnTo>
                  <a:lnTo>
                    <a:pt x="3699764" y="1833372"/>
                  </a:lnTo>
                  <a:lnTo>
                    <a:pt x="3709162" y="1824863"/>
                  </a:lnTo>
                  <a:close/>
                  <a:moveTo>
                    <a:pt x="3742309" y="617855"/>
                  </a:moveTo>
                  <a:lnTo>
                    <a:pt x="3735705" y="606933"/>
                  </a:lnTo>
                  <a:lnTo>
                    <a:pt x="3692398" y="633603"/>
                  </a:lnTo>
                  <a:lnTo>
                    <a:pt x="3698989" y="644398"/>
                  </a:lnTo>
                  <a:lnTo>
                    <a:pt x="3742309" y="617855"/>
                  </a:lnTo>
                  <a:close/>
                  <a:moveTo>
                    <a:pt x="3769360" y="1890268"/>
                  </a:moveTo>
                  <a:lnTo>
                    <a:pt x="3734943" y="1852803"/>
                  </a:lnTo>
                  <a:lnTo>
                    <a:pt x="3725545" y="1861439"/>
                  </a:lnTo>
                  <a:lnTo>
                    <a:pt x="3759962" y="1898777"/>
                  </a:lnTo>
                  <a:lnTo>
                    <a:pt x="3769360" y="1890268"/>
                  </a:lnTo>
                  <a:close/>
                  <a:moveTo>
                    <a:pt x="3770490" y="1089660"/>
                  </a:moveTo>
                  <a:lnTo>
                    <a:pt x="3770363" y="1076960"/>
                  </a:lnTo>
                  <a:lnTo>
                    <a:pt x="3719563" y="1077341"/>
                  </a:lnTo>
                  <a:lnTo>
                    <a:pt x="3719690" y="1090041"/>
                  </a:lnTo>
                  <a:lnTo>
                    <a:pt x="3770490" y="1089660"/>
                  </a:lnTo>
                  <a:close/>
                  <a:moveTo>
                    <a:pt x="3778885" y="1522984"/>
                  </a:moveTo>
                  <a:lnTo>
                    <a:pt x="3735197" y="1497076"/>
                  </a:lnTo>
                  <a:lnTo>
                    <a:pt x="3728720" y="1507998"/>
                  </a:lnTo>
                  <a:lnTo>
                    <a:pt x="3772408" y="1533906"/>
                  </a:lnTo>
                  <a:lnTo>
                    <a:pt x="3778885" y="1522984"/>
                  </a:lnTo>
                  <a:close/>
                  <a:moveTo>
                    <a:pt x="3818001" y="571246"/>
                  </a:moveTo>
                  <a:lnTo>
                    <a:pt x="3811397" y="560451"/>
                  </a:lnTo>
                  <a:lnTo>
                    <a:pt x="3768090" y="586994"/>
                  </a:lnTo>
                  <a:lnTo>
                    <a:pt x="3774821" y="597789"/>
                  </a:lnTo>
                  <a:lnTo>
                    <a:pt x="3818001" y="571246"/>
                  </a:lnTo>
                  <a:close/>
                  <a:moveTo>
                    <a:pt x="3829558" y="1955673"/>
                  </a:moveTo>
                  <a:lnTo>
                    <a:pt x="3795141" y="1918335"/>
                  </a:lnTo>
                  <a:lnTo>
                    <a:pt x="3785743" y="1926844"/>
                  </a:lnTo>
                  <a:lnTo>
                    <a:pt x="3820160" y="1964309"/>
                  </a:lnTo>
                  <a:lnTo>
                    <a:pt x="3829558" y="1955673"/>
                  </a:lnTo>
                  <a:close/>
                  <a:moveTo>
                    <a:pt x="3855339" y="1568323"/>
                  </a:moveTo>
                  <a:lnTo>
                    <a:pt x="3811651" y="1542415"/>
                  </a:lnTo>
                  <a:lnTo>
                    <a:pt x="3805174" y="1553337"/>
                  </a:lnTo>
                  <a:lnTo>
                    <a:pt x="3848862" y="1579245"/>
                  </a:lnTo>
                  <a:lnTo>
                    <a:pt x="3855339" y="1568323"/>
                  </a:lnTo>
                  <a:close/>
                  <a:moveTo>
                    <a:pt x="3859403" y="1088898"/>
                  </a:moveTo>
                  <a:lnTo>
                    <a:pt x="3859276" y="1076198"/>
                  </a:lnTo>
                  <a:lnTo>
                    <a:pt x="3808476" y="1076579"/>
                  </a:lnTo>
                  <a:lnTo>
                    <a:pt x="3808603" y="1089279"/>
                  </a:lnTo>
                  <a:lnTo>
                    <a:pt x="3859403" y="1088898"/>
                  </a:lnTo>
                  <a:close/>
                  <a:moveTo>
                    <a:pt x="3889756" y="2021078"/>
                  </a:moveTo>
                  <a:lnTo>
                    <a:pt x="3855339" y="1983740"/>
                  </a:lnTo>
                  <a:lnTo>
                    <a:pt x="3845941" y="1992249"/>
                  </a:lnTo>
                  <a:lnTo>
                    <a:pt x="3880358" y="2029714"/>
                  </a:lnTo>
                  <a:lnTo>
                    <a:pt x="3889756" y="2021078"/>
                  </a:lnTo>
                  <a:close/>
                  <a:moveTo>
                    <a:pt x="3893693" y="524637"/>
                  </a:moveTo>
                  <a:lnTo>
                    <a:pt x="3887089" y="513842"/>
                  </a:lnTo>
                  <a:lnTo>
                    <a:pt x="3843782" y="540385"/>
                  </a:lnTo>
                  <a:lnTo>
                    <a:pt x="3850513" y="551307"/>
                  </a:lnTo>
                  <a:lnTo>
                    <a:pt x="3893693" y="524637"/>
                  </a:lnTo>
                  <a:close/>
                  <a:moveTo>
                    <a:pt x="3931793" y="1613662"/>
                  </a:moveTo>
                  <a:lnTo>
                    <a:pt x="3888105" y="1587754"/>
                  </a:lnTo>
                  <a:lnTo>
                    <a:pt x="3881628" y="1598676"/>
                  </a:lnTo>
                  <a:lnTo>
                    <a:pt x="3925316" y="1624596"/>
                  </a:lnTo>
                  <a:lnTo>
                    <a:pt x="3931793" y="1613662"/>
                  </a:lnTo>
                  <a:close/>
                  <a:moveTo>
                    <a:pt x="3948303" y="1088136"/>
                  </a:moveTo>
                  <a:lnTo>
                    <a:pt x="3948176" y="1075436"/>
                  </a:lnTo>
                  <a:lnTo>
                    <a:pt x="3897376" y="1075817"/>
                  </a:lnTo>
                  <a:lnTo>
                    <a:pt x="3897503" y="1088517"/>
                  </a:lnTo>
                  <a:lnTo>
                    <a:pt x="3948303" y="1088136"/>
                  </a:lnTo>
                  <a:close/>
                  <a:moveTo>
                    <a:pt x="3949954" y="2086483"/>
                  </a:moveTo>
                  <a:lnTo>
                    <a:pt x="3915537" y="2049145"/>
                  </a:lnTo>
                  <a:lnTo>
                    <a:pt x="3906139" y="2057654"/>
                  </a:lnTo>
                  <a:lnTo>
                    <a:pt x="3940556" y="2095119"/>
                  </a:lnTo>
                  <a:lnTo>
                    <a:pt x="3949954" y="2086483"/>
                  </a:lnTo>
                  <a:close/>
                  <a:moveTo>
                    <a:pt x="3969512" y="478028"/>
                  </a:moveTo>
                  <a:lnTo>
                    <a:pt x="3962781" y="467233"/>
                  </a:lnTo>
                  <a:lnTo>
                    <a:pt x="3919601" y="493903"/>
                  </a:lnTo>
                  <a:lnTo>
                    <a:pt x="3926205" y="504698"/>
                  </a:lnTo>
                  <a:lnTo>
                    <a:pt x="3969512" y="478028"/>
                  </a:lnTo>
                  <a:close/>
                  <a:moveTo>
                    <a:pt x="4008247" y="1659001"/>
                  </a:moveTo>
                  <a:lnTo>
                    <a:pt x="3964559" y="1633093"/>
                  </a:lnTo>
                  <a:lnTo>
                    <a:pt x="3958082" y="1644015"/>
                  </a:lnTo>
                  <a:lnTo>
                    <a:pt x="4001770" y="1669923"/>
                  </a:lnTo>
                  <a:lnTo>
                    <a:pt x="4008247" y="1659001"/>
                  </a:lnTo>
                  <a:close/>
                  <a:moveTo>
                    <a:pt x="4010152" y="2151888"/>
                  </a:moveTo>
                  <a:lnTo>
                    <a:pt x="3975735" y="2114550"/>
                  </a:lnTo>
                  <a:lnTo>
                    <a:pt x="3966337" y="2123059"/>
                  </a:lnTo>
                  <a:lnTo>
                    <a:pt x="4000754" y="2160524"/>
                  </a:lnTo>
                  <a:lnTo>
                    <a:pt x="4010152" y="2151888"/>
                  </a:lnTo>
                  <a:close/>
                  <a:moveTo>
                    <a:pt x="4037203" y="1087374"/>
                  </a:moveTo>
                  <a:lnTo>
                    <a:pt x="4037076" y="1074674"/>
                  </a:lnTo>
                  <a:lnTo>
                    <a:pt x="3986276" y="1075182"/>
                  </a:lnTo>
                  <a:lnTo>
                    <a:pt x="3986403" y="1087882"/>
                  </a:lnTo>
                  <a:lnTo>
                    <a:pt x="4037203" y="1087374"/>
                  </a:lnTo>
                  <a:close/>
                  <a:moveTo>
                    <a:pt x="4045204" y="431546"/>
                  </a:moveTo>
                  <a:lnTo>
                    <a:pt x="4038473" y="420624"/>
                  </a:lnTo>
                  <a:lnTo>
                    <a:pt x="3995293" y="447294"/>
                  </a:lnTo>
                  <a:lnTo>
                    <a:pt x="4001897" y="458089"/>
                  </a:lnTo>
                  <a:lnTo>
                    <a:pt x="4045204" y="431546"/>
                  </a:lnTo>
                  <a:close/>
                  <a:moveTo>
                    <a:pt x="4070350" y="2217293"/>
                  </a:moveTo>
                  <a:lnTo>
                    <a:pt x="4035933" y="2179955"/>
                  </a:lnTo>
                  <a:lnTo>
                    <a:pt x="4026535" y="2188591"/>
                  </a:lnTo>
                  <a:lnTo>
                    <a:pt x="4060952" y="2225929"/>
                  </a:lnTo>
                  <a:lnTo>
                    <a:pt x="4070350" y="2217293"/>
                  </a:lnTo>
                  <a:close/>
                  <a:moveTo>
                    <a:pt x="4084701" y="1704340"/>
                  </a:moveTo>
                  <a:lnTo>
                    <a:pt x="4041013" y="1678432"/>
                  </a:lnTo>
                  <a:lnTo>
                    <a:pt x="4034536" y="1689354"/>
                  </a:lnTo>
                  <a:lnTo>
                    <a:pt x="4078224" y="1715262"/>
                  </a:lnTo>
                  <a:lnTo>
                    <a:pt x="4084701" y="1704340"/>
                  </a:lnTo>
                  <a:close/>
                  <a:moveTo>
                    <a:pt x="4120896" y="384937"/>
                  </a:moveTo>
                  <a:lnTo>
                    <a:pt x="4114292" y="374142"/>
                  </a:lnTo>
                  <a:lnTo>
                    <a:pt x="4070985" y="400685"/>
                  </a:lnTo>
                  <a:lnTo>
                    <a:pt x="4077589" y="411480"/>
                  </a:lnTo>
                  <a:lnTo>
                    <a:pt x="4120896" y="384937"/>
                  </a:lnTo>
                  <a:close/>
                  <a:moveTo>
                    <a:pt x="4126103" y="1086739"/>
                  </a:moveTo>
                  <a:lnTo>
                    <a:pt x="4125976" y="1074039"/>
                  </a:lnTo>
                  <a:lnTo>
                    <a:pt x="4075176" y="1074420"/>
                  </a:lnTo>
                  <a:lnTo>
                    <a:pt x="4075303" y="1087120"/>
                  </a:lnTo>
                  <a:lnTo>
                    <a:pt x="4126103" y="1086739"/>
                  </a:lnTo>
                  <a:close/>
                  <a:moveTo>
                    <a:pt x="4130548" y="2282698"/>
                  </a:moveTo>
                  <a:lnTo>
                    <a:pt x="4096131" y="2245360"/>
                  </a:lnTo>
                  <a:lnTo>
                    <a:pt x="4086733" y="2253996"/>
                  </a:lnTo>
                  <a:lnTo>
                    <a:pt x="4121150" y="2291334"/>
                  </a:lnTo>
                  <a:lnTo>
                    <a:pt x="4130548" y="2282698"/>
                  </a:lnTo>
                  <a:close/>
                  <a:moveTo>
                    <a:pt x="4161155" y="1749679"/>
                  </a:moveTo>
                  <a:lnTo>
                    <a:pt x="4117467" y="1723771"/>
                  </a:lnTo>
                  <a:lnTo>
                    <a:pt x="4110990" y="1734693"/>
                  </a:lnTo>
                  <a:lnTo>
                    <a:pt x="4154678" y="1760601"/>
                  </a:lnTo>
                  <a:lnTo>
                    <a:pt x="4161155" y="1749679"/>
                  </a:lnTo>
                  <a:close/>
                  <a:moveTo>
                    <a:pt x="4190746" y="2348103"/>
                  </a:moveTo>
                  <a:lnTo>
                    <a:pt x="4156329" y="2310765"/>
                  </a:lnTo>
                  <a:lnTo>
                    <a:pt x="4146931" y="2319401"/>
                  </a:lnTo>
                  <a:lnTo>
                    <a:pt x="4181348" y="2356739"/>
                  </a:lnTo>
                  <a:lnTo>
                    <a:pt x="4190746" y="2348103"/>
                  </a:lnTo>
                  <a:close/>
                  <a:moveTo>
                    <a:pt x="4196588" y="338328"/>
                  </a:moveTo>
                  <a:lnTo>
                    <a:pt x="4189984" y="327533"/>
                  </a:lnTo>
                  <a:lnTo>
                    <a:pt x="4146677" y="354076"/>
                  </a:lnTo>
                  <a:lnTo>
                    <a:pt x="4153408" y="364998"/>
                  </a:lnTo>
                  <a:lnTo>
                    <a:pt x="4196588" y="338328"/>
                  </a:lnTo>
                  <a:close/>
                  <a:moveTo>
                    <a:pt x="4215003" y="1085977"/>
                  </a:moveTo>
                  <a:lnTo>
                    <a:pt x="4214876" y="1073277"/>
                  </a:lnTo>
                  <a:lnTo>
                    <a:pt x="4164076" y="1073658"/>
                  </a:lnTo>
                  <a:lnTo>
                    <a:pt x="4164203" y="1086358"/>
                  </a:lnTo>
                  <a:lnTo>
                    <a:pt x="4215003" y="1085977"/>
                  </a:lnTo>
                  <a:close/>
                  <a:moveTo>
                    <a:pt x="4237609" y="1795018"/>
                  </a:moveTo>
                  <a:lnTo>
                    <a:pt x="4193921" y="1769110"/>
                  </a:lnTo>
                  <a:lnTo>
                    <a:pt x="4187444" y="1780032"/>
                  </a:lnTo>
                  <a:lnTo>
                    <a:pt x="4231132" y="1805940"/>
                  </a:lnTo>
                  <a:lnTo>
                    <a:pt x="4237609" y="1795018"/>
                  </a:lnTo>
                  <a:close/>
                  <a:moveTo>
                    <a:pt x="4250944" y="2413508"/>
                  </a:moveTo>
                  <a:lnTo>
                    <a:pt x="4216527" y="2376170"/>
                  </a:lnTo>
                  <a:lnTo>
                    <a:pt x="4207129" y="2384806"/>
                  </a:lnTo>
                  <a:lnTo>
                    <a:pt x="4241546" y="2422144"/>
                  </a:lnTo>
                  <a:lnTo>
                    <a:pt x="4250944" y="2413508"/>
                  </a:lnTo>
                  <a:close/>
                  <a:moveTo>
                    <a:pt x="4272407" y="291719"/>
                  </a:moveTo>
                  <a:lnTo>
                    <a:pt x="4265676" y="280924"/>
                  </a:lnTo>
                  <a:lnTo>
                    <a:pt x="4222369" y="307594"/>
                  </a:lnTo>
                  <a:lnTo>
                    <a:pt x="4229100" y="318389"/>
                  </a:lnTo>
                  <a:lnTo>
                    <a:pt x="4272407" y="291719"/>
                  </a:lnTo>
                  <a:close/>
                  <a:moveTo>
                    <a:pt x="4303903" y="1085215"/>
                  </a:moveTo>
                  <a:lnTo>
                    <a:pt x="4303776" y="1072515"/>
                  </a:lnTo>
                  <a:lnTo>
                    <a:pt x="4252976" y="1072896"/>
                  </a:lnTo>
                  <a:lnTo>
                    <a:pt x="4253103" y="1085596"/>
                  </a:lnTo>
                  <a:lnTo>
                    <a:pt x="4303903" y="1085215"/>
                  </a:lnTo>
                  <a:close/>
                  <a:moveTo>
                    <a:pt x="4311142" y="2479040"/>
                  </a:moveTo>
                  <a:lnTo>
                    <a:pt x="4276725" y="2441575"/>
                  </a:lnTo>
                  <a:lnTo>
                    <a:pt x="4267327" y="2450211"/>
                  </a:lnTo>
                  <a:lnTo>
                    <a:pt x="4301744" y="2487549"/>
                  </a:lnTo>
                  <a:lnTo>
                    <a:pt x="4311142" y="2479040"/>
                  </a:lnTo>
                  <a:close/>
                  <a:moveTo>
                    <a:pt x="4314190" y="1840357"/>
                  </a:moveTo>
                  <a:lnTo>
                    <a:pt x="4270375" y="1814449"/>
                  </a:lnTo>
                  <a:lnTo>
                    <a:pt x="4263898" y="1825371"/>
                  </a:lnTo>
                  <a:lnTo>
                    <a:pt x="4307713" y="1851279"/>
                  </a:lnTo>
                  <a:lnTo>
                    <a:pt x="4314190" y="1840357"/>
                  </a:lnTo>
                  <a:close/>
                  <a:moveTo>
                    <a:pt x="4348099" y="245110"/>
                  </a:moveTo>
                  <a:lnTo>
                    <a:pt x="4341368" y="234315"/>
                  </a:lnTo>
                  <a:lnTo>
                    <a:pt x="4298188" y="260985"/>
                  </a:lnTo>
                  <a:lnTo>
                    <a:pt x="4304792" y="271780"/>
                  </a:lnTo>
                  <a:lnTo>
                    <a:pt x="4348099" y="245110"/>
                  </a:lnTo>
                  <a:close/>
                  <a:moveTo>
                    <a:pt x="4371340" y="2544445"/>
                  </a:moveTo>
                  <a:lnTo>
                    <a:pt x="4336923" y="2506980"/>
                  </a:lnTo>
                  <a:lnTo>
                    <a:pt x="4327525" y="2515616"/>
                  </a:lnTo>
                  <a:lnTo>
                    <a:pt x="4361942" y="2552954"/>
                  </a:lnTo>
                  <a:lnTo>
                    <a:pt x="4371340" y="2544445"/>
                  </a:lnTo>
                  <a:close/>
                  <a:moveTo>
                    <a:pt x="4390644" y="1885696"/>
                  </a:moveTo>
                  <a:lnTo>
                    <a:pt x="4346956" y="1859788"/>
                  </a:lnTo>
                  <a:lnTo>
                    <a:pt x="4340479" y="1870710"/>
                  </a:lnTo>
                  <a:lnTo>
                    <a:pt x="4384167" y="1896618"/>
                  </a:lnTo>
                  <a:lnTo>
                    <a:pt x="4390644" y="1885696"/>
                  </a:lnTo>
                  <a:close/>
                  <a:moveTo>
                    <a:pt x="4392803" y="1084453"/>
                  </a:moveTo>
                  <a:lnTo>
                    <a:pt x="4392676" y="1071753"/>
                  </a:lnTo>
                  <a:lnTo>
                    <a:pt x="4341876" y="1072261"/>
                  </a:lnTo>
                  <a:lnTo>
                    <a:pt x="4342003" y="1084961"/>
                  </a:lnTo>
                  <a:lnTo>
                    <a:pt x="4392803" y="1084453"/>
                  </a:lnTo>
                  <a:close/>
                  <a:moveTo>
                    <a:pt x="4423791" y="198628"/>
                  </a:moveTo>
                  <a:lnTo>
                    <a:pt x="4417187" y="187706"/>
                  </a:lnTo>
                  <a:lnTo>
                    <a:pt x="4373880" y="214376"/>
                  </a:lnTo>
                  <a:lnTo>
                    <a:pt x="4380484" y="225171"/>
                  </a:lnTo>
                  <a:lnTo>
                    <a:pt x="4423791" y="198628"/>
                  </a:lnTo>
                  <a:close/>
                  <a:moveTo>
                    <a:pt x="4431538" y="2609850"/>
                  </a:moveTo>
                  <a:lnTo>
                    <a:pt x="4397121" y="2572385"/>
                  </a:lnTo>
                  <a:lnTo>
                    <a:pt x="4387723" y="2581021"/>
                  </a:lnTo>
                  <a:lnTo>
                    <a:pt x="4422140" y="2618359"/>
                  </a:lnTo>
                  <a:lnTo>
                    <a:pt x="4431538" y="2609850"/>
                  </a:lnTo>
                  <a:close/>
                  <a:moveTo>
                    <a:pt x="4467098" y="1931035"/>
                  </a:moveTo>
                  <a:lnTo>
                    <a:pt x="4423410" y="1905127"/>
                  </a:lnTo>
                  <a:lnTo>
                    <a:pt x="4416933" y="1916049"/>
                  </a:lnTo>
                  <a:lnTo>
                    <a:pt x="4460621" y="1941957"/>
                  </a:lnTo>
                  <a:lnTo>
                    <a:pt x="4467098" y="1931035"/>
                  </a:lnTo>
                  <a:close/>
                  <a:moveTo>
                    <a:pt x="4481703" y="1083818"/>
                  </a:moveTo>
                  <a:lnTo>
                    <a:pt x="4481576" y="1071118"/>
                  </a:lnTo>
                  <a:lnTo>
                    <a:pt x="4430776" y="1071499"/>
                  </a:lnTo>
                  <a:lnTo>
                    <a:pt x="4430903" y="1084199"/>
                  </a:lnTo>
                  <a:lnTo>
                    <a:pt x="4481703" y="1083818"/>
                  </a:lnTo>
                  <a:close/>
                  <a:moveTo>
                    <a:pt x="4491736" y="2675255"/>
                  </a:moveTo>
                  <a:lnTo>
                    <a:pt x="4457319" y="2637790"/>
                  </a:lnTo>
                  <a:lnTo>
                    <a:pt x="4447921" y="2646426"/>
                  </a:lnTo>
                  <a:lnTo>
                    <a:pt x="4482338" y="2683764"/>
                  </a:lnTo>
                  <a:lnTo>
                    <a:pt x="4491736" y="2675255"/>
                  </a:lnTo>
                  <a:close/>
                  <a:moveTo>
                    <a:pt x="4499483" y="152019"/>
                  </a:moveTo>
                  <a:lnTo>
                    <a:pt x="4492879" y="141224"/>
                  </a:lnTo>
                  <a:lnTo>
                    <a:pt x="4449572" y="167767"/>
                  </a:lnTo>
                  <a:lnTo>
                    <a:pt x="4456176" y="178562"/>
                  </a:lnTo>
                  <a:lnTo>
                    <a:pt x="4499483" y="152019"/>
                  </a:lnTo>
                  <a:close/>
                  <a:moveTo>
                    <a:pt x="4543552" y="1976374"/>
                  </a:moveTo>
                  <a:lnTo>
                    <a:pt x="4499864" y="1950466"/>
                  </a:lnTo>
                  <a:lnTo>
                    <a:pt x="4493387" y="1961388"/>
                  </a:lnTo>
                  <a:lnTo>
                    <a:pt x="4537075" y="1987296"/>
                  </a:lnTo>
                  <a:lnTo>
                    <a:pt x="4543552" y="1976374"/>
                  </a:lnTo>
                  <a:close/>
                  <a:moveTo>
                    <a:pt x="4551934" y="2740660"/>
                  </a:moveTo>
                  <a:lnTo>
                    <a:pt x="4517517" y="2703322"/>
                  </a:lnTo>
                  <a:lnTo>
                    <a:pt x="4508119" y="2711831"/>
                  </a:lnTo>
                  <a:lnTo>
                    <a:pt x="4542536" y="2749296"/>
                  </a:lnTo>
                  <a:lnTo>
                    <a:pt x="4551934" y="2740660"/>
                  </a:lnTo>
                  <a:close/>
                  <a:moveTo>
                    <a:pt x="4570603" y="1083056"/>
                  </a:moveTo>
                  <a:lnTo>
                    <a:pt x="4570476" y="1070356"/>
                  </a:lnTo>
                  <a:lnTo>
                    <a:pt x="4519676" y="1070737"/>
                  </a:lnTo>
                  <a:lnTo>
                    <a:pt x="4519803" y="1083437"/>
                  </a:lnTo>
                  <a:lnTo>
                    <a:pt x="4570603" y="1083056"/>
                  </a:lnTo>
                  <a:close/>
                  <a:moveTo>
                    <a:pt x="4575175" y="105410"/>
                  </a:moveTo>
                  <a:lnTo>
                    <a:pt x="4568571" y="94615"/>
                  </a:lnTo>
                  <a:lnTo>
                    <a:pt x="4525264" y="121285"/>
                  </a:lnTo>
                  <a:lnTo>
                    <a:pt x="4531995" y="132080"/>
                  </a:lnTo>
                  <a:lnTo>
                    <a:pt x="4575175" y="105410"/>
                  </a:lnTo>
                  <a:close/>
                  <a:moveTo>
                    <a:pt x="4612132" y="2806065"/>
                  </a:moveTo>
                  <a:lnTo>
                    <a:pt x="4577715" y="2768727"/>
                  </a:lnTo>
                  <a:lnTo>
                    <a:pt x="4568317" y="2777236"/>
                  </a:lnTo>
                  <a:lnTo>
                    <a:pt x="4602734" y="2814701"/>
                  </a:lnTo>
                  <a:lnTo>
                    <a:pt x="4612132" y="2806065"/>
                  </a:lnTo>
                  <a:close/>
                  <a:moveTo>
                    <a:pt x="4620006" y="2021713"/>
                  </a:moveTo>
                  <a:lnTo>
                    <a:pt x="4576318" y="1995805"/>
                  </a:lnTo>
                  <a:lnTo>
                    <a:pt x="4569841" y="2006727"/>
                  </a:lnTo>
                  <a:lnTo>
                    <a:pt x="4613529" y="2032635"/>
                  </a:lnTo>
                  <a:lnTo>
                    <a:pt x="4620006" y="2021713"/>
                  </a:lnTo>
                  <a:close/>
                  <a:moveTo>
                    <a:pt x="4650994" y="58801"/>
                  </a:moveTo>
                  <a:lnTo>
                    <a:pt x="4644263" y="48006"/>
                  </a:lnTo>
                  <a:lnTo>
                    <a:pt x="4601083" y="74676"/>
                  </a:lnTo>
                  <a:lnTo>
                    <a:pt x="4607687" y="85471"/>
                  </a:lnTo>
                  <a:lnTo>
                    <a:pt x="4650994" y="58801"/>
                  </a:lnTo>
                  <a:close/>
                  <a:moveTo>
                    <a:pt x="4659503" y="1082294"/>
                  </a:moveTo>
                  <a:lnTo>
                    <a:pt x="4659376" y="1069594"/>
                  </a:lnTo>
                  <a:lnTo>
                    <a:pt x="4608576" y="1070102"/>
                  </a:lnTo>
                  <a:lnTo>
                    <a:pt x="4608703" y="1082802"/>
                  </a:lnTo>
                  <a:lnTo>
                    <a:pt x="4659503" y="1082294"/>
                  </a:lnTo>
                  <a:close/>
                  <a:moveTo>
                    <a:pt x="4672330" y="2871470"/>
                  </a:moveTo>
                  <a:lnTo>
                    <a:pt x="4637913" y="2834132"/>
                  </a:lnTo>
                  <a:lnTo>
                    <a:pt x="4628515" y="2842641"/>
                  </a:lnTo>
                  <a:lnTo>
                    <a:pt x="4662932" y="2880106"/>
                  </a:lnTo>
                  <a:lnTo>
                    <a:pt x="4672330" y="2871470"/>
                  </a:lnTo>
                  <a:close/>
                  <a:moveTo>
                    <a:pt x="4696460" y="2067052"/>
                  </a:moveTo>
                  <a:lnTo>
                    <a:pt x="4652772" y="2041144"/>
                  </a:lnTo>
                  <a:lnTo>
                    <a:pt x="4646295" y="2052066"/>
                  </a:lnTo>
                  <a:lnTo>
                    <a:pt x="4689983" y="2077974"/>
                  </a:lnTo>
                  <a:lnTo>
                    <a:pt x="4696460" y="2067052"/>
                  </a:lnTo>
                  <a:close/>
                  <a:moveTo>
                    <a:pt x="4732528" y="2936875"/>
                  </a:moveTo>
                  <a:lnTo>
                    <a:pt x="4698111" y="2899537"/>
                  </a:lnTo>
                  <a:lnTo>
                    <a:pt x="4688713" y="2908046"/>
                  </a:lnTo>
                  <a:lnTo>
                    <a:pt x="4723130" y="2945511"/>
                  </a:lnTo>
                  <a:lnTo>
                    <a:pt x="4732528" y="2936875"/>
                  </a:lnTo>
                  <a:close/>
                  <a:moveTo>
                    <a:pt x="4734433" y="0"/>
                  </a:moveTo>
                  <a:lnTo>
                    <a:pt x="4588891" y="6477"/>
                  </a:lnTo>
                  <a:lnTo>
                    <a:pt x="4586224" y="9398"/>
                  </a:lnTo>
                  <a:lnTo>
                    <a:pt x="4586478" y="16383"/>
                  </a:lnTo>
                  <a:lnTo>
                    <a:pt x="4589526" y="19177"/>
                  </a:lnTo>
                  <a:lnTo>
                    <a:pt x="4699051" y="14312"/>
                  </a:lnTo>
                  <a:lnTo>
                    <a:pt x="4676775" y="28067"/>
                  </a:lnTo>
                  <a:lnTo>
                    <a:pt x="4683379" y="38862"/>
                  </a:lnTo>
                  <a:lnTo>
                    <a:pt x="4705743" y="25158"/>
                  </a:lnTo>
                  <a:lnTo>
                    <a:pt x="4653788" y="117729"/>
                  </a:lnTo>
                  <a:lnTo>
                    <a:pt x="4652010" y="120777"/>
                  </a:lnTo>
                  <a:lnTo>
                    <a:pt x="4653153" y="124587"/>
                  </a:lnTo>
                  <a:lnTo>
                    <a:pt x="4659249" y="128143"/>
                  </a:lnTo>
                  <a:lnTo>
                    <a:pt x="4663059" y="127000"/>
                  </a:lnTo>
                  <a:lnTo>
                    <a:pt x="4664837" y="123952"/>
                  </a:lnTo>
                  <a:lnTo>
                    <a:pt x="4733645" y="1397"/>
                  </a:lnTo>
                  <a:lnTo>
                    <a:pt x="4734433" y="0"/>
                  </a:lnTo>
                  <a:close/>
                  <a:moveTo>
                    <a:pt x="4748403" y="1081659"/>
                  </a:moveTo>
                  <a:lnTo>
                    <a:pt x="4748276" y="1068959"/>
                  </a:lnTo>
                  <a:lnTo>
                    <a:pt x="4697476" y="1069340"/>
                  </a:lnTo>
                  <a:lnTo>
                    <a:pt x="4697603" y="1082040"/>
                  </a:lnTo>
                  <a:lnTo>
                    <a:pt x="4748403" y="1081659"/>
                  </a:lnTo>
                  <a:close/>
                  <a:moveTo>
                    <a:pt x="4780915" y="2124456"/>
                  </a:moveTo>
                  <a:lnTo>
                    <a:pt x="4780242" y="2123313"/>
                  </a:lnTo>
                  <a:lnTo>
                    <a:pt x="4707509" y="1998599"/>
                  </a:lnTo>
                  <a:lnTo>
                    <a:pt x="4703572" y="1997583"/>
                  </a:lnTo>
                  <a:lnTo>
                    <a:pt x="4697476" y="2001139"/>
                  </a:lnTo>
                  <a:lnTo>
                    <a:pt x="4696460" y="2005076"/>
                  </a:lnTo>
                  <a:lnTo>
                    <a:pt x="4751946" y="2099970"/>
                  </a:lnTo>
                  <a:lnTo>
                    <a:pt x="4729226" y="2086483"/>
                  </a:lnTo>
                  <a:lnTo>
                    <a:pt x="4722749" y="2097405"/>
                  </a:lnTo>
                  <a:lnTo>
                    <a:pt x="4745355" y="2110816"/>
                  </a:lnTo>
                  <a:lnTo>
                    <a:pt x="4635627" y="2107692"/>
                  </a:lnTo>
                  <a:lnTo>
                    <a:pt x="4632706" y="2110486"/>
                  </a:lnTo>
                  <a:lnTo>
                    <a:pt x="4632706" y="2113915"/>
                  </a:lnTo>
                  <a:lnTo>
                    <a:pt x="4632579" y="2117471"/>
                  </a:lnTo>
                  <a:lnTo>
                    <a:pt x="4635373" y="2120392"/>
                  </a:lnTo>
                  <a:lnTo>
                    <a:pt x="4780915" y="2124456"/>
                  </a:lnTo>
                  <a:close/>
                  <a:moveTo>
                    <a:pt x="4792726" y="3002280"/>
                  </a:moveTo>
                  <a:lnTo>
                    <a:pt x="4758309" y="2964942"/>
                  </a:lnTo>
                  <a:lnTo>
                    <a:pt x="4748911" y="2973578"/>
                  </a:lnTo>
                  <a:lnTo>
                    <a:pt x="4783328" y="3010916"/>
                  </a:lnTo>
                  <a:lnTo>
                    <a:pt x="4792726" y="3002280"/>
                  </a:lnTo>
                  <a:close/>
                  <a:moveTo>
                    <a:pt x="4850257" y="1074420"/>
                  </a:moveTo>
                  <a:lnTo>
                    <a:pt x="4838839" y="1068197"/>
                  </a:lnTo>
                  <a:lnTo>
                    <a:pt x="4722368" y="1004697"/>
                  </a:lnTo>
                  <a:lnTo>
                    <a:pt x="4718431" y="1005840"/>
                  </a:lnTo>
                  <a:lnTo>
                    <a:pt x="4716780" y="1008888"/>
                  </a:lnTo>
                  <a:lnTo>
                    <a:pt x="4715129" y="1012063"/>
                  </a:lnTo>
                  <a:lnTo>
                    <a:pt x="4716272" y="1015873"/>
                  </a:lnTo>
                  <a:lnTo>
                    <a:pt x="4812563" y="1068387"/>
                  </a:lnTo>
                  <a:lnTo>
                    <a:pt x="4786376" y="1068578"/>
                  </a:lnTo>
                  <a:lnTo>
                    <a:pt x="4786503" y="1081278"/>
                  </a:lnTo>
                  <a:lnTo>
                    <a:pt x="4812639" y="1081087"/>
                  </a:lnTo>
                  <a:lnTo>
                    <a:pt x="4720336" y="1133475"/>
                  </a:lnTo>
                  <a:lnTo>
                    <a:pt x="4717288" y="1135126"/>
                  </a:lnTo>
                  <a:lnTo>
                    <a:pt x="4716145" y="1139063"/>
                  </a:lnTo>
                  <a:lnTo>
                    <a:pt x="4717923" y="1142111"/>
                  </a:lnTo>
                  <a:lnTo>
                    <a:pt x="4719574" y="1145159"/>
                  </a:lnTo>
                  <a:lnTo>
                    <a:pt x="4723511" y="1146175"/>
                  </a:lnTo>
                  <a:lnTo>
                    <a:pt x="4726559" y="1144524"/>
                  </a:lnTo>
                  <a:lnTo>
                    <a:pt x="4850257" y="1074420"/>
                  </a:lnTo>
                  <a:close/>
                  <a:moveTo>
                    <a:pt x="4852924" y="3067685"/>
                  </a:moveTo>
                  <a:lnTo>
                    <a:pt x="4818507" y="3030347"/>
                  </a:lnTo>
                  <a:lnTo>
                    <a:pt x="4809109" y="3038983"/>
                  </a:lnTo>
                  <a:lnTo>
                    <a:pt x="4843526" y="3076321"/>
                  </a:lnTo>
                  <a:lnTo>
                    <a:pt x="4852924" y="3067685"/>
                  </a:lnTo>
                  <a:close/>
                  <a:moveTo>
                    <a:pt x="4917313" y="3147060"/>
                  </a:moveTo>
                  <a:lnTo>
                    <a:pt x="4916017" y="3141726"/>
                  </a:lnTo>
                  <a:lnTo>
                    <a:pt x="4883797" y="3008376"/>
                  </a:lnTo>
                  <a:lnTo>
                    <a:pt x="4883150" y="3005455"/>
                  </a:lnTo>
                  <a:lnTo>
                    <a:pt x="4879721" y="3003296"/>
                  </a:lnTo>
                  <a:lnTo>
                    <a:pt x="4876292" y="3004185"/>
                  </a:lnTo>
                  <a:lnTo>
                    <a:pt x="4872863" y="3004947"/>
                  </a:lnTo>
                  <a:lnTo>
                    <a:pt x="4870831" y="3008376"/>
                  </a:lnTo>
                  <a:lnTo>
                    <a:pt x="4871593" y="3011805"/>
                  </a:lnTo>
                  <a:lnTo>
                    <a:pt x="4896574" y="3115145"/>
                  </a:lnTo>
                  <a:lnTo>
                    <a:pt x="4878705" y="3095752"/>
                  </a:lnTo>
                  <a:lnTo>
                    <a:pt x="4869307" y="3104388"/>
                  </a:lnTo>
                  <a:lnTo>
                    <a:pt x="4887112" y="3123717"/>
                  </a:lnTo>
                  <a:lnTo>
                    <a:pt x="4786249" y="3090291"/>
                  </a:lnTo>
                  <a:lnTo>
                    <a:pt x="4782947" y="3089148"/>
                  </a:lnTo>
                  <a:lnTo>
                    <a:pt x="4779391" y="3091053"/>
                  </a:lnTo>
                  <a:lnTo>
                    <a:pt x="4778248" y="3094355"/>
                  </a:lnTo>
                  <a:lnTo>
                    <a:pt x="4777232" y="3097657"/>
                  </a:lnTo>
                  <a:lnTo>
                    <a:pt x="4779010" y="3101213"/>
                  </a:lnTo>
                  <a:lnTo>
                    <a:pt x="4782312" y="3102356"/>
                  </a:lnTo>
                  <a:lnTo>
                    <a:pt x="4917313" y="3147060"/>
                  </a:lnTo>
                  <a:close/>
                </a:path>
              </a:pathLst>
            </a:custGeom>
            <a:solidFill>
              <a:srgbClr val="A6A6A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bject 9"/>
            <p:cNvSpPr/>
            <p:nvPr/>
          </p:nvSpPr>
          <p:spPr>
            <a:xfrm>
              <a:off x="3191760" y="1901160"/>
              <a:ext cx="1573200" cy="1517040"/>
            </a:xfrm>
            <a:custGeom>
              <a:avLst/>
              <a:gdLst/>
              <a:ahLst/>
              <a:cxnLst/>
              <a:rect l="l" t="t" r="r" b="b"/>
              <a:pathLst>
                <a:path w="2188845" h="2188845">
                  <a:moveTo>
                    <a:pt x="1094231" y="0"/>
                  </a:moveTo>
                  <a:lnTo>
                    <a:pt x="1045495" y="1066"/>
                  </a:lnTo>
                  <a:lnTo>
                    <a:pt x="997304" y="4235"/>
                  </a:lnTo>
                  <a:lnTo>
                    <a:pt x="949702" y="9463"/>
                  </a:lnTo>
                  <a:lnTo>
                    <a:pt x="902736" y="16704"/>
                  </a:lnTo>
                  <a:lnTo>
                    <a:pt x="856448" y="25915"/>
                  </a:lnTo>
                  <a:lnTo>
                    <a:pt x="810883" y="37051"/>
                  </a:lnTo>
                  <a:lnTo>
                    <a:pt x="766087" y="50067"/>
                  </a:lnTo>
                  <a:lnTo>
                    <a:pt x="722103" y="64919"/>
                  </a:lnTo>
                  <a:lnTo>
                    <a:pt x="678976" y="81563"/>
                  </a:lnTo>
                  <a:lnTo>
                    <a:pt x="636750" y="99953"/>
                  </a:lnTo>
                  <a:lnTo>
                    <a:pt x="595470" y="120046"/>
                  </a:lnTo>
                  <a:lnTo>
                    <a:pt x="555181" y="141797"/>
                  </a:lnTo>
                  <a:lnTo>
                    <a:pt x="515927" y="165161"/>
                  </a:lnTo>
                  <a:lnTo>
                    <a:pt x="477752" y="190094"/>
                  </a:lnTo>
                  <a:lnTo>
                    <a:pt x="440701" y="216552"/>
                  </a:lnTo>
                  <a:lnTo>
                    <a:pt x="404818" y="244489"/>
                  </a:lnTo>
                  <a:lnTo>
                    <a:pt x="370149" y="273862"/>
                  </a:lnTo>
                  <a:lnTo>
                    <a:pt x="336736" y="304626"/>
                  </a:lnTo>
                  <a:lnTo>
                    <a:pt x="304626" y="336736"/>
                  </a:lnTo>
                  <a:lnTo>
                    <a:pt x="273862" y="370149"/>
                  </a:lnTo>
                  <a:lnTo>
                    <a:pt x="244489" y="404818"/>
                  </a:lnTo>
                  <a:lnTo>
                    <a:pt x="216552" y="440701"/>
                  </a:lnTo>
                  <a:lnTo>
                    <a:pt x="190094" y="477752"/>
                  </a:lnTo>
                  <a:lnTo>
                    <a:pt x="165161" y="515927"/>
                  </a:lnTo>
                  <a:lnTo>
                    <a:pt x="141797" y="555181"/>
                  </a:lnTo>
                  <a:lnTo>
                    <a:pt x="120046" y="595470"/>
                  </a:lnTo>
                  <a:lnTo>
                    <a:pt x="99953" y="636750"/>
                  </a:lnTo>
                  <a:lnTo>
                    <a:pt x="81563" y="678976"/>
                  </a:lnTo>
                  <a:lnTo>
                    <a:pt x="64919" y="722103"/>
                  </a:lnTo>
                  <a:lnTo>
                    <a:pt x="50067" y="766087"/>
                  </a:lnTo>
                  <a:lnTo>
                    <a:pt x="37051" y="810883"/>
                  </a:lnTo>
                  <a:lnTo>
                    <a:pt x="25915" y="856448"/>
                  </a:lnTo>
                  <a:lnTo>
                    <a:pt x="16704" y="902736"/>
                  </a:lnTo>
                  <a:lnTo>
                    <a:pt x="9463" y="949702"/>
                  </a:lnTo>
                  <a:lnTo>
                    <a:pt x="4235" y="997304"/>
                  </a:lnTo>
                  <a:lnTo>
                    <a:pt x="1066" y="1045495"/>
                  </a:lnTo>
                  <a:lnTo>
                    <a:pt x="0" y="1094231"/>
                  </a:lnTo>
                  <a:lnTo>
                    <a:pt x="1066" y="1142968"/>
                  </a:lnTo>
                  <a:lnTo>
                    <a:pt x="4235" y="1191159"/>
                  </a:lnTo>
                  <a:lnTo>
                    <a:pt x="9463" y="1238761"/>
                  </a:lnTo>
                  <a:lnTo>
                    <a:pt x="16704" y="1285727"/>
                  </a:lnTo>
                  <a:lnTo>
                    <a:pt x="25915" y="1332015"/>
                  </a:lnTo>
                  <a:lnTo>
                    <a:pt x="37051" y="1377580"/>
                  </a:lnTo>
                  <a:lnTo>
                    <a:pt x="50067" y="1422376"/>
                  </a:lnTo>
                  <a:lnTo>
                    <a:pt x="64919" y="1466360"/>
                  </a:lnTo>
                  <a:lnTo>
                    <a:pt x="81563" y="1509487"/>
                  </a:lnTo>
                  <a:lnTo>
                    <a:pt x="99953" y="1551713"/>
                  </a:lnTo>
                  <a:lnTo>
                    <a:pt x="120046" y="1592993"/>
                  </a:lnTo>
                  <a:lnTo>
                    <a:pt x="141797" y="1633282"/>
                  </a:lnTo>
                  <a:lnTo>
                    <a:pt x="165161" y="1672536"/>
                  </a:lnTo>
                  <a:lnTo>
                    <a:pt x="190094" y="1710711"/>
                  </a:lnTo>
                  <a:lnTo>
                    <a:pt x="216552" y="1747762"/>
                  </a:lnTo>
                  <a:lnTo>
                    <a:pt x="244489" y="1783645"/>
                  </a:lnTo>
                  <a:lnTo>
                    <a:pt x="273862" y="1818314"/>
                  </a:lnTo>
                  <a:lnTo>
                    <a:pt x="304626" y="1851727"/>
                  </a:lnTo>
                  <a:lnTo>
                    <a:pt x="336736" y="1883837"/>
                  </a:lnTo>
                  <a:lnTo>
                    <a:pt x="370149" y="1914601"/>
                  </a:lnTo>
                  <a:lnTo>
                    <a:pt x="404818" y="1943974"/>
                  </a:lnTo>
                  <a:lnTo>
                    <a:pt x="440701" y="1971911"/>
                  </a:lnTo>
                  <a:lnTo>
                    <a:pt x="477752" y="1998369"/>
                  </a:lnTo>
                  <a:lnTo>
                    <a:pt x="515927" y="2023302"/>
                  </a:lnTo>
                  <a:lnTo>
                    <a:pt x="555181" y="2046666"/>
                  </a:lnTo>
                  <a:lnTo>
                    <a:pt x="595470" y="2068417"/>
                  </a:lnTo>
                  <a:lnTo>
                    <a:pt x="636750" y="2088510"/>
                  </a:lnTo>
                  <a:lnTo>
                    <a:pt x="678976" y="2106900"/>
                  </a:lnTo>
                  <a:lnTo>
                    <a:pt x="722103" y="2123544"/>
                  </a:lnTo>
                  <a:lnTo>
                    <a:pt x="766087" y="2138396"/>
                  </a:lnTo>
                  <a:lnTo>
                    <a:pt x="810883" y="2151412"/>
                  </a:lnTo>
                  <a:lnTo>
                    <a:pt x="856448" y="2162548"/>
                  </a:lnTo>
                  <a:lnTo>
                    <a:pt x="902736" y="2171759"/>
                  </a:lnTo>
                  <a:lnTo>
                    <a:pt x="949702" y="2179000"/>
                  </a:lnTo>
                  <a:lnTo>
                    <a:pt x="997304" y="2184228"/>
                  </a:lnTo>
                  <a:lnTo>
                    <a:pt x="1045495" y="2187397"/>
                  </a:lnTo>
                  <a:lnTo>
                    <a:pt x="1094231" y="2188464"/>
                  </a:lnTo>
                  <a:lnTo>
                    <a:pt x="1142968" y="2187397"/>
                  </a:lnTo>
                  <a:lnTo>
                    <a:pt x="1191159" y="2184228"/>
                  </a:lnTo>
                  <a:lnTo>
                    <a:pt x="1238761" y="2179000"/>
                  </a:lnTo>
                  <a:lnTo>
                    <a:pt x="1285727" y="2171759"/>
                  </a:lnTo>
                  <a:lnTo>
                    <a:pt x="1332015" y="2162548"/>
                  </a:lnTo>
                  <a:lnTo>
                    <a:pt x="1377580" y="2151412"/>
                  </a:lnTo>
                  <a:lnTo>
                    <a:pt x="1422376" y="2138396"/>
                  </a:lnTo>
                  <a:lnTo>
                    <a:pt x="1466360" y="2123544"/>
                  </a:lnTo>
                  <a:lnTo>
                    <a:pt x="1509487" y="2106900"/>
                  </a:lnTo>
                  <a:lnTo>
                    <a:pt x="1551713" y="2088510"/>
                  </a:lnTo>
                  <a:lnTo>
                    <a:pt x="1592993" y="2068417"/>
                  </a:lnTo>
                  <a:lnTo>
                    <a:pt x="1633282" y="2046666"/>
                  </a:lnTo>
                  <a:lnTo>
                    <a:pt x="1672536" y="2023302"/>
                  </a:lnTo>
                  <a:lnTo>
                    <a:pt x="1710711" y="1998369"/>
                  </a:lnTo>
                  <a:lnTo>
                    <a:pt x="1747762" y="1971911"/>
                  </a:lnTo>
                  <a:lnTo>
                    <a:pt x="1783645" y="1943974"/>
                  </a:lnTo>
                  <a:lnTo>
                    <a:pt x="1818314" y="1914601"/>
                  </a:lnTo>
                  <a:lnTo>
                    <a:pt x="1851727" y="1883837"/>
                  </a:lnTo>
                  <a:lnTo>
                    <a:pt x="1883837" y="1851727"/>
                  </a:lnTo>
                  <a:lnTo>
                    <a:pt x="1914601" y="1818314"/>
                  </a:lnTo>
                  <a:lnTo>
                    <a:pt x="1943974" y="1783645"/>
                  </a:lnTo>
                  <a:lnTo>
                    <a:pt x="1971911" y="1747762"/>
                  </a:lnTo>
                  <a:lnTo>
                    <a:pt x="1998369" y="1710711"/>
                  </a:lnTo>
                  <a:lnTo>
                    <a:pt x="2023302" y="1672536"/>
                  </a:lnTo>
                  <a:lnTo>
                    <a:pt x="2046666" y="1633282"/>
                  </a:lnTo>
                  <a:lnTo>
                    <a:pt x="2068417" y="1592993"/>
                  </a:lnTo>
                  <a:lnTo>
                    <a:pt x="2088510" y="1551713"/>
                  </a:lnTo>
                  <a:lnTo>
                    <a:pt x="2106900" y="1509487"/>
                  </a:lnTo>
                  <a:lnTo>
                    <a:pt x="2123544" y="1466360"/>
                  </a:lnTo>
                  <a:lnTo>
                    <a:pt x="2138396" y="1422376"/>
                  </a:lnTo>
                  <a:lnTo>
                    <a:pt x="2151412" y="1377580"/>
                  </a:lnTo>
                  <a:lnTo>
                    <a:pt x="2162548" y="1332015"/>
                  </a:lnTo>
                  <a:lnTo>
                    <a:pt x="2171759" y="1285727"/>
                  </a:lnTo>
                  <a:lnTo>
                    <a:pt x="2179000" y="1238761"/>
                  </a:lnTo>
                  <a:lnTo>
                    <a:pt x="2184228" y="1191159"/>
                  </a:lnTo>
                  <a:lnTo>
                    <a:pt x="2187397" y="1142968"/>
                  </a:lnTo>
                  <a:lnTo>
                    <a:pt x="2188463" y="1094231"/>
                  </a:lnTo>
                  <a:lnTo>
                    <a:pt x="2187397" y="1045495"/>
                  </a:lnTo>
                  <a:lnTo>
                    <a:pt x="2184228" y="997304"/>
                  </a:lnTo>
                  <a:lnTo>
                    <a:pt x="2179000" y="949702"/>
                  </a:lnTo>
                  <a:lnTo>
                    <a:pt x="2171759" y="902736"/>
                  </a:lnTo>
                  <a:lnTo>
                    <a:pt x="2162548" y="856448"/>
                  </a:lnTo>
                  <a:lnTo>
                    <a:pt x="2151412" y="810883"/>
                  </a:lnTo>
                  <a:lnTo>
                    <a:pt x="2138396" y="766087"/>
                  </a:lnTo>
                  <a:lnTo>
                    <a:pt x="2123544" y="722103"/>
                  </a:lnTo>
                  <a:lnTo>
                    <a:pt x="2106900" y="678976"/>
                  </a:lnTo>
                  <a:lnTo>
                    <a:pt x="2088510" y="636750"/>
                  </a:lnTo>
                  <a:lnTo>
                    <a:pt x="2068417" y="595470"/>
                  </a:lnTo>
                  <a:lnTo>
                    <a:pt x="2046666" y="555181"/>
                  </a:lnTo>
                  <a:lnTo>
                    <a:pt x="2023302" y="515927"/>
                  </a:lnTo>
                  <a:lnTo>
                    <a:pt x="1998369" y="477752"/>
                  </a:lnTo>
                  <a:lnTo>
                    <a:pt x="1971911" y="440701"/>
                  </a:lnTo>
                  <a:lnTo>
                    <a:pt x="1943974" y="404818"/>
                  </a:lnTo>
                  <a:lnTo>
                    <a:pt x="1914601" y="370149"/>
                  </a:lnTo>
                  <a:lnTo>
                    <a:pt x="1883837" y="336736"/>
                  </a:lnTo>
                  <a:lnTo>
                    <a:pt x="1851727" y="304626"/>
                  </a:lnTo>
                  <a:lnTo>
                    <a:pt x="1818314" y="273862"/>
                  </a:lnTo>
                  <a:lnTo>
                    <a:pt x="1783645" y="244489"/>
                  </a:lnTo>
                  <a:lnTo>
                    <a:pt x="1747762" y="216552"/>
                  </a:lnTo>
                  <a:lnTo>
                    <a:pt x="1710711" y="190094"/>
                  </a:lnTo>
                  <a:lnTo>
                    <a:pt x="1672536" y="165161"/>
                  </a:lnTo>
                  <a:lnTo>
                    <a:pt x="1633282" y="141797"/>
                  </a:lnTo>
                  <a:lnTo>
                    <a:pt x="1592993" y="120046"/>
                  </a:lnTo>
                  <a:lnTo>
                    <a:pt x="1551713" y="99953"/>
                  </a:lnTo>
                  <a:lnTo>
                    <a:pt x="1509487" y="81563"/>
                  </a:lnTo>
                  <a:lnTo>
                    <a:pt x="1466360" y="64919"/>
                  </a:lnTo>
                  <a:lnTo>
                    <a:pt x="1422376" y="50067"/>
                  </a:lnTo>
                  <a:lnTo>
                    <a:pt x="1377580" y="37051"/>
                  </a:lnTo>
                  <a:lnTo>
                    <a:pt x="1332015" y="25915"/>
                  </a:lnTo>
                  <a:lnTo>
                    <a:pt x="1285727" y="16704"/>
                  </a:lnTo>
                  <a:lnTo>
                    <a:pt x="1238761" y="9463"/>
                  </a:lnTo>
                  <a:lnTo>
                    <a:pt x="1191159" y="4235"/>
                  </a:lnTo>
                  <a:lnTo>
                    <a:pt x="1142968" y="1066"/>
                  </a:lnTo>
                  <a:lnTo>
                    <a:pt x="109423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E7DF"/>
                </a:gs>
                <a:gs pos="100000">
                  <a:srgbClr val="FFB595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418" name="object 10"/>
          <p:cNvPicPr/>
          <p:nvPr/>
        </p:nvPicPr>
        <p:blipFill>
          <a:blip r:embed="rId6" cstate="print"/>
          <a:stretch/>
        </p:blipFill>
        <p:spPr>
          <a:xfrm>
            <a:off x="6006960" y="1467000"/>
            <a:ext cx="1638000" cy="478800"/>
          </a:xfrm>
          <a:prstGeom prst="rect">
            <a:avLst/>
          </a:prstGeom>
          <a:ln w="0">
            <a:noFill/>
          </a:ln>
        </p:spPr>
      </p:pic>
      <p:pic>
        <p:nvPicPr>
          <p:cNvPr id="419" name="object 18"/>
          <p:cNvPicPr/>
          <p:nvPr/>
        </p:nvPicPr>
        <p:blipFill>
          <a:blip r:embed="rId7" cstate="print"/>
          <a:stretch/>
        </p:blipFill>
        <p:spPr>
          <a:xfrm>
            <a:off x="5940360" y="2325240"/>
            <a:ext cx="1681560" cy="633960"/>
          </a:xfrm>
          <a:prstGeom prst="rect">
            <a:avLst/>
          </a:prstGeom>
          <a:ln w="0">
            <a:noFill/>
          </a:ln>
        </p:spPr>
      </p:pic>
      <p:pic>
        <p:nvPicPr>
          <p:cNvPr id="420" name="object 17"/>
          <p:cNvPicPr/>
          <p:nvPr/>
        </p:nvPicPr>
        <p:blipFill>
          <a:blip r:embed="rId8" cstate="print"/>
          <a:stretch/>
        </p:blipFill>
        <p:spPr>
          <a:xfrm>
            <a:off x="6075720" y="3175560"/>
            <a:ext cx="1940400" cy="693720"/>
          </a:xfrm>
          <a:prstGeom prst="rect">
            <a:avLst/>
          </a:prstGeom>
          <a:ln w="0">
            <a:noFill/>
          </a:ln>
        </p:spPr>
      </p:pic>
      <p:pic>
        <p:nvPicPr>
          <p:cNvPr id="421" name="object 2"/>
          <p:cNvPicPr/>
          <p:nvPr/>
        </p:nvPicPr>
        <p:blipFill>
          <a:blip r:embed="rId9" cstate="print"/>
          <a:stretch/>
        </p:blipFill>
        <p:spPr>
          <a:xfrm>
            <a:off x="5627160" y="3966480"/>
            <a:ext cx="1550160" cy="273960"/>
          </a:xfrm>
          <a:prstGeom prst="rect">
            <a:avLst/>
          </a:prstGeom>
          <a:ln w="0">
            <a:noFill/>
          </a:ln>
        </p:spPr>
      </p:pic>
      <p:sp>
        <p:nvSpPr>
          <p:cNvPr id="422" name="object 11"/>
          <p:cNvSpPr/>
          <p:nvPr/>
        </p:nvSpPr>
        <p:spPr>
          <a:xfrm>
            <a:off x="5758920" y="4337640"/>
            <a:ext cx="2292120" cy="28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ru-RU" sz="900" b="0" strike="noStrike" spc="49">
                <a:solidFill>
                  <a:srgbClr val="221E1F"/>
                </a:solidFill>
                <a:latin typeface="Arial"/>
                <a:ea typeface="DejaVu Sans"/>
              </a:rPr>
              <a:t>Торговые представительства  РФ за рубежом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23" name="object 14"/>
          <p:cNvSpPr/>
          <p:nvPr/>
        </p:nvSpPr>
        <p:spPr>
          <a:xfrm>
            <a:off x="432000" y="3666600"/>
            <a:ext cx="4182480" cy="42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ru-RU" sz="900" b="0" strike="noStrike" spc="49">
                <a:solidFill>
                  <a:srgbClr val="221E1F"/>
                </a:solidFill>
                <a:latin typeface="Arial"/>
                <a:ea typeface="DejaVu Sans"/>
              </a:rPr>
              <a:t>Субъекты малого и среднего бизнеса.</a:t>
            </a:r>
            <a:endParaRPr lang="ru-RU" sz="90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900" b="0" strike="noStrike" spc="49">
                <a:solidFill>
                  <a:srgbClr val="221E1F"/>
                </a:solidFill>
                <a:latin typeface="Arial"/>
                <a:ea typeface="DejaVu Sans"/>
              </a:rPr>
              <a:t>Действующие экспортеры или только</a:t>
            </a:r>
            <a:endParaRPr lang="ru-RU" sz="900" b="0" strike="noStrike" spc="-1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lang="ru-RU" sz="900" b="0" strike="noStrike" spc="49">
                <a:solidFill>
                  <a:srgbClr val="221E1F"/>
                </a:solidFill>
                <a:latin typeface="Arial"/>
                <a:ea typeface="DejaVu Sans"/>
              </a:rPr>
              <a:t>планирующие начать экспортную деятельность.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24" name="object 15"/>
          <p:cNvSpPr/>
          <p:nvPr/>
        </p:nvSpPr>
        <p:spPr>
          <a:xfrm>
            <a:off x="397440" y="4155840"/>
            <a:ext cx="356292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808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221"/>
              </a:spcBef>
            </a:pPr>
            <a:r>
              <a:rPr lang="ru-RU" sz="1050" b="1" strike="noStrike" spc="-1">
                <a:solidFill>
                  <a:srgbClr val="221E1F"/>
                </a:solidFill>
                <a:latin typeface="Arial"/>
                <a:ea typeface="DejaVu Sans"/>
              </a:rPr>
              <a:t>ЦПЭ сотрудничает с компаниями-экспортёрами с одной  стороны и, с другой, со структурами, которые оказывают им поддержку.</a:t>
            </a:r>
            <a:endParaRPr lang="ru-RU" sz="1050" b="0" strike="noStrike" spc="-1">
              <a:latin typeface="Arial"/>
            </a:endParaRPr>
          </a:p>
        </p:txBody>
      </p:sp>
      <p:pic>
        <p:nvPicPr>
          <p:cNvPr id="425" name="Рисунок 17"/>
          <p:cNvPicPr/>
          <p:nvPr/>
        </p:nvPicPr>
        <p:blipFill>
          <a:blip r:embed="rId10"/>
          <a:stretch/>
        </p:blipFill>
        <p:spPr>
          <a:xfrm>
            <a:off x="0" y="4686480"/>
            <a:ext cx="9135000" cy="457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27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28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29" name="object 3"/>
          <p:cNvSpPr/>
          <p:nvPr/>
        </p:nvSpPr>
        <p:spPr>
          <a:xfrm>
            <a:off x="1855800" y="576360"/>
            <a:ext cx="5666040" cy="81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КОМПЛЕКСНАЯ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УСЛУГА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СОДЕЙСТВИЮ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В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ПОИСКЕ И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ПОДБОРЕ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ИНОСТРАННОГО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ПОКУПАТЕЛЯ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30" name="object 4"/>
          <p:cNvSpPr/>
          <p:nvPr/>
        </p:nvSpPr>
        <p:spPr>
          <a:xfrm>
            <a:off x="899640" y="1686600"/>
            <a:ext cx="6521400" cy="95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Обязательные (базовые)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Формирование или актуализация коммерческого предложения;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Поиск и подбор потенциальных иностранных покупателей;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Сопровождение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переговорного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процесса: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ведение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коммерческой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корреспонденции,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первичные</a:t>
            </a:r>
            <a:r>
              <a:rPr lang="ru-RU" sz="1000" b="0" strike="noStrike" spc="37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телефонные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переговоры и (или) переговоры с использованием видео-конференц-связи, последовательный перевод;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31" name="object 1"/>
          <p:cNvSpPr/>
          <p:nvPr/>
        </p:nvSpPr>
        <p:spPr>
          <a:xfrm>
            <a:off x="169920" y="1686600"/>
            <a:ext cx="500760" cy="583920"/>
          </a:xfrm>
          <a:prstGeom prst="rect">
            <a:avLst/>
          </a:prstGeom>
          <a:blipFill rotWithShape="0">
            <a:blip r:embed="rId5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object 5"/>
          <p:cNvSpPr/>
          <p:nvPr/>
        </p:nvSpPr>
        <p:spPr>
          <a:xfrm>
            <a:off x="900000" y="2698920"/>
            <a:ext cx="525672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Дополнительные (на выбор)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Проведение маркетинговых или патентных исследований (20% софинансирование);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Сайт на иностранном языке (20% софинансирование);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Формирование и перевод презентационных и других материалов;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Пересылка пробной продукции потенциальным покупателям;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Консультирование по условиям экспорта товара на рынок страны иностранного покупателя.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33" name="Рисунок 9"/>
          <p:cNvPicPr/>
          <p:nvPr/>
        </p:nvPicPr>
        <p:blipFill>
          <a:blip r:embed="rId6"/>
          <a:stretch/>
        </p:blipFill>
        <p:spPr>
          <a:xfrm>
            <a:off x="231120" y="2879640"/>
            <a:ext cx="378360" cy="365400"/>
          </a:xfrm>
          <a:prstGeom prst="rect">
            <a:avLst/>
          </a:prstGeom>
          <a:ln w="0">
            <a:noFill/>
          </a:ln>
        </p:spPr>
      </p:pic>
      <p:pic>
        <p:nvPicPr>
          <p:cNvPr id="434" name="Рисунок 9"/>
          <p:cNvPicPr/>
          <p:nvPr/>
        </p:nvPicPr>
        <p:blipFill>
          <a:blip r:embed="rId7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7884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36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37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38" name="object 3"/>
          <p:cNvSpPr/>
          <p:nvPr/>
        </p:nvSpPr>
        <p:spPr>
          <a:xfrm>
            <a:off x="899640" y="483480"/>
            <a:ext cx="70214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КОМПЛЕКСНАЯ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УСЛУГА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ОРГАНИЗАЦИИ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УЧАСТИЯ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МСП</a:t>
            </a:r>
            <a:endParaRPr lang="ru-RU" sz="1500" b="0" strike="noStrike" spc="-1">
              <a:latin typeface="Arial"/>
            </a:endParaRPr>
          </a:p>
          <a:p>
            <a:pPr marL="345960" algn="ctr">
              <a:lnSpc>
                <a:spcPts val="2146"/>
              </a:lnSpc>
              <a:spcBef>
                <a:spcPts val="255"/>
              </a:spcBef>
            </a:pP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В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ВЫСТАВОЧНО-ЯРМАРОЧНЫХ</a:t>
            </a:r>
            <a:r>
              <a:rPr lang="ru-RU" sz="15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15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МЕРОПРИЯТИЯХ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439" name="object 4"/>
          <p:cNvSpPr/>
          <p:nvPr/>
        </p:nvSpPr>
        <p:spPr>
          <a:xfrm>
            <a:off x="900000" y="1166040"/>
            <a:ext cx="21592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Обязательные (базовые) услуги: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40" name="object 5"/>
          <p:cNvSpPr/>
          <p:nvPr/>
        </p:nvSpPr>
        <p:spPr>
          <a:xfrm>
            <a:off x="900000" y="1440000"/>
            <a:ext cx="44643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7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Подбор международного отраслевого выставочно-ярмарочного мероприятия;</a:t>
            </a:r>
            <a:endParaRPr lang="ru-RU" sz="8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Формирование или актуализация коммерческого предложения</a:t>
            </a:r>
            <a:endParaRPr lang="ru-RU" sz="8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Аренда выставочных площадей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1" name="object 1"/>
          <p:cNvSpPr/>
          <p:nvPr/>
        </p:nvSpPr>
        <p:spPr>
          <a:xfrm>
            <a:off x="179640" y="1260000"/>
            <a:ext cx="500760" cy="539280"/>
          </a:xfrm>
          <a:prstGeom prst="rect">
            <a:avLst/>
          </a:prstGeom>
          <a:blipFill rotWithShape="0">
            <a:blip r:embed="rId5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object 6"/>
          <p:cNvSpPr/>
          <p:nvPr/>
        </p:nvSpPr>
        <p:spPr>
          <a:xfrm>
            <a:off x="899640" y="2011680"/>
            <a:ext cx="6522840" cy="205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Дополнительные (на выбор) услуги:</a:t>
            </a:r>
            <a:endParaRPr lang="ru-RU" sz="10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Подготовка</a:t>
            </a:r>
            <a:r>
              <a:rPr lang="ru-RU" sz="800" b="0" strike="noStrike" spc="4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презентационных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материалов</a:t>
            </a:r>
            <a:r>
              <a:rPr lang="ru-RU" sz="800" b="0" strike="noStrike" spc="4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электронном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виде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их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перевод</a:t>
            </a:r>
            <a:r>
              <a:rPr lang="ru-RU" sz="800" b="0" strike="noStrike" spc="4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язык</a:t>
            </a:r>
            <a:r>
              <a:rPr lang="ru-RU" sz="800" b="0" strike="noStrike" spc="3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потенциальных</a:t>
            </a:r>
            <a:r>
              <a:rPr lang="ru-RU" sz="800" b="0" strike="noStrike" spc="3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иностранных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покупателей;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Сайт на иностранном языке</a:t>
            </a:r>
            <a:r>
              <a:rPr lang="ru-RU" sz="800" b="0" strike="noStrike" spc="20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(20% софинансирование);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Подготовка сувенирной продукции с логотипами;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LQDCG+Roboto-Regular"/>
                <a:ea typeface="DejaVu Sans"/>
              </a:rPr>
              <a:t>•</a:t>
            </a:r>
            <a:r>
              <a:rPr lang="ru-RU" sz="800" b="0" strike="noStrike" spc="92">
                <a:solidFill>
                  <a:srgbClr val="221E1F"/>
                </a:solidFill>
                <a:latin typeface="Times New Roman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Застройка</a:t>
            </a:r>
            <a:r>
              <a:rPr lang="ru-RU" sz="800" b="0" strike="noStrike" spc="3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сопровождение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коллективного</a:t>
            </a:r>
            <a:r>
              <a:rPr lang="ru-RU" sz="800" b="0" strike="noStrike" spc="3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или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индивидуального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стенда,</a:t>
            </a:r>
            <a:r>
              <a:rPr lang="ru-RU" sz="800" b="0" strike="noStrike" spc="32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том</a:t>
            </a:r>
            <a:r>
              <a:rPr lang="ru-RU" sz="800" b="0" strike="noStrike" spc="33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числе</a:t>
            </a:r>
            <a:r>
              <a:rPr lang="ru-RU" sz="800" b="0" strike="noStrike" spc="3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включая</a:t>
            </a:r>
            <a:r>
              <a:rPr lang="ru-RU" sz="800" b="0" strike="noStrike" spc="3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разработку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дизайн-проекта</a:t>
            </a:r>
            <a:r>
              <a:rPr lang="ru-RU" sz="800" b="0" strike="noStrike" spc="3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выставочного</a:t>
            </a:r>
            <a:r>
              <a:rPr lang="ru-RU" sz="800" b="0" strike="noStrike" spc="3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стенда,</a:t>
            </a:r>
            <a:r>
              <a:rPr lang="ru-RU" sz="800" b="0" strike="noStrike" spc="39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аккредитацию</a:t>
            </a:r>
            <a:r>
              <a:rPr lang="ru-RU" sz="800" b="0" strike="noStrike" spc="3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застройщика,</a:t>
            </a:r>
            <a:r>
              <a:rPr lang="ru-RU" sz="800" b="0" strike="noStrike" spc="3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изготовление</a:t>
            </a:r>
            <a:r>
              <a:rPr lang="ru-RU" sz="800" b="0" strike="noStrike" spc="39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конструкционных</a:t>
            </a:r>
            <a:r>
              <a:rPr lang="ru-RU" sz="800" b="0" strike="noStrike" spc="3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элементов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стенда,</a:t>
            </a:r>
            <a:r>
              <a:rPr lang="ru-RU" sz="800" b="0" strike="noStrike" spc="24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транспортировку</a:t>
            </a:r>
            <a:r>
              <a:rPr lang="ru-RU" sz="800" b="0" strike="noStrike" spc="2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конструкционных</a:t>
            </a:r>
            <a:r>
              <a:rPr lang="ru-RU" sz="800" b="0" strike="noStrike" spc="24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элементов</a:t>
            </a:r>
            <a:r>
              <a:rPr lang="ru-RU" sz="800" b="0" strike="noStrike" spc="2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24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материалов,</a:t>
            </a:r>
            <a:r>
              <a:rPr lang="ru-RU" sz="800" b="0" strike="noStrike" spc="24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монтаж,</a:t>
            </a:r>
            <a:r>
              <a:rPr lang="ru-RU" sz="800" b="0" strike="noStrike" spc="24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создание</a:t>
            </a:r>
            <a:r>
              <a:rPr lang="ru-RU" sz="800" b="0" strike="noStrike" spc="23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24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демонтаж</a:t>
            </a:r>
            <a:r>
              <a:rPr lang="ru-RU" sz="800" b="0" strike="noStrike" spc="24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временной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выставочной</a:t>
            </a:r>
            <a:r>
              <a:rPr lang="ru-RU" sz="800" b="0" strike="noStrike" spc="-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инфраструктуры</a:t>
            </a:r>
            <a:r>
              <a:rPr lang="ru-RU" sz="800" b="0" strike="noStrike" spc="-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стенда,</a:t>
            </a:r>
            <a:r>
              <a:rPr lang="ru-RU" sz="800" b="0" strike="noStrike" spc="-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оформление</a:t>
            </a:r>
            <a:r>
              <a:rPr lang="ru-RU" sz="800" b="0" strike="noStrike" spc="-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-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оснащение</a:t>
            </a:r>
            <a:r>
              <a:rPr lang="ru-RU" sz="800" b="0" strike="noStrike" spc="-2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стенда,</a:t>
            </a:r>
            <a:r>
              <a:rPr lang="ru-RU" sz="800" b="0" strike="noStrike" spc="-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включая</a:t>
            </a:r>
            <a:r>
              <a:rPr lang="ru-RU" sz="800" b="0" strike="noStrike" spc="-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аренду</a:t>
            </a:r>
            <a:r>
              <a:rPr lang="ru-RU" sz="800" b="0" strike="noStrike" spc="-2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необходимого</a:t>
            </a:r>
            <a:r>
              <a:rPr lang="ru-RU" sz="800" b="0" strike="noStrike" spc="-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оборудования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 мебели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800" b="0" strike="noStrike" spc="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Организация</a:t>
            </a:r>
            <a:r>
              <a:rPr lang="ru-RU" sz="800" b="0" strike="noStrike" spc="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доставки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выставочных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образцов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(не</a:t>
            </a:r>
            <a:r>
              <a:rPr lang="ru-RU" sz="800" b="0" strike="noStrike" spc="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применяется</a:t>
            </a:r>
            <a:r>
              <a:rPr lang="ru-RU" sz="800" b="0" strike="noStrike" spc="2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для</a:t>
            </a:r>
            <a:r>
              <a:rPr lang="ru-RU" sz="800" b="0" strike="noStrike" spc="2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международных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мероприятий,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проводимых</a:t>
            </a:r>
            <a:r>
              <a:rPr lang="ru-RU" sz="800" b="0" strike="noStrike" spc="2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территории РФ);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Аренда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площадей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для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обеспечения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деловых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мероприятий,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включая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аренду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переговорного</a:t>
            </a:r>
            <a:r>
              <a:rPr lang="ru-RU" sz="800" b="0" strike="noStrike" spc="14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комплекса</a:t>
            </a:r>
            <a:r>
              <a:rPr lang="ru-RU" sz="800" b="0" strike="noStrike" spc="14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14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рамках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выставочно-ярмарочного мероприятия</a:t>
            </a:r>
            <a:endParaRPr lang="ru-RU" sz="800" b="0" strike="noStrike" spc="-1">
              <a:latin typeface="Arial"/>
            </a:endParaRPr>
          </a:p>
          <a:p>
            <a:pPr algn="just"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Оплата регистрационных сборов;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43" name="Рисунок 8"/>
          <p:cNvPicPr/>
          <p:nvPr/>
        </p:nvPicPr>
        <p:blipFill>
          <a:blip r:embed="rId6"/>
          <a:stretch/>
        </p:blipFill>
        <p:spPr>
          <a:xfrm>
            <a:off x="230760" y="2563920"/>
            <a:ext cx="378360" cy="365400"/>
          </a:xfrm>
          <a:prstGeom prst="rect">
            <a:avLst/>
          </a:prstGeom>
          <a:ln w="0">
            <a:noFill/>
          </a:ln>
        </p:spPr>
      </p:pic>
      <p:pic>
        <p:nvPicPr>
          <p:cNvPr id="444" name="Рисунок 10"/>
          <p:cNvPicPr/>
          <p:nvPr/>
        </p:nvPicPr>
        <p:blipFill>
          <a:blip r:embed="rId7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46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48" name="object 3"/>
          <p:cNvSpPr/>
          <p:nvPr/>
        </p:nvSpPr>
        <p:spPr>
          <a:xfrm>
            <a:off x="1043640" y="508320"/>
            <a:ext cx="6924240" cy="82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469800">
              <a:lnSpc>
                <a:spcPts val="2146"/>
              </a:lnSpc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КОМПЛЕКСНАЯ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УСЛУГА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ОРГАНИЗАЦИИ</a:t>
            </a:r>
            <a:endParaRPr lang="ru-RU" sz="2000" b="0" strike="noStrike" spc="-1">
              <a:latin typeface="Arial"/>
            </a:endParaRPr>
          </a:p>
          <a:p>
            <a:pPr marL="469800">
              <a:lnSpc>
                <a:spcPts val="2146"/>
              </a:lnSpc>
              <a:spcBef>
                <a:spcPts val="54"/>
              </a:spcBef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И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ПРОВЕДЕНИЮ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МЕЖДУНАРОДНЫХ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БИЗНЕС-МИССИЙ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9" name="object 4"/>
          <p:cNvSpPr/>
          <p:nvPr/>
        </p:nvSpPr>
        <p:spPr>
          <a:xfrm>
            <a:off x="900720" y="1328400"/>
            <a:ext cx="652464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Обязательные (базовые)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Формирование или актуализация коммерческого предложения;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Формирование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перечня</a:t>
            </a:r>
            <a:r>
              <a:rPr lang="ru-RU" sz="1000" b="0" strike="noStrike" spc="11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потенциальных</a:t>
            </a:r>
            <a:r>
              <a:rPr lang="ru-RU" sz="1000" b="0" strike="noStrike" spc="12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иностранных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покупателей</a:t>
            </a:r>
            <a:r>
              <a:rPr lang="ru-RU" sz="1000" b="0" strike="noStrike" spc="12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стране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проведения</a:t>
            </a:r>
            <a:r>
              <a:rPr lang="ru-RU" sz="1000" b="0" strike="noStrike" spc="11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бизнес-миссии,</a:t>
            </a:r>
            <a:r>
              <a:rPr lang="ru-RU" sz="1000" b="0" strike="noStrike" spc="12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включая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контактные данные;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Определение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периода</a:t>
            </a:r>
            <a:r>
              <a:rPr lang="ru-RU" sz="1000" b="0" strike="noStrike" spc="9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проведения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международной</a:t>
            </a:r>
            <a:r>
              <a:rPr lang="ru-RU" sz="1000" b="0" strike="noStrike" spc="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бизнес-миссии</a:t>
            </a:r>
            <a:r>
              <a:rPr lang="ru-RU" sz="1000" b="0" strike="noStrike" spc="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договорённость</a:t>
            </a:r>
            <a:r>
              <a:rPr lang="ru-RU" sz="1000" b="0" strike="noStrike" spc="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проведении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встреч</a:t>
            </a:r>
            <a:r>
              <a:rPr lang="ru-RU" sz="1000" b="0" strike="noStrike" spc="8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МСП</a:t>
            </a:r>
            <a:r>
              <a:rPr lang="ru-RU" sz="1000" b="0" strike="noStrike" spc="8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потенциальными иностранными покупателями;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50" name="object 1"/>
          <p:cNvSpPr/>
          <p:nvPr/>
        </p:nvSpPr>
        <p:spPr>
          <a:xfrm>
            <a:off x="330480" y="1291320"/>
            <a:ext cx="500760" cy="583920"/>
          </a:xfrm>
          <a:prstGeom prst="rect">
            <a:avLst/>
          </a:prstGeom>
          <a:blipFill rotWithShape="0">
            <a:blip r:embed="rId5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object 5"/>
          <p:cNvSpPr/>
          <p:nvPr/>
        </p:nvSpPr>
        <p:spPr>
          <a:xfrm>
            <a:off x="900720" y="2844720"/>
            <a:ext cx="652464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Дополнительные (на выбор)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Проведение индивидуальных маркетинговых или патентных исследований (20% софинансирование);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Сайт на иностранном языке (20% софинансирование);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Формирование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электронном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виде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перевод</a:t>
            </a:r>
            <a:r>
              <a:rPr lang="ru-RU" sz="1000" b="0" strike="noStrike" spc="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презентационных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материалов</a:t>
            </a:r>
            <a:r>
              <a:rPr lang="ru-RU" sz="1000" b="0" strike="noStrike" spc="2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язык</a:t>
            </a:r>
            <a:r>
              <a:rPr lang="ru-RU" sz="1000" b="0" strike="noStrike" spc="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потенциальных</a:t>
            </a:r>
            <a:r>
              <a:rPr lang="ru-RU" sz="1000" b="0" strike="noStrike" spc="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иностранных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покупателей;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Подготовка сувенирной продукции с логотипами;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52" name="Рисунок 9"/>
          <p:cNvPicPr/>
          <p:nvPr/>
        </p:nvPicPr>
        <p:blipFill>
          <a:blip r:embed="rId6"/>
          <a:stretch/>
        </p:blipFill>
        <p:spPr>
          <a:xfrm>
            <a:off x="391680" y="2899080"/>
            <a:ext cx="378360" cy="365400"/>
          </a:xfrm>
          <a:prstGeom prst="rect">
            <a:avLst/>
          </a:prstGeom>
          <a:ln w="0">
            <a:noFill/>
          </a:ln>
        </p:spPr>
      </p:pic>
      <p:pic>
        <p:nvPicPr>
          <p:cNvPr id="453" name="Рисунок 9"/>
          <p:cNvPicPr/>
          <p:nvPr/>
        </p:nvPicPr>
        <p:blipFill>
          <a:blip r:embed="rId7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55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57" name="object 3"/>
          <p:cNvSpPr/>
          <p:nvPr/>
        </p:nvSpPr>
        <p:spPr>
          <a:xfrm>
            <a:off x="467640" y="508320"/>
            <a:ext cx="8494560" cy="82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14560">
              <a:lnSpc>
                <a:spcPts val="2146"/>
              </a:lnSpc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КОМПЛЕКСНАЯ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УСЛУГА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СОДЕЙСТВИЮ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В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РАЗМЕЩЕНИИ</a:t>
            </a:r>
            <a:endParaRPr lang="ru-RU" sz="2000" b="0" strike="noStrike" spc="-1">
              <a:latin typeface="Arial"/>
            </a:endParaRPr>
          </a:p>
          <a:p>
            <a:pPr marL="214560">
              <a:lnSpc>
                <a:spcPts val="2146"/>
              </a:lnSpc>
              <a:spcBef>
                <a:spcPts val="54"/>
              </a:spcBef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НА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МЕЖДУНАРОДНЫХ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ЭЛЕКТРОННЫХ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ТОРГОВЫХ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ПЛОЩАДКАХ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8" name="object 1"/>
          <p:cNvSpPr/>
          <p:nvPr/>
        </p:nvSpPr>
        <p:spPr>
          <a:xfrm>
            <a:off x="611640" y="0"/>
            <a:ext cx="7693200" cy="36637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object 4"/>
          <p:cNvSpPr/>
          <p:nvPr/>
        </p:nvSpPr>
        <p:spPr>
          <a:xfrm>
            <a:off x="900000" y="1955880"/>
            <a:ext cx="6521760" cy="109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Обязательные (базовые)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Подбор международной электронной торговой площадки;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Регистрация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(или)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продвижение</a:t>
            </a:r>
            <a:r>
              <a:rPr lang="ru-RU" sz="1000" b="0" strike="noStrike" spc="6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международной</a:t>
            </a:r>
            <a:r>
              <a:rPr lang="ru-RU" sz="1000" b="0" strike="noStrike" spc="6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электронной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торговой</a:t>
            </a:r>
            <a:r>
              <a:rPr lang="ru-RU" sz="1000" b="0" strike="noStrike" spc="6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площадке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(залог,</a:t>
            </a:r>
            <a:r>
              <a:rPr lang="ru-RU" sz="1000" b="0" strike="noStrike" spc="6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абонентская</a:t>
            </a:r>
            <a:r>
              <a:rPr lang="ru-RU" sz="1000" b="0" strike="noStrike" spc="6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плата,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операционные</a:t>
            </a:r>
            <a:r>
              <a:rPr lang="ru-RU" sz="1000" b="0" strike="noStrike" spc="23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расходы,</a:t>
            </a:r>
            <a:r>
              <a:rPr lang="ru-RU" sz="1000" b="0" strike="noStrike" spc="23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консультационное</a:t>
            </a:r>
            <a:r>
              <a:rPr lang="ru-RU" sz="1000" b="0" strike="noStrike" spc="23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сопровождение</a:t>
            </a:r>
            <a:r>
              <a:rPr lang="ru-RU" sz="1000" b="0" strike="noStrike" spc="23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по</a:t>
            </a:r>
            <a:r>
              <a:rPr lang="ru-RU" sz="1000" b="0" strike="noStrike" spc="23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вопросам</a:t>
            </a:r>
            <a:r>
              <a:rPr lang="ru-RU" sz="1000" b="0" strike="noStrike" spc="23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функционирования</a:t>
            </a:r>
            <a:r>
              <a:rPr lang="ru-RU" sz="1000" b="0" strike="noStrike" spc="23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точки</a:t>
            </a:r>
            <a:r>
              <a:rPr lang="ru-RU" sz="1000" b="0" strike="noStrike" spc="23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присутствия),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включая оплату услуг сервисной компании оператора за управление точкой присутствия и ее поддержку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60" name="object 1"/>
          <p:cNvSpPr/>
          <p:nvPr/>
        </p:nvSpPr>
        <p:spPr>
          <a:xfrm>
            <a:off x="360720" y="1833480"/>
            <a:ext cx="500760" cy="583920"/>
          </a:xfrm>
          <a:prstGeom prst="rect">
            <a:avLst/>
          </a:prstGeom>
          <a:blipFill rotWithShape="0">
            <a:blip r:embed="rId6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object 5"/>
          <p:cNvSpPr/>
          <p:nvPr/>
        </p:nvSpPr>
        <p:spPr>
          <a:xfrm>
            <a:off x="900000" y="3403800"/>
            <a:ext cx="6523560" cy="96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Дополнительные (на выбор) услуги: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Адаптация и перевод информации, указанной на упаковке товара, других материалах, включая съемку продукта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Сертификация (20% софинансирование)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Патентование, товарные знаки (30% софинансирование)</a:t>
            </a:r>
            <a:endParaRPr lang="ru-RU" sz="10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Размещение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хранение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продукции</a:t>
            </a:r>
            <a:r>
              <a:rPr lang="ru-RU" sz="1000" b="0" strike="noStrike" spc="-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СМСП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местах</a:t>
            </a:r>
            <a:r>
              <a:rPr lang="ru-RU" sz="1000" b="0" strike="noStrike" spc="-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временного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хранения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за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рубежом</a:t>
            </a:r>
            <a:r>
              <a:rPr lang="ru-RU" sz="1000" b="0" strike="noStrike" spc="-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не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более</a:t>
            </a:r>
            <a:r>
              <a:rPr lang="ru-RU" sz="1000" b="0" strike="noStrike" spc="-15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6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месяцев,</a:t>
            </a:r>
            <a:r>
              <a:rPr lang="ru-RU" sz="1000" b="0" strike="noStrike" spc="-18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10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площадью не более 100 кв.м.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462" name="Рисунок 7"/>
          <p:cNvPicPr/>
          <p:nvPr/>
        </p:nvPicPr>
        <p:blipFill>
          <a:blip r:embed="rId7"/>
          <a:stretch/>
        </p:blipFill>
        <p:spPr>
          <a:xfrm>
            <a:off x="421920" y="3500280"/>
            <a:ext cx="378360" cy="365400"/>
          </a:xfrm>
          <a:prstGeom prst="rect">
            <a:avLst/>
          </a:prstGeom>
          <a:ln w="0">
            <a:noFill/>
          </a:ln>
        </p:spPr>
      </p:pic>
      <p:pic>
        <p:nvPicPr>
          <p:cNvPr id="463" name="Рисунок 10"/>
          <p:cNvPicPr/>
          <p:nvPr/>
        </p:nvPicPr>
        <p:blipFill>
          <a:blip r:embed="rId8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Изображение 5"/>
          <p:cNvPicPr/>
          <p:nvPr/>
        </p:nvPicPr>
        <p:blipFill>
          <a:blip r:embed="rId2" cstate="print"/>
          <a:stretch/>
        </p:blipFill>
        <p:spPr>
          <a:xfrm>
            <a:off x="-30744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65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67" name="object 3"/>
          <p:cNvSpPr/>
          <p:nvPr/>
        </p:nvSpPr>
        <p:spPr>
          <a:xfrm>
            <a:off x="1460880" y="483480"/>
            <a:ext cx="7572960" cy="54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КОМПЛЕКСНАЯ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УСЛУГА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ПО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СОПРОВОЖДЕНИЮ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ЭКСПОРТНОГО</a:t>
            </a:r>
            <a:r>
              <a:rPr lang="ru-RU" sz="2000" b="0" strike="noStrike" spc="-191">
                <a:solidFill>
                  <a:srgbClr val="282562"/>
                </a:solidFill>
                <a:latin typeface="Bahnschrift SemiBold Condensed"/>
                <a:ea typeface="DejaVu Sans"/>
              </a:rPr>
              <a:t> </a:t>
            </a:r>
            <a:r>
              <a:rPr lang="ru-RU" sz="2000" b="0" strike="noStrike" spc="-1">
                <a:solidFill>
                  <a:srgbClr val="282562"/>
                </a:solidFill>
                <a:latin typeface="Bahnschrift SemiBold Condensed"/>
                <a:ea typeface="DejaVu Sans"/>
              </a:rPr>
              <a:t>КОНТРАКТА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68" name="object 4"/>
          <p:cNvSpPr/>
          <p:nvPr/>
        </p:nvSpPr>
        <p:spPr>
          <a:xfrm>
            <a:off x="900720" y="1022760"/>
            <a:ext cx="604512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Обязательные (базовые) услуги: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Содействие в подготовке проекта экспортного контракта или правовой экспертизы экспортного контракта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69" name="object 1"/>
          <p:cNvSpPr/>
          <p:nvPr/>
        </p:nvSpPr>
        <p:spPr>
          <a:xfrm>
            <a:off x="364680" y="885600"/>
            <a:ext cx="500760" cy="583920"/>
          </a:xfrm>
          <a:prstGeom prst="rect">
            <a:avLst/>
          </a:prstGeom>
          <a:blipFill rotWithShape="0">
            <a:blip r:embed="rId5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object 5"/>
          <p:cNvSpPr/>
          <p:nvPr/>
        </p:nvSpPr>
        <p:spPr>
          <a:xfrm>
            <a:off x="900720" y="1571400"/>
            <a:ext cx="65250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892790"/>
                </a:solidFill>
                <a:latin typeface="SMRVRQ+Roboto-Medium"/>
                <a:ea typeface="DejaVu Sans"/>
              </a:rPr>
              <a:t>Дополнительные (на выбор) услуги: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</a:t>
            </a:r>
            <a:r>
              <a:rPr lang="ru-RU" sz="900" b="0" strike="noStrike" spc="30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Адаптация</a:t>
            </a:r>
            <a:r>
              <a:rPr lang="ru-RU" sz="900" b="0" strike="noStrike" spc="30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900" b="0" strike="noStrike" spc="30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перевод</a:t>
            </a:r>
            <a:r>
              <a:rPr lang="ru-RU" sz="900" b="0" strike="noStrike" spc="30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упаковки</a:t>
            </a:r>
            <a:r>
              <a:rPr lang="ru-RU" sz="900" b="0" strike="noStrike" spc="30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товара,</a:t>
            </a:r>
            <a:r>
              <a:rPr lang="ru-RU" sz="900" b="0" strike="noStrike" spc="30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перевод</a:t>
            </a:r>
            <a:r>
              <a:rPr lang="ru-RU" sz="900" b="0" strike="noStrike" spc="30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2">
                <a:solidFill>
                  <a:srgbClr val="221E1F"/>
                </a:solidFill>
                <a:latin typeface="WFAJEO+Roboto-Regular"/>
                <a:ea typeface="DejaVu Sans"/>
              </a:rPr>
              <a:t>текста</a:t>
            </a:r>
            <a:r>
              <a:rPr lang="ru-RU" sz="900" b="0" strike="noStrike" spc="31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экспортного</a:t>
            </a:r>
            <a:r>
              <a:rPr lang="ru-RU" sz="900" b="0" strike="noStrike" spc="30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контракта,</a:t>
            </a:r>
            <a:r>
              <a:rPr lang="ru-RU" sz="900" b="0" strike="noStrike" spc="30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других</a:t>
            </a:r>
            <a:r>
              <a:rPr lang="ru-RU" sz="900" b="0" strike="noStrike" spc="30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материалов</a:t>
            </a:r>
            <a:r>
              <a:rPr lang="ru-RU" sz="900" b="0" strike="noStrike" spc="30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r>
              <a:rPr lang="ru-RU" sz="900" b="0" strike="noStrike" spc="301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язык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иностранного покупателя;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Сертификация (20% софинансирование)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Патентование, товарные знаки (30% софинансирование)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Содействие в проведении переговорного процесса с иностранным покупателем;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Оформление документов в рамках прохождения таможенных процедур;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• Консультирование по вопросам налогообложения и соблюдения валютного регулирования и валютного контроля.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71" name="Рисунок 13"/>
          <p:cNvPicPr/>
          <p:nvPr/>
        </p:nvPicPr>
        <p:blipFill>
          <a:blip r:embed="rId6"/>
          <a:stretch/>
        </p:blipFill>
        <p:spPr>
          <a:xfrm>
            <a:off x="397440" y="1571400"/>
            <a:ext cx="378360" cy="365400"/>
          </a:xfrm>
          <a:prstGeom prst="rect">
            <a:avLst/>
          </a:prstGeom>
          <a:ln w="0">
            <a:noFill/>
          </a:ln>
        </p:spPr>
      </p:pic>
      <p:sp>
        <p:nvSpPr>
          <p:cNvPr id="472" name="object 6"/>
          <p:cNvSpPr/>
          <p:nvPr/>
        </p:nvSpPr>
        <p:spPr>
          <a:xfrm>
            <a:off x="3213360" y="2837880"/>
            <a:ext cx="2652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ru-RU" sz="2000" b="0" strike="noStrike" spc="-1">
                <a:solidFill>
                  <a:srgbClr val="282562"/>
                </a:solidFill>
                <a:latin typeface="CNBFKF+BebasNeueBold"/>
                <a:ea typeface="DejaVu Sans"/>
              </a:rPr>
              <a:t>СЕРТИФИКАЦИЯ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73" name="object 7"/>
          <p:cNvSpPr/>
          <p:nvPr/>
        </p:nvSpPr>
        <p:spPr>
          <a:xfrm>
            <a:off x="914760" y="3077640"/>
            <a:ext cx="649692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Содействие</a:t>
            </a:r>
            <a:r>
              <a:rPr lang="ru-RU" sz="800" b="0" strike="noStrike" spc="36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приведении</a:t>
            </a:r>
            <a:r>
              <a:rPr lang="ru-RU" sz="800" b="0" strike="noStrike" spc="364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продукции</a:t>
            </a:r>
            <a:r>
              <a:rPr lang="ru-RU" sz="800" b="0" strike="noStrike" spc="36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(или)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производственного</a:t>
            </a:r>
            <a:r>
              <a:rPr lang="ru-RU" sz="800" b="0" strike="noStrike" spc="36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процесса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соответствие</a:t>
            </a:r>
            <a:r>
              <a:rPr lang="ru-RU" sz="800" b="0" strike="noStrike" spc="37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</a:t>
            </a:r>
            <a:r>
              <a:rPr lang="ru-RU" sz="800" b="0" strike="noStrike" spc="367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требованиями,</a:t>
            </a:r>
            <a:endParaRPr lang="ru-RU" sz="8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предъявляемыми</a:t>
            </a:r>
            <a:r>
              <a:rPr lang="ru-RU" sz="900" b="0" strike="noStrike" spc="44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</a:t>
            </a:r>
            <a:r>
              <a:rPr lang="ru-RU" sz="900" b="0" strike="noStrike" spc="44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внешних</a:t>
            </a:r>
            <a:r>
              <a:rPr lang="ru-RU" sz="900" b="0" strike="noStrike" spc="44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рынках</a:t>
            </a:r>
            <a:r>
              <a:rPr lang="ru-RU" sz="900" b="0" strike="noStrike" spc="44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для</a:t>
            </a:r>
            <a:r>
              <a:rPr lang="ru-RU" sz="900" b="0" strike="noStrike" spc="44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экспорта</a:t>
            </a:r>
            <a:r>
              <a:rPr lang="ru-RU" sz="900" b="0" strike="noStrike" spc="44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товаров</a:t>
            </a:r>
            <a:r>
              <a:rPr lang="ru-RU" sz="900" b="0" strike="noStrike" spc="44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(стандартизация,</a:t>
            </a:r>
            <a:r>
              <a:rPr lang="ru-RU" sz="900" b="0" strike="noStrike" spc="44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сертификация,</a:t>
            </a:r>
            <a:r>
              <a:rPr lang="ru-RU" sz="900" b="0" strike="noStrike" spc="44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необходимые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474" name="object 10"/>
          <p:cNvSpPr/>
          <p:nvPr/>
        </p:nvSpPr>
        <p:spPr>
          <a:xfrm>
            <a:off x="914760" y="3492720"/>
            <a:ext cx="649728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законодательства</a:t>
            </a:r>
            <a:r>
              <a:rPr lang="ru-RU" sz="800" b="0" strike="noStrike" spc="28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страны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экспорта</a:t>
            </a:r>
            <a:r>
              <a:rPr lang="ru-RU" sz="800" b="0" strike="noStrike" spc="282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или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требованием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иностранного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контрагента,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содержащимся</a:t>
            </a:r>
            <a:r>
              <a:rPr lang="ru-RU" sz="800" b="0" strike="noStrike" spc="279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</a:t>
            </a:r>
            <a:r>
              <a:rPr lang="ru-RU" sz="8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8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экспортном</a:t>
            </a:r>
            <a:endParaRPr lang="ru-RU" sz="8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контракте.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75" name="Рисунок 15"/>
          <p:cNvPicPr/>
          <p:nvPr/>
        </p:nvPicPr>
        <p:blipFill>
          <a:blip r:embed="rId7"/>
          <a:stretch/>
        </p:blipFill>
        <p:spPr>
          <a:xfrm>
            <a:off x="486360" y="3240000"/>
            <a:ext cx="200520" cy="200520"/>
          </a:xfrm>
          <a:prstGeom prst="rect">
            <a:avLst/>
          </a:prstGeom>
          <a:ln w="0">
            <a:noFill/>
          </a:ln>
        </p:spPr>
      </p:pic>
      <p:sp>
        <p:nvSpPr>
          <p:cNvPr id="476" name="object 11"/>
          <p:cNvSpPr/>
          <p:nvPr/>
        </p:nvSpPr>
        <p:spPr>
          <a:xfrm>
            <a:off x="914400" y="3831840"/>
            <a:ext cx="649728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ЦПЭ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оказывает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услугу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при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наличии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у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СМСП</a:t>
            </a:r>
            <a:r>
              <a:rPr lang="ru-RU" sz="900" b="0" strike="noStrike" spc="27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заключенного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экспортного</a:t>
            </a:r>
            <a:r>
              <a:rPr lang="ru-RU" sz="900" b="0" strike="noStrike" spc="276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контракта,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для</a:t>
            </a:r>
            <a:r>
              <a:rPr lang="ru-RU" sz="900" b="0" strike="noStrike" spc="270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выполнения</a:t>
            </a:r>
            <a:r>
              <a:rPr lang="ru-RU" sz="900" b="0" strike="noStrike" spc="273">
                <a:solidFill>
                  <a:srgbClr val="221E1F"/>
                </a:solidFill>
                <a:latin typeface="WFAJEO+Roboto-Regular"/>
                <a:ea typeface="DejaVu Sans"/>
              </a:rPr>
              <a:t> </a:t>
            </a: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которого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требуется сертификация.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77" name="Рисунок 16"/>
          <p:cNvPicPr/>
          <p:nvPr/>
        </p:nvPicPr>
        <p:blipFill>
          <a:blip r:embed="rId7"/>
          <a:stretch/>
        </p:blipFill>
        <p:spPr>
          <a:xfrm>
            <a:off x="486360" y="3795840"/>
            <a:ext cx="200520" cy="200520"/>
          </a:xfrm>
          <a:prstGeom prst="rect">
            <a:avLst/>
          </a:prstGeom>
          <a:ln w="0">
            <a:noFill/>
          </a:ln>
        </p:spPr>
      </p:pic>
      <p:sp>
        <p:nvSpPr>
          <p:cNvPr id="478" name="object 12"/>
          <p:cNvSpPr/>
          <p:nvPr/>
        </p:nvSpPr>
        <p:spPr>
          <a:xfrm>
            <a:off x="914760" y="4263840"/>
            <a:ext cx="649692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Услуга предоставляется на условиях софинансирования. Расходы ЦПЭ составляют не более 80% затрат на оказание</a:t>
            </a:r>
            <a:endParaRPr lang="ru-RU" sz="900" b="0" strike="noStrike" spc="-1">
              <a:latin typeface="Arial"/>
            </a:endParaRPr>
          </a:p>
          <a:p>
            <a:pPr>
              <a:lnSpc>
                <a:spcPts val="1080"/>
              </a:lnSpc>
            </a:pPr>
            <a:r>
              <a:rPr lang="ru-RU" sz="900" b="0" strike="noStrike" spc="-1">
                <a:solidFill>
                  <a:srgbClr val="221E1F"/>
                </a:solidFill>
                <a:latin typeface="WFAJEO+Roboto-Regular"/>
                <a:ea typeface="DejaVu Sans"/>
              </a:rPr>
              <a:t>услуги.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479" name="Рисунок 17"/>
          <p:cNvPicPr/>
          <p:nvPr/>
        </p:nvPicPr>
        <p:blipFill>
          <a:blip r:embed="rId7"/>
          <a:stretch/>
        </p:blipFill>
        <p:spPr>
          <a:xfrm>
            <a:off x="486360" y="4155840"/>
            <a:ext cx="200520" cy="200520"/>
          </a:xfrm>
          <a:prstGeom prst="rect">
            <a:avLst/>
          </a:prstGeom>
          <a:ln w="0">
            <a:noFill/>
          </a:ln>
        </p:spPr>
      </p:pic>
      <p:pic>
        <p:nvPicPr>
          <p:cNvPr id="480" name="Рисунок 17"/>
          <p:cNvPicPr/>
          <p:nvPr/>
        </p:nvPicPr>
        <p:blipFill>
          <a:blip r:embed="rId8"/>
          <a:stretch/>
        </p:blipFill>
        <p:spPr>
          <a:xfrm>
            <a:off x="2520" y="4680000"/>
            <a:ext cx="9135000" cy="463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Изображение 5"/>
          <p:cNvPicPr/>
          <p:nvPr/>
        </p:nvPicPr>
        <p:blipFill>
          <a:blip r:embed="rId2" cstate="print"/>
          <a:stretch/>
        </p:blipFill>
        <p:spPr>
          <a:xfrm>
            <a:off x="8640" y="1584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82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484" name="Рисунок 5"/>
          <p:cNvPicPr/>
          <p:nvPr/>
        </p:nvPicPr>
        <p:blipFill>
          <a:blip r:embed="rId5"/>
          <a:stretch/>
        </p:blipFill>
        <p:spPr>
          <a:xfrm>
            <a:off x="0" y="4349160"/>
            <a:ext cx="9135000" cy="112104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1"/>
          <p:cNvPicPr/>
          <p:nvPr/>
        </p:nvPicPr>
        <p:blipFill>
          <a:blip r:embed="rId6"/>
          <a:stretch/>
        </p:blipFill>
        <p:spPr>
          <a:xfrm>
            <a:off x="8640" y="447120"/>
            <a:ext cx="9171360" cy="502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87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88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489" name="Текст 2"/>
          <p:cNvSpPr/>
          <p:nvPr/>
        </p:nvSpPr>
        <p:spPr>
          <a:xfrm>
            <a:off x="104400" y="411480"/>
            <a:ext cx="8926560" cy="43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400" b="1" strike="noStrike" spc="-1">
                <a:solidFill>
                  <a:srgbClr val="222A35"/>
                </a:solidFill>
                <a:latin typeface="InformaProCondensed"/>
                <a:ea typeface="DejaVu Sans"/>
              </a:rPr>
              <a:t>КОМПЛЕКСНЫЕ УСЛУГИ ЦЕНТРА ИНЖИНИРИНГА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1200" b="1" strike="noStrike" spc="-1">
                <a:solidFill>
                  <a:srgbClr val="FF0000"/>
                </a:solidFill>
                <a:latin typeface="InformaProCondensed"/>
                <a:ea typeface="DejaVu Sans"/>
              </a:rPr>
              <a:t>«СОЗДАНИЕ / АПГРЕЙД / РАЗВИТИЕ ПРОДУКТА»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Продвижение продукции на выставках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Разработка бренда и айдентики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Проведение исследований (испытаний)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Подготовка сертификата соответствия / декларации о соответствии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Проведение международной сертификации (при участии центра поддержки экспорта)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Проведение патентного поиска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Подготовка и подача заявка на товарный знак / патент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Сопровождение процесса регистрации товарного знака / патента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1200" b="1" strike="noStrike" spc="-1">
                <a:solidFill>
                  <a:srgbClr val="FF0000"/>
                </a:solidFill>
                <a:latin typeface="InformaProCondensed"/>
                <a:ea typeface="DejaVu Sans"/>
              </a:rPr>
              <a:t>«МОДЕРНИЗАЦИЯ ПРОИЗВОДСТВА»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Разработка конструкторской документации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Изготовление опытного образца / технологической оснастки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Разработка систем автоматизации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Технический аудит / комплекс инженерных изысканий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Разработка проектно-сметной документации</a:t>
            </a:r>
            <a:endParaRPr lang="ru-RU" sz="1200" b="0" strike="noStrike" spc="-1"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601"/>
              </a:spcBef>
              <a:buClr>
                <a:srgbClr val="181717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ru-RU" sz="1200" b="0" strike="noStrike" spc="-1">
                <a:solidFill>
                  <a:srgbClr val="181717"/>
                </a:solidFill>
                <a:latin typeface="InformaProCondensed"/>
                <a:ea typeface="DejaVu Sans"/>
              </a:rPr>
              <a:t>Экспертное сопровождение / авторский надзор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490" name="Рисунок 5"/>
          <p:cNvPicPr/>
          <p:nvPr/>
        </p:nvPicPr>
        <p:blipFill>
          <a:blip r:embed="rId5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491" name="Рисунок 5"/>
          <p:cNvPicPr/>
          <p:nvPr/>
        </p:nvPicPr>
        <p:blipFill>
          <a:blip r:embed="rId6"/>
          <a:stretch/>
        </p:blipFill>
        <p:spPr>
          <a:xfrm>
            <a:off x="18360" y="425160"/>
            <a:ext cx="9106920" cy="473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Изображение 5"/>
          <p:cNvPicPr/>
          <p:nvPr/>
        </p:nvPicPr>
        <p:blipFill>
          <a:blip r:embed="rId2"/>
          <a:stretch/>
        </p:blipFill>
        <p:spPr>
          <a:xfrm>
            <a:off x="-108360" y="0"/>
            <a:ext cx="9243360" cy="514080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4"/>
          <p:cNvPicPr/>
          <p:nvPr/>
        </p:nvPicPr>
        <p:blipFill>
          <a:blip r:embed="rId3"/>
          <a:stretch/>
        </p:blipFill>
        <p:spPr>
          <a:xfrm>
            <a:off x="0" y="-77400"/>
            <a:ext cx="2681280" cy="57348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2"/>
          <p:cNvPicPr/>
          <p:nvPr/>
        </p:nvPicPr>
        <p:blipFill>
          <a:blip r:embed="rId4"/>
          <a:stretch/>
        </p:blipFill>
        <p:spPr>
          <a:xfrm>
            <a:off x="7909560" y="15840"/>
            <a:ext cx="1196280" cy="39312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985760" y="0"/>
            <a:ext cx="6323760" cy="4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Самозанятость – особый вид налогообложения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005967025"/>
              </p:ext>
            </p:extLst>
          </p:nvPr>
        </p:nvGraphicFramePr>
        <p:xfrm>
          <a:off x="-76320" y="506160"/>
          <a:ext cx="9182160" cy="403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9" name="Рисунок 6"/>
          <p:cNvPicPr/>
          <p:nvPr/>
        </p:nvPicPr>
        <p:blipFill>
          <a:blip r:embed="rId10"/>
          <a:stretch/>
        </p:blipFill>
        <p:spPr>
          <a:xfrm>
            <a:off x="-83880" y="4564800"/>
            <a:ext cx="9225720" cy="57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Рисунок 2"/>
          <p:cNvPicPr/>
          <p:nvPr/>
        </p:nvPicPr>
        <p:blipFill>
          <a:blip r:embed="rId2"/>
          <a:stretch/>
        </p:blipFill>
        <p:spPr>
          <a:xfrm>
            <a:off x="0" y="368280"/>
            <a:ext cx="9143640" cy="4774680"/>
          </a:xfrm>
          <a:prstGeom prst="rect">
            <a:avLst/>
          </a:prstGeom>
          <a:ln w="0">
            <a:noFill/>
          </a:ln>
        </p:spPr>
      </p:pic>
      <p:pic>
        <p:nvPicPr>
          <p:cNvPr id="493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9143640" cy="4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495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497" name="Рисунок 5"/>
          <p:cNvPicPr/>
          <p:nvPr/>
        </p:nvPicPr>
        <p:blipFill>
          <a:blip r:embed="rId5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498" name="Рисунок 2"/>
          <p:cNvPicPr/>
          <p:nvPr/>
        </p:nvPicPr>
        <p:blipFill>
          <a:blip r:embed="rId6"/>
          <a:stretch/>
        </p:blipFill>
        <p:spPr>
          <a:xfrm>
            <a:off x="0" y="425160"/>
            <a:ext cx="9061920" cy="4443840"/>
          </a:xfrm>
          <a:prstGeom prst="rect">
            <a:avLst/>
          </a:prstGeom>
          <a:ln w="0">
            <a:noFill/>
          </a:ln>
        </p:spPr>
      </p:pic>
      <p:sp>
        <p:nvSpPr>
          <p:cNvPr id="499" name="object 6"/>
          <p:cNvSpPr/>
          <p:nvPr/>
        </p:nvSpPr>
        <p:spPr>
          <a:xfrm>
            <a:off x="594360" y="718560"/>
            <a:ext cx="7389720" cy="817200"/>
          </a:xfrm>
          <a:prstGeom prst="rect">
            <a:avLst/>
          </a:prstGeom>
          <a:gradFill rotWithShape="0">
            <a:gsLst>
              <a:gs pos="0">
                <a:srgbClr val="8469A5"/>
              </a:gs>
              <a:gs pos="100000">
                <a:srgbClr val="B3A2C7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NBFKF+BebasNeueBold"/>
                <a:ea typeface="DejaVu Sans"/>
              </a:rPr>
              <a:t>Консультационная и образовательная поддержка, а также услуги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ts val="2146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NBFKF+BebasNeueBold"/>
                <a:ea typeface="DejaVu Sans"/>
              </a:rPr>
              <a:t>центра «Мой Бизнес»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01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503" name="Рисунок 5"/>
          <p:cNvPicPr/>
          <p:nvPr/>
        </p:nvPicPr>
        <p:blipFill>
          <a:blip r:embed="rId5"/>
          <a:stretch/>
        </p:blipFill>
        <p:spPr>
          <a:xfrm>
            <a:off x="0" y="457236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504" name="Рисунок 5"/>
          <p:cNvPicPr/>
          <p:nvPr/>
        </p:nvPicPr>
        <p:blipFill>
          <a:blip r:embed="rId6"/>
          <a:stretch/>
        </p:blipFill>
        <p:spPr>
          <a:xfrm>
            <a:off x="840600" y="585000"/>
            <a:ext cx="7453800" cy="4418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06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508" name="Рисунок 5"/>
          <p:cNvPicPr/>
          <p:nvPr/>
        </p:nvPicPr>
        <p:blipFill>
          <a:blip r:embed="rId5"/>
          <a:stretch/>
        </p:blipFill>
        <p:spPr>
          <a:xfrm>
            <a:off x="0" y="4685760"/>
            <a:ext cx="9135000" cy="4575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3019502333"/>
              </p:ext>
            </p:extLst>
          </p:nvPr>
        </p:nvGraphicFramePr>
        <p:xfrm>
          <a:off x="281520" y="1819440"/>
          <a:ext cx="4400280" cy="295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09" name="object 6"/>
          <p:cNvSpPr/>
          <p:nvPr/>
        </p:nvSpPr>
        <p:spPr>
          <a:xfrm>
            <a:off x="281520" y="718560"/>
            <a:ext cx="4440960" cy="817200"/>
          </a:xfrm>
          <a:prstGeom prst="rect">
            <a:avLst/>
          </a:prstGeom>
          <a:gradFill rotWithShape="0">
            <a:gsLst>
              <a:gs pos="0">
                <a:srgbClr val="8469A5"/>
              </a:gs>
              <a:gs pos="100000">
                <a:srgbClr val="B3A2C7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144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NBFKF+BebasNeueBold"/>
                <a:ea typeface="DejaVu Sans"/>
              </a:rPr>
              <a:t>Услуги по продвижению товаров и услуг предпринимателя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10" name="object 6"/>
          <p:cNvSpPr/>
          <p:nvPr/>
        </p:nvSpPr>
        <p:spPr>
          <a:xfrm>
            <a:off x="4845600" y="718560"/>
            <a:ext cx="4109400" cy="544680"/>
          </a:xfrm>
          <a:prstGeom prst="rect">
            <a:avLst/>
          </a:prstGeom>
          <a:gradFill rotWithShape="0">
            <a:gsLst>
              <a:gs pos="0">
                <a:srgbClr val="8469A5"/>
              </a:gs>
              <a:gs pos="100000">
                <a:srgbClr val="B3A2C7"/>
              </a:gs>
            </a:gsLst>
            <a:lin ang="162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2146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NBFKF+BebasNeueBold"/>
                <a:ea typeface="DejaVu Sans"/>
              </a:rPr>
              <a:t>Услуги по созданию бизнеса по франшизе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3991935458"/>
              </p:ext>
            </p:extLst>
          </p:nvPr>
        </p:nvGraphicFramePr>
        <p:xfrm>
          <a:off x="4845600" y="2136600"/>
          <a:ext cx="3812400" cy="19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Изображение 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12" name="Рисунок 3"/>
          <p:cNvPicPr/>
          <p:nvPr/>
        </p:nvPicPr>
        <p:blipFill>
          <a:blip r:embed="rId3"/>
          <a:stretch/>
        </p:blipFill>
        <p:spPr>
          <a:xfrm>
            <a:off x="0" y="0"/>
            <a:ext cx="9143640" cy="422280"/>
          </a:xfrm>
          <a:prstGeom prst="rect">
            <a:avLst/>
          </a:prstGeom>
          <a:ln w="0">
            <a:noFill/>
          </a:ln>
        </p:spPr>
      </p:pic>
      <p:pic>
        <p:nvPicPr>
          <p:cNvPr id="513" name="Рисунок 4"/>
          <p:cNvPicPr/>
          <p:nvPr/>
        </p:nvPicPr>
        <p:blipFill>
          <a:blip r:embed="rId4"/>
          <a:stretch/>
        </p:blipFill>
        <p:spPr>
          <a:xfrm>
            <a:off x="0" y="4637880"/>
            <a:ext cx="9143640" cy="505080"/>
          </a:xfrm>
          <a:prstGeom prst="rect">
            <a:avLst/>
          </a:prstGeom>
          <a:ln w="0">
            <a:noFill/>
          </a:ln>
        </p:spPr>
      </p:pic>
      <p:sp>
        <p:nvSpPr>
          <p:cNvPr id="514" name="Прямоугольник 1"/>
          <p:cNvSpPr/>
          <p:nvPr/>
        </p:nvSpPr>
        <p:spPr>
          <a:xfrm>
            <a:off x="228240" y="1094400"/>
            <a:ext cx="8062560" cy="28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62626"/>
                </a:solidFill>
                <a:latin typeface="Century Gothic"/>
                <a:ea typeface="DejaVu Sans"/>
              </a:rPr>
              <a:t>Программы обучения для сотрудников предпринимателей: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— Обучающая программа «Пожарная безопасность»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— Обучающая программа «Охрана труда»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— Обучающая программа «ГО и ЧС»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— Обучающая программа «Контрактная система в сфере закупок»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16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518" name="Рисунок 5"/>
          <p:cNvPicPr/>
          <p:nvPr/>
        </p:nvPicPr>
        <p:blipFill>
          <a:blip r:embed="rId5"/>
          <a:stretch/>
        </p:blipFill>
        <p:spPr>
          <a:xfrm>
            <a:off x="0" y="4731480"/>
            <a:ext cx="9135000" cy="419760"/>
          </a:xfrm>
          <a:prstGeom prst="rect">
            <a:avLst/>
          </a:prstGeom>
          <a:ln w="0">
            <a:noFill/>
          </a:ln>
        </p:spPr>
      </p:pic>
      <p:pic>
        <p:nvPicPr>
          <p:cNvPr id="519" name="Рисунок 20"/>
          <p:cNvPicPr/>
          <p:nvPr/>
        </p:nvPicPr>
        <p:blipFill>
          <a:blip r:embed="rId6"/>
          <a:stretch/>
        </p:blipFill>
        <p:spPr>
          <a:xfrm>
            <a:off x="0" y="4637880"/>
            <a:ext cx="9143640" cy="505080"/>
          </a:xfrm>
          <a:prstGeom prst="rect">
            <a:avLst/>
          </a:prstGeom>
          <a:ln w="0">
            <a:noFill/>
          </a:ln>
        </p:spPr>
      </p:pic>
      <p:pic>
        <p:nvPicPr>
          <p:cNvPr id="520" name="Рисунок 7"/>
          <p:cNvPicPr/>
          <p:nvPr/>
        </p:nvPicPr>
        <p:blipFill>
          <a:blip r:embed="rId7"/>
          <a:stretch/>
        </p:blipFill>
        <p:spPr>
          <a:xfrm>
            <a:off x="792360" y="436320"/>
            <a:ext cx="7549920" cy="419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22" name="Рисунок 2"/>
          <p:cNvPicPr/>
          <p:nvPr/>
        </p:nvPicPr>
        <p:blipFill>
          <a:blip r:embed="rId3"/>
          <a:stretch/>
        </p:blipFill>
        <p:spPr>
          <a:xfrm>
            <a:off x="0" y="0"/>
            <a:ext cx="9143640" cy="422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1233691396"/>
              </p:ext>
            </p:extLst>
          </p:nvPr>
        </p:nvGraphicFramePr>
        <p:xfrm>
          <a:off x="180360" y="1124280"/>
          <a:ext cx="877428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3" name="Прямоугольник 1"/>
          <p:cNvSpPr/>
          <p:nvPr/>
        </p:nvSpPr>
        <p:spPr>
          <a:xfrm>
            <a:off x="242280" y="909000"/>
            <a:ext cx="8062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62626"/>
                </a:solidFill>
                <a:latin typeface="Century Gothic"/>
                <a:ea typeface="DejaVu Sans"/>
              </a:rPr>
              <a:t>Развитие молодежного предпринимательства для детей (14-17 лет) и студентов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25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527" name="Рисунок 14"/>
          <p:cNvPicPr/>
          <p:nvPr/>
        </p:nvPicPr>
        <p:blipFill>
          <a:blip r:embed="rId5"/>
          <a:stretch/>
        </p:blipFill>
        <p:spPr>
          <a:xfrm>
            <a:off x="0" y="343800"/>
            <a:ext cx="9143640" cy="4455360"/>
          </a:xfrm>
          <a:prstGeom prst="rect">
            <a:avLst/>
          </a:prstGeom>
          <a:ln w="0">
            <a:noFill/>
          </a:ln>
        </p:spPr>
      </p:pic>
      <p:sp>
        <p:nvSpPr>
          <p:cNvPr id="528" name="TextBox 11"/>
          <p:cNvSpPr/>
          <p:nvPr/>
        </p:nvSpPr>
        <p:spPr>
          <a:xfrm>
            <a:off x="6899040" y="1776600"/>
            <a:ext cx="1839240" cy="1065240"/>
          </a:xfrm>
          <a:prstGeom prst="rect">
            <a:avLst/>
          </a:prstGeom>
          <a:solidFill>
            <a:schemeClr val="accent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86"/>
              </a:spcAft>
              <a:tabLst>
                <a:tab pos="0" algn="l"/>
              </a:tabLst>
            </a:pPr>
            <a:r>
              <a:rPr lang="ru-RU" sz="1100" b="1" strike="noStrike" spc="-1">
                <a:solidFill>
                  <a:srgbClr val="000000"/>
                </a:solidFill>
                <a:latin typeface="Arial"/>
                <a:ea typeface="DejaVu Sans"/>
              </a:rPr>
              <a:t>Бесплатные услуги по продвижению</a:t>
            </a: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Изображение 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30" name="Рисунок 6"/>
          <p:cNvPicPr/>
          <p:nvPr/>
        </p:nvPicPr>
        <p:blipFill>
          <a:blip r:embed="rId3"/>
          <a:stretch/>
        </p:blipFill>
        <p:spPr>
          <a:xfrm>
            <a:off x="0" y="0"/>
            <a:ext cx="9143640" cy="422280"/>
          </a:xfrm>
          <a:prstGeom prst="rect">
            <a:avLst/>
          </a:prstGeom>
          <a:ln w="0">
            <a:noFill/>
          </a:ln>
        </p:spPr>
      </p:pic>
      <p:pic>
        <p:nvPicPr>
          <p:cNvPr id="531" name="Рисунок 8"/>
          <p:cNvPicPr/>
          <p:nvPr/>
        </p:nvPicPr>
        <p:blipFill>
          <a:blip r:embed="rId4"/>
          <a:stretch/>
        </p:blipFill>
        <p:spPr>
          <a:xfrm>
            <a:off x="0" y="4637880"/>
            <a:ext cx="9143640" cy="5050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4231142963"/>
              </p:ext>
            </p:extLst>
          </p:nvPr>
        </p:nvGraphicFramePr>
        <p:xfrm>
          <a:off x="378720" y="1569960"/>
          <a:ext cx="8373960" cy="272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32" name="Прямоугольник 1"/>
          <p:cNvSpPr/>
          <p:nvPr/>
        </p:nvSpPr>
        <p:spPr>
          <a:xfrm>
            <a:off x="242280" y="909000"/>
            <a:ext cx="8062560" cy="131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262626"/>
                </a:solidFill>
                <a:latin typeface="Century Gothic"/>
                <a:ea typeface="DejaVu Sans"/>
              </a:rPr>
              <a:t>Центр Инноваций социальной сферы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pic>
        <p:nvPicPr>
          <p:cNvPr id="534" name="Рисунок 4"/>
          <p:cNvPicPr/>
          <p:nvPr/>
        </p:nvPicPr>
        <p:blipFill>
          <a:blip r:embed="rId3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35" name="Picture 2"/>
          <p:cNvPicPr/>
          <p:nvPr/>
        </p:nvPicPr>
        <p:blipFill>
          <a:blip r:embed="rId4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sp>
        <p:nvSpPr>
          <p:cNvPr id="536" name="TextBox 20"/>
          <p:cNvSpPr/>
          <p:nvPr/>
        </p:nvSpPr>
        <p:spPr>
          <a:xfrm>
            <a:off x="1403640" y="77760"/>
            <a:ext cx="65743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СОЦИАЛЬНОЕ ПРЕДПРИЯТИЕ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37" name="Рисунок 1"/>
          <p:cNvPicPr/>
          <p:nvPr/>
        </p:nvPicPr>
        <p:blipFill>
          <a:blip r:embed="rId5"/>
          <a:stretch/>
        </p:blipFill>
        <p:spPr>
          <a:xfrm>
            <a:off x="0" y="409320"/>
            <a:ext cx="9143640" cy="474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Изображение 5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211" name="TextBox 9"/>
          <p:cNvSpPr/>
          <p:nvPr/>
        </p:nvSpPr>
        <p:spPr>
          <a:xfrm>
            <a:off x="539640" y="1347480"/>
            <a:ext cx="835056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144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О мерах финансовой поддержки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ahoma"/>
                <a:ea typeface="Tahoma"/>
              </a:rPr>
              <a:t>в Тульской области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12" name="Picture 8" descr="Герб обл полный"/>
          <p:cNvPicPr/>
          <p:nvPr/>
        </p:nvPicPr>
        <p:blipFill>
          <a:blip r:embed="rId3"/>
          <a:stretch/>
        </p:blipFill>
        <p:spPr>
          <a:xfrm>
            <a:off x="4249800" y="411480"/>
            <a:ext cx="751320" cy="916200"/>
          </a:xfrm>
          <a:prstGeom prst="rect">
            <a:avLst/>
          </a:prstGeom>
          <a:ln w="0">
            <a:noFill/>
          </a:ln>
        </p:spPr>
      </p:pic>
      <p:sp>
        <p:nvSpPr>
          <p:cNvPr id="213" name="Прямая соединительная линия 11"/>
          <p:cNvSpPr/>
          <p:nvPr/>
        </p:nvSpPr>
        <p:spPr>
          <a:xfrm>
            <a:off x="1115280" y="3291480"/>
            <a:ext cx="7273080" cy="360"/>
          </a:xfrm>
          <a:prstGeom prst="line">
            <a:avLst/>
          </a:prstGeom>
          <a:ln w="7620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4" name="Рисунок 2"/>
          <p:cNvPicPr/>
          <p:nvPr/>
        </p:nvPicPr>
        <p:blipFill>
          <a:blip r:embed="rId4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2"/>
          <p:cNvPicPr/>
          <p:nvPr/>
        </p:nvPicPr>
        <p:blipFill>
          <a:blip r:embed="rId5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216" name="Рисунок 4"/>
          <p:cNvPicPr/>
          <p:nvPr/>
        </p:nvPicPr>
        <p:blipFill>
          <a:blip r:embed="rId6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Изображение 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35000" cy="5140800"/>
          </a:xfrm>
          <a:prstGeom prst="rect">
            <a:avLst/>
          </a:prstGeom>
          <a:ln w="0">
            <a:noFill/>
          </a:ln>
        </p:spPr>
      </p:pic>
      <p:sp>
        <p:nvSpPr>
          <p:cNvPr id="539" name="Прямоугольник 2"/>
          <p:cNvSpPr/>
          <p:nvPr/>
        </p:nvSpPr>
        <p:spPr>
          <a:xfrm>
            <a:off x="1760760" y="2625840"/>
            <a:ext cx="5613840" cy="15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515151"/>
                </a:solidFill>
                <a:latin typeface="Calibri"/>
                <a:ea typeface="DejaVu Sans"/>
              </a:rPr>
              <a:t>СПАСИБО </a:t>
            </a:r>
            <a:endParaRPr lang="ru-RU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515151"/>
                </a:solidFill>
                <a:latin typeface="Calibri"/>
                <a:ea typeface="DejaVu Sans"/>
              </a:rPr>
              <a:t>ЗА ВНИМАНИЕ!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540" name="Изображение 3"/>
          <p:cNvPicPr/>
          <p:nvPr/>
        </p:nvPicPr>
        <p:blipFill>
          <a:blip r:embed="rId3"/>
          <a:stretch/>
        </p:blipFill>
        <p:spPr>
          <a:xfrm>
            <a:off x="3961080" y="699480"/>
            <a:ext cx="1213200" cy="1779480"/>
          </a:xfrm>
          <a:prstGeom prst="rect">
            <a:avLst/>
          </a:prstGeom>
          <a:ln w="0">
            <a:noFill/>
          </a:ln>
        </p:spPr>
      </p:pic>
      <p:pic>
        <p:nvPicPr>
          <p:cNvPr id="541" name="Рисунок 4"/>
          <p:cNvPicPr/>
          <p:nvPr/>
        </p:nvPicPr>
        <p:blipFill>
          <a:blip r:embed="rId4"/>
          <a:stretch/>
        </p:blipFill>
        <p:spPr>
          <a:xfrm>
            <a:off x="-108360" y="-18360"/>
            <a:ext cx="2589840" cy="465120"/>
          </a:xfrm>
          <a:prstGeom prst="rect">
            <a:avLst/>
          </a:prstGeom>
          <a:ln w="0">
            <a:noFill/>
          </a:ln>
        </p:spPr>
      </p:pic>
      <p:pic>
        <p:nvPicPr>
          <p:cNvPr id="542" name="Picture 2"/>
          <p:cNvPicPr/>
          <p:nvPr/>
        </p:nvPicPr>
        <p:blipFill>
          <a:blip r:embed="rId5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1"/>
          <p:cNvPicPr/>
          <p:nvPr/>
        </p:nvPicPr>
        <p:blipFill>
          <a:blip r:embed="rId2"/>
          <a:stretch/>
        </p:blipFill>
        <p:spPr>
          <a:xfrm>
            <a:off x="0" y="0"/>
            <a:ext cx="9140760" cy="5140440"/>
          </a:xfrm>
          <a:prstGeom prst="rect">
            <a:avLst/>
          </a:prstGeom>
          <a:ln w="0">
            <a:noFill/>
          </a:ln>
        </p:spPr>
      </p:pic>
      <p:sp>
        <p:nvSpPr>
          <p:cNvPr id="218" name="Прямоугольник 3"/>
          <p:cNvSpPr/>
          <p:nvPr/>
        </p:nvSpPr>
        <p:spPr>
          <a:xfrm>
            <a:off x="5292000" y="627480"/>
            <a:ext cx="446112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  <a:ea typeface="DejaVu Sans"/>
              </a:rPr>
              <a:t>МИКРОЗАЙМЫ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19" name="Прямоугольник 5"/>
          <p:cNvSpPr/>
          <p:nvPr/>
        </p:nvSpPr>
        <p:spPr>
          <a:xfrm>
            <a:off x="1331640" y="1419480"/>
            <a:ext cx="294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592B7B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5 млн. </a:t>
            </a:r>
            <a:r>
              <a:rPr lang="ru-RU" sz="1800" b="0" strike="noStrike" spc="-1">
                <a:solidFill>
                  <a:srgbClr val="592B7B"/>
                </a:solidFill>
                <a:latin typeface="Arial"/>
                <a:ea typeface="DejaVu Sans"/>
              </a:rPr>
              <a:t>рублей</a:t>
            </a:r>
            <a:r>
              <a:rPr lang="ru-RU" sz="1800" b="1" strike="noStrike" spc="-1">
                <a:solidFill>
                  <a:srgbClr val="592B7B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Прямоугольник 6"/>
          <p:cNvSpPr/>
          <p:nvPr/>
        </p:nvSpPr>
        <p:spPr>
          <a:xfrm>
            <a:off x="1326960" y="2860560"/>
            <a:ext cx="294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0,1% - 9% </a:t>
            </a:r>
            <a:r>
              <a:rPr lang="ru-RU" sz="1800" b="0" strike="noStrike" spc="-1">
                <a:solidFill>
                  <a:srgbClr val="592B7B"/>
                </a:solidFill>
                <a:latin typeface="Arial"/>
                <a:ea typeface="DejaVu Sans"/>
              </a:rPr>
              <a:t>годовых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Прямоугольник 7"/>
          <p:cNvSpPr/>
          <p:nvPr/>
        </p:nvSpPr>
        <p:spPr>
          <a:xfrm>
            <a:off x="1331640" y="4155840"/>
            <a:ext cx="2949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592B7B"/>
                </a:solidFill>
                <a:latin typeface="Arial"/>
                <a:ea typeface="DejaVu Sans"/>
              </a:rPr>
              <a:t>до 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3</a:t>
            </a:r>
            <a:r>
              <a:rPr lang="ru-RU" sz="1800" b="1" strike="noStrike" spc="-1">
                <a:solidFill>
                  <a:srgbClr val="592B7B"/>
                </a:solidFill>
                <a:latin typeface="Arial"/>
                <a:ea typeface="DejaVu Sans"/>
              </a:rPr>
              <a:t> лет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22" name="Рисунок 1"/>
          <p:cNvPicPr/>
          <p:nvPr/>
        </p:nvPicPr>
        <p:blipFill>
          <a:blip r:embed="rId3"/>
          <a:stretch/>
        </p:blipFill>
        <p:spPr>
          <a:xfrm>
            <a:off x="0" y="-7560"/>
            <a:ext cx="9141840" cy="625320"/>
          </a:xfrm>
          <a:prstGeom prst="rect">
            <a:avLst/>
          </a:prstGeom>
          <a:ln w="0">
            <a:noFill/>
          </a:ln>
        </p:spPr>
      </p:pic>
      <p:sp>
        <p:nvSpPr>
          <p:cNvPr id="223" name="TextBox 2"/>
          <p:cNvSpPr/>
          <p:nvPr/>
        </p:nvSpPr>
        <p:spPr>
          <a:xfrm>
            <a:off x="2321640" y="100800"/>
            <a:ext cx="336852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ФИНАНСОВАЯ ПОДДЕРЖКА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4"/>
          <a:stretch/>
        </p:blipFill>
        <p:spPr>
          <a:xfrm>
            <a:off x="7740360" y="10728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225" name="Рисунок 4"/>
          <p:cNvPicPr/>
          <p:nvPr/>
        </p:nvPicPr>
        <p:blipFill>
          <a:blip r:embed="rId5"/>
          <a:stretch/>
        </p:blipFill>
        <p:spPr>
          <a:xfrm>
            <a:off x="-108360" y="6552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Изображение 1"/>
          <p:cNvPicPr/>
          <p:nvPr/>
        </p:nvPicPr>
        <p:blipFill>
          <a:blip r:embed="rId3"/>
          <a:stretch/>
        </p:blipFill>
        <p:spPr>
          <a:xfrm>
            <a:off x="-36360" y="0"/>
            <a:ext cx="9177840" cy="5140800"/>
          </a:xfrm>
          <a:prstGeom prst="rect">
            <a:avLst/>
          </a:prstGeom>
          <a:ln w="0">
            <a:noFill/>
          </a:ln>
        </p:spPr>
      </p:pic>
      <p:sp>
        <p:nvSpPr>
          <p:cNvPr id="227" name="TextBox 9"/>
          <p:cNvSpPr/>
          <p:nvPr/>
        </p:nvSpPr>
        <p:spPr>
          <a:xfrm>
            <a:off x="2579040" y="195480"/>
            <a:ext cx="3735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ПРОГРАММЫ ФИНАНСИРОВАНИЯ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8" name="Скругленный прямоугольник 24"/>
          <p:cNvSpPr/>
          <p:nvPr/>
        </p:nvSpPr>
        <p:spPr>
          <a:xfrm>
            <a:off x="-33120" y="1331280"/>
            <a:ext cx="208872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4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9" name="Прямоугольник: усеченные верхние углы 37"/>
          <p:cNvSpPr/>
          <p:nvPr/>
        </p:nvSpPr>
        <p:spPr>
          <a:xfrm>
            <a:off x="-108360" y="7664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«МОНОГОРОД»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0" name="Прямоугольник: усеченные верхние углы 38"/>
          <p:cNvSpPr/>
          <p:nvPr/>
        </p:nvSpPr>
        <p:spPr>
          <a:xfrm>
            <a:off x="2171160" y="7664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«Возможности безграничны»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1" name="Прямоугольник: усеченные верхние углы 39"/>
          <p:cNvSpPr/>
          <p:nvPr/>
        </p:nvSpPr>
        <p:spPr>
          <a:xfrm>
            <a:off x="4444200" y="7664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«Социальный предприниматель»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2" name="Скругленный прямоугольник 24"/>
          <p:cNvSpPr/>
          <p:nvPr/>
        </p:nvSpPr>
        <p:spPr>
          <a:xfrm>
            <a:off x="6829560" y="134244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33" name="Прямоугольник: усеченные верхние углы 41"/>
          <p:cNvSpPr/>
          <p:nvPr/>
        </p:nvSpPr>
        <p:spPr>
          <a:xfrm>
            <a:off x="6762240" y="7664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«Сельхозкооперация»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4" name="Прямоугольник: усеченные верхние углы 42"/>
          <p:cNvSpPr/>
          <p:nvPr/>
        </p:nvSpPr>
        <p:spPr>
          <a:xfrm>
            <a:off x="-108360" y="22190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«Рефинансирование»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5" name="Прямоугольник: усеченные верхние углы 43"/>
          <p:cNvSpPr/>
          <p:nvPr/>
        </p:nvSpPr>
        <p:spPr>
          <a:xfrm>
            <a:off x="2190240" y="22190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«Инновация»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6" name="Прямоугольник: усеченные верхние углы 44"/>
          <p:cNvSpPr/>
          <p:nvPr/>
        </p:nvSpPr>
        <p:spPr>
          <a:xfrm>
            <a:off x="6829560" y="219852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«Женское предпринимательство»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7" name="Прямоугольник: усеченные верхние углы 48"/>
          <p:cNvSpPr/>
          <p:nvPr/>
        </p:nvSpPr>
        <p:spPr>
          <a:xfrm>
            <a:off x="-48600" y="36716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«Молодой предприниматель»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8" name="Прямоугольник: усеченные верхние углы 49"/>
          <p:cNvSpPr/>
          <p:nvPr/>
        </p:nvSpPr>
        <p:spPr>
          <a:xfrm>
            <a:off x="4491720" y="220860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«Серебряный возраст»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9" name="Прямоугольник: усеченные верхние углы 59"/>
          <p:cNvSpPr/>
          <p:nvPr/>
        </p:nvSpPr>
        <p:spPr>
          <a:xfrm>
            <a:off x="2256480" y="36716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«Туризм и гостиничный бизнес»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0" name="Прямоугольник: усеченные верхние углы 61"/>
          <p:cNvSpPr/>
          <p:nvPr/>
        </p:nvSpPr>
        <p:spPr>
          <a:xfrm>
            <a:off x="4581360" y="36716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«Экспорт»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1" name="Скругленный прямоугольник 24"/>
          <p:cNvSpPr/>
          <p:nvPr/>
        </p:nvSpPr>
        <p:spPr>
          <a:xfrm>
            <a:off x="6949080" y="4255560"/>
            <a:ext cx="2013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9%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2" name="Прямоугольник: усеченные верхние углы 63"/>
          <p:cNvSpPr/>
          <p:nvPr/>
        </p:nvSpPr>
        <p:spPr>
          <a:xfrm>
            <a:off x="6873480" y="3671640"/>
            <a:ext cx="2164320" cy="5011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«Стандарт»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Скругленный прямоугольник 24"/>
          <p:cNvSpPr/>
          <p:nvPr/>
        </p:nvSpPr>
        <p:spPr>
          <a:xfrm>
            <a:off x="2228040" y="1343880"/>
            <a:ext cx="208872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4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4" name="Скругленный прямоугольник 24"/>
          <p:cNvSpPr/>
          <p:nvPr/>
        </p:nvSpPr>
        <p:spPr>
          <a:xfrm>
            <a:off x="4506480" y="1343880"/>
            <a:ext cx="208872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4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5" name="Скругленный прямоугольник 24"/>
          <p:cNvSpPr/>
          <p:nvPr/>
        </p:nvSpPr>
        <p:spPr>
          <a:xfrm>
            <a:off x="6873480" y="278280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6" name="Скругленный прямоугольник 24"/>
          <p:cNvSpPr/>
          <p:nvPr/>
        </p:nvSpPr>
        <p:spPr>
          <a:xfrm>
            <a:off x="4561200" y="277344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7" name="Скругленный прямоугольник 24"/>
          <p:cNvSpPr/>
          <p:nvPr/>
        </p:nvSpPr>
        <p:spPr>
          <a:xfrm>
            <a:off x="2226240" y="277344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8" name="Скругленный прямоугольник 24"/>
          <p:cNvSpPr/>
          <p:nvPr/>
        </p:nvSpPr>
        <p:spPr>
          <a:xfrm>
            <a:off x="-2520" y="277344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49" name="Скругленный прямоугольник 24"/>
          <p:cNvSpPr/>
          <p:nvPr/>
        </p:nvSpPr>
        <p:spPr>
          <a:xfrm>
            <a:off x="68400" y="423756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0" name="Скругленный прямоугольник 24"/>
          <p:cNvSpPr/>
          <p:nvPr/>
        </p:nvSpPr>
        <p:spPr>
          <a:xfrm>
            <a:off x="2369880" y="424188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1" name="Скругленный прямоугольник 24"/>
          <p:cNvSpPr/>
          <p:nvPr/>
        </p:nvSpPr>
        <p:spPr>
          <a:xfrm>
            <a:off x="4637520" y="4263840"/>
            <a:ext cx="2049480" cy="78804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4"/>
          <a:stretch/>
        </p:blipFill>
        <p:spPr>
          <a:xfrm>
            <a:off x="7534800" y="160200"/>
            <a:ext cx="1388160" cy="428760"/>
          </a:xfrm>
          <a:prstGeom prst="rect">
            <a:avLst/>
          </a:prstGeom>
          <a:ln w="0">
            <a:noFill/>
          </a:ln>
        </p:spPr>
      </p:pic>
      <p:pic>
        <p:nvPicPr>
          <p:cNvPr id="253" name="Рисунок 4"/>
          <p:cNvPicPr/>
          <p:nvPr/>
        </p:nvPicPr>
        <p:blipFill>
          <a:blip r:embed="rId5"/>
          <a:stretch/>
        </p:blipFill>
        <p:spPr>
          <a:xfrm>
            <a:off x="-32040" y="11124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Изображение 1"/>
          <p:cNvPicPr/>
          <p:nvPr/>
        </p:nvPicPr>
        <p:blipFill>
          <a:blip r:embed="rId3"/>
          <a:stretch/>
        </p:blipFill>
        <p:spPr>
          <a:xfrm>
            <a:off x="-3600" y="-6480"/>
            <a:ext cx="9141120" cy="5140800"/>
          </a:xfrm>
          <a:prstGeom prst="rect">
            <a:avLst/>
          </a:prstGeom>
          <a:ln w="0">
            <a:solidFill>
              <a:srgbClr val="7030A0"/>
            </a:solidFill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405617084"/>
              </p:ext>
            </p:extLst>
          </p:nvPr>
        </p:nvGraphicFramePr>
        <p:xfrm>
          <a:off x="4284000" y="5163480"/>
          <a:ext cx="5661000" cy="14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5" name="Блок-схема: подготовка 3"/>
          <p:cNvSpPr/>
          <p:nvPr/>
        </p:nvSpPr>
        <p:spPr>
          <a:xfrm>
            <a:off x="1067040" y="3801600"/>
            <a:ext cx="6999120" cy="1143720"/>
          </a:xfrm>
          <a:prstGeom prst="flowChartPreparation">
            <a:avLst/>
          </a:prstGeom>
          <a:noFill/>
          <a:ln>
            <a:solidFill>
              <a:srgbClr val="7030A0"/>
            </a:solidFill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Cambria"/>
                <a:ea typeface="Cambria"/>
              </a:rPr>
              <a:t>При введении на всей территории Российской Федерации, территории Тульской области или муниципальных образований г. Тула и Тульской области режима повышенной готовности или режима чрезвычайной ситуации, микрозайм выдается на срок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7030A0"/>
                </a:solidFill>
                <a:latin typeface="Cambria"/>
                <a:ea typeface="Cambria"/>
              </a:rPr>
              <a:t>не более 2 (двух) лет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256" name="Скругленный прямоугольник 24"/>
          <p:cNvSpPr/>
          <p:nvPr/>
        </p:nvSpPr>
        <p:spPr>
          <a:xfrm>
            <a:off x="6886440" y="1367640"/>
            <a:ext cx="2131200" cy="70776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4</a:t>
            </a: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25%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57" name="Прямоугольник: усеченные верхние углы 37"/>
          <p:cNvSpPr/>
          <p:nvPr/>
        </p:nvSpPr>
        <p:spPr>
          <a:xfrm>
            <a:off x="6910560" y="783360"/>
            <a:ext cx="2131200" cy="47736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«Сделано в Туле»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8" name="Прямоугольник: усеченные верхние углы 8"/>
          <p:cNvSpPr/>
          <p:nvPr/>
        </p:nvSpPr>
        <p:spPr>
          <a:xfrm>
            <a:off x="179640" y="788760"/>
            <a:ext cx="2193840" cy="46188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«Подрядная организация ФКР ТО»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59" name="Прямоугольник: усеченные верхние углы 10"/>
          <p:cNvSpPr/>
          <p:nvPr/>
        </p:nvSpPr>
        <p:spPr>
          <a:xfrm>
            <a:off x="2500560" y="783360"/>
            <a:ext cx="2064960" cy="4716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«Особая экономическая зона»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0" name="Скругленный прямоугольник 24"/>
          <p:cNvSpPr/>
          <p:nvPr/>
        </p:nvSpPr>
        <p:spPr>
          <a:xfrm>
            <a:off x="179640" y="1374480"/>
            <a:ext cx="2193840" cy="70776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1" name="Скругленный прямоугольник 24"/>
          <p:cNvSpPr/>
          <p:nvPr/>
        </p:nvSpPr>
        <p:spPr>
          <a:xfrm>
            <a:off x="2500560" y="1374480"/>
            <a:ext cx="2064960" cy="70056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2" name="Скругленный прямоугольник 24"/>
          <p:cNvSpPr/>
          <p:nvPr/>
        </p:nvSpPr>
        <p:spPr>
          <a:xfrm>
            <a:off x="4623480" y="1378440"/>
            <a:ext cx="2193840" cy="70776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3" name="Прямоугольник: усеченные верхние углы 37"/>
          <p:cNvSpPr/>
          <p:nvPr/>
        </p:nvSpPr>
        <p:spPr>
          <a:xfrm>
            <a:off x="4654800" y="798120"/>
            <a:ext cx="2131200" cy="45252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«Резиденты бизнес-инкубатора»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4" name="Прямоугольник: усеченные верхние углы 37"/>
          <p:cNvSpPr/>
          <p:nvPr/>
        </p:nvSpPr>
        <p:spPr>
          <a:xfrm>
            <a:off x="2499840" y="2203920"/>
            <a:ext cx="2131200" cy="4716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«Займ на ККТ»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5" name="Скругленный прямоугольник 24"/>
          <p:cNvSpPr/>
          <p:nvPr/>
        </p:nvSpPr>
        <p:spPr>
          <a:xfrm>
            <a:off x="179640" y="2765520"/>
            <a:ext cx="2193840" cy="83052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1%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12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100 тыс. руб.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 обеспечения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6" name="Прямоугольник: усеченные верхние углы 37"/>
          <p:cNvSpPr/>
          <p:nvPr/>
        </p:nvSpPr>
        <p:spPr>
          <a:xfrm>
            <a:off x="6977520" y="2203560"/>
            <a:ext cx="2069280" cy="4716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«АвтоЭкспресс»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7" name="Скругленный прямоугольник 24"/>
          <p:cNvSpPr/>
          <p:nvPr/>
        </p:nvSpPr>
        <p:spPr>
          <a:xfrm>
            <a:off x="6978960" y="2766600"/>
            <a:ext cx="2069280" cy="83016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4,25% или 8,5%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 млн.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68" name="TextBox 26"/>
          <p:cNvSpPr/>
          <p:nvPr/>
        </p:nvSpPr>
        <p:spPr>
          <a:xfrm>
            <a:off x="2038320" y="195480"/>
            <a:ext cx="5613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ПРОГРАММЫ ФИНАНСИРОВАНИЯ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9" name="Прямоугольник: усеченные верхние углы 37"/>
          <p:cNvSpPr/>
          <p:nvPr/>
        </p:nvSpPr>
        <p:spPr>
          <a:xfrm>
            <a:off x="175680" y="2203560"/>
            <a:ext cx="2131200" cy="4716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«Экспресс»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0" name="Скругленный прямоугольник 24"/>
          <p:cNvSpPr/>
          <p:nvPr/>
        </p:nvSpPr>
        <p:spPr>
          <a:xfrm>
            <a:off x="2499840" y="2759760"/>
            <a:ext cx="2193840" cy="83052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0,1%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50 тыс. руб.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 обеспечения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71" name="Прямоугольник: усеченные верхние углы 37"/>
          <p:cNvSpPr/>
          <p:nvPr/>
        </p:nvSpPr>
        <p:spPr>
          <a:xfrm>
            <a:off x="4714560" y="2203560"/>
            <a:ext cx="2131200" cy="471600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8064A2"/>
          </a:solidFill>
          <a:ln>
            <a:solidFill>
              <a:srgbClr val="5E4977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«Для создания безбарьерной среды»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2" name="Скругленный прямоугольник 24"/>
          <p:cNvSpPr/>
          <p:nvPr/>
        </p:nvSpPr>
        <p:spPr>
          <a:xfrm>
            <a:off x="4736160" y="2766600"/>
            <a:ext cx="2193840" cy="830520"/>
          </a:xfrm>
          <a:prstGeom prst="roundRect">
            <a:avLst>
              <a:gd name="adj" fmla="val 16667"/>
            </a:avLst>
          </a:prstGeom>
          <a:solidFill>
            <a:srgbClr val="7030A0">
              <a:alpha val="22000"/>
            </a:srgbClr>
          </a:solidFill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t">
            <a:noAutofit/>
            <a:scene3d>
              <a:camera prst="orthographicFront"/>
              <a:lightRig rig="flat" dir="t"/>
            </a:scene3d>
            <a:sp3d prstMaterial="dkEdge">
              <a:bevelT w="8200" h="38100"/>
            </a:sp3d>
          </a:bodyPr>
          <a:lstStyle/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Ставка – 0,1% годовых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Срок – до 24 месяцев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Сумма – до 100 тыс. руб.</a:t>
            </a:r>
            <a:endParaRPr lang="ru-RU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  <a:ea typeface="DejaVu Sans"/>
              </a:rPr>
              <a:t>Без обеспечения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9"/>
          <a:stretch/>
        </p:blipFill>
        <p:spPr>
          <a:xfrm>
            <a:off x="7542360" y="122040"/>
            <a:ext cx="1388160" cy="491760"/>
          </a:xfrm>
          <a:prstGeom prst="rect">
            <a:avLst/>
          </a:prstGeom>
          <a:ln w="0">
            <a:noFill/>
          </a:ln>
        </p:spPr>
      </p:pic>
      <p:pic>
        <p:nvPicPr>
          <p:cNvPr id="274" name="Рисунок 4"/>
          <p:cNvPicPr/>
          <p:nvPr/>
        </p:nvPicPr>
        <p:blipFill>
          <a:blip r:embed="rId10"/>
          <a:stretch/>
        </p:blipFill>
        <p:spPr>
          <a:xfrm>
            <a:off x="-62640" y="13392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Изображение 1"/>
          <p:cNvPicPr/>
          <p:nvPr/>
        </p:nvPicPr>
        <p:blipFill>
          <a:blip r:embed="rId3"/>
          <a:stretch/>
        </p:blipFill>
        <p:spPr>
          <a:xfrm>
            <a:off x="-3600" y="-6480"/>
            <a:ext cx="9141120" cy="5140800"/>
          </a:xfrm>
          <a:prstGeom prst="rect">
            <a:avLst/>
          </a:prstGeom>
          <a:ln w="0">
            <a:noFill/>
          </a:ln>
        </p:spPr>
      </p:pic>
      <p:sp>
        <p:nvSpPr>
          <p:cNvPr id="276" name="TextBox 9"/>
          <p:cNvSpPr/>
          <p:nvPr/>
        </p:nvSpPr>
        <p:spPr>
          <a:xfrm>
            <a:off x="3517200" y="180360"/>
            <a:ext cx="1898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ОБЕСПЕЧЕНИЕ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159721037"/>
              </p:ext>
            </p:extLst>
          </p:nvPr>
        </p:nvGraphicFramePr>
        <p:xfrm>
          <a:off x="4284000" y="5163480"/>
          <a:ext cx="5661000" cy="14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456787178"/>
              </p:ext>
            </p:extLst>
          </p:nvPr>
        </p:nvGraphicFramePr>
        <p:xfrm>
          <a:off x="107640" y="818640"/>
          <a:ext cx="8981280" cy="13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2306957310"/>
              </p:ext>
            </p:extLst>
          </p:nvPr>
        </p:nvGraphicFramePr>
        <p:xfrm>
          <a:off x="107640" y="2240640"/>
          <a:ext cx="8981280" cy="13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3757470135"/>
              </p:ext>
            </p:extLst>
          </p:nvPr>
        </p:nvGraphicFramePr>
        <p:xfrm>
          <a:off x="107640" y="3662280"/>
          <a:ext cx="8981280" cy="142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77" name="Picture 2"/>
          <p:cNvPicPr/>
          <p:nvPr/>
        </p:nvPicPr>
        <p:blipFill>
          <a:blip r:embed="rId24"/>
          <a:stretch/>
        </p:blipFill>
        <p:spPr>
          <a:xfrm>
            <a:off x="7534800" y="134640"/>
            <a:ext cx="1388160" cy="456840"/>
          </a:xfrm>
          <a:prstGeom prst="rect">
            <a:avLst/>
          </a:prstGeom>
          <a:ln w="0">
            <a:noFill/>
          </a:ln>
        </p:spPr>
      </p:pic>
      <p:pic>
        <p:nvPicPr>
          <p:cNvPr id="278" name="Рисунок 4"/>
          <p:cNvPicPr/>
          <p:nvPr/>
        </p:nvPicPr>
        <p:blipFill>
          <a:blip r:embed="rId25"/>
          <a:stretch/>
        </p:blipFill>
        <p:spPr>
          <a:xfrm>
            <a:off x="43920" y="10368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6720" cy="85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6720" cy="2980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281" name="Изображение 5"/>
          <p:cNvPicPr/>
          <p:nvPr/>
        </p:nvPicPr>
        <p:blipFill>
          <a:blip r:embed="rId2" cstate="print"/>
          <a:stretch/>
        </p:blipFill>
        <p:spPr>
          <a:xfrm>
            <a:off x="-8640" y="0"/>
            <a:ext cx="9135000" cy="5141160"/>
          </a:xfrm>
          <a:prstGeom prst="rect">
            <a:avLst/>
          </a:prstGeom>
          <a:ln w="0">
            <a:noFill/>
          </a:ln>
        </p:spPr>
      </p:pic>
      <p:sp>
        <p:nvSpPr>
          <p:cNvPr id="282" name="Прямоугольник 4"/>
          <p:cNvSpPr/>
          <p:nvPr/>
        </p:nvSpPr>
        <p:spPr>
          <a:xfrm>
            <a:off x="2777040" y="34920"/>
            <a:ext cx="3229200" cy="363960"/>
          </a:xfrm>
          <a:prstGeom prst="rect">
            <a:avLst/>
          </a:prstGeom>
          <a:noFill/>
          <a:ln w="0">
            <a:noFill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numCol="1" spcCol="144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ТРЕБОВАНИЯ К ОБЕСПЕЧЕНИЮ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83" name="Группа 5"/>
          <p:cNvGrpSpPr/>
          <p:nvPr/>
        </p:nvGrpSpPr>
        <p:grpSpPr>
          <a:xfrm>
            <a:off x="158400" y="543960"/>
            <a:ext cx="8971560" cy="1044720"/>
            <a:chOff x="158400" y="543960"/>
            <a:chExt cx="8971560" cy="1044720"/>
          </a:xfrm>
        </p:grpSpPr>
        <p:sp>
          <p:nvSpPr>
            <p:cNvPr id="284" name="Скругленный прямоугольник 6"/>
            <p:cNvSpPr/>
            <p:nvPr/>
          </p:nvSpPr>
          <p:spPr>
            <a:xfrm>
              <a:off x="822240" y="543960"/>
              <a:ext cx="8307720" cy="945000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85" name="Скругленный прямоугольник 4"/>
            <p:cNvSpPr/>
            <p:nvPr/>
          </p:nvSpPr>
          <p:spPr>
            <a:xfrm>
              <a:off x="158400" y="736200"/>
              <a:ext cx="8223480" cy="852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68760" rIns="6876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629"/>
                </a:spcAft>
              </a:pPr>
              <a:r>
                <a:rPr lang="ru-RU" sz="17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Субъекты малого и среднего предпринимательства вправе обратиться с заявлением о предоставлении </a:t>
              </a:r>
              <a:r>
                <a:rPr lang="ru-RU" sz="1700" b="0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отсрочки </a:t>
              </a:r>
              <a:r>
                <a:rPr lang="ru-RU" sz="17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по ежемесячным платежам на уплату основного долга и процентов </a:t>
              </a:r>
              <a:r>
                <a:rPr lang="ru-RU" sz="1700" b="0" strike="noStrike" spc="-1">
                  <a:solidFill>
                    <a:srgbClr val="7030A0"/>
                  </a:solidFill>
                  <a:latin typeface="Arial"/>
                  <a:ea typeface="DejaVu Sans"/>
                </a:rPr>
                <a:t>на срок до 6 месяцев</a:t>
              </a:r>
              <a:endParaRPr lang="ru-RU" sz="1700" b="0" strike="noStrike" spc="-1">
                <a:latin typeface="Arial"/>
              </a:endParaRPr>
            </a:p>
          </p:txBody>
        </p:sp>
      </p:grp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997937818"/>
              </p:ext>
            </p:extLst>
          </p:nvPr>
        </p:nvGraphicFramePr>
        <p:xfrm>
          <a:off x="92160" y="1832040"/>
          <a:ext cx="8289720" cy="97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" name="Прямоугольник: усеченные верхние углы 3"/>
          <p:cNvSpPr/>
          <p:nvPr/>
        </p:nvSpPr>
        <p:spPr>
          <a:xfrm>
            <a:off x="46440" y="3230640"/>
            <a:ext cx="8398080" cy="1418760"/>
          </a:xfrm>
          <a:prstGeom prst="snip2SameRect">
            <a:avLst>
              <a:gd name="adj1" fmla="val 16667"/>
              <a:gd name="adj2" fmla="val 0"/>
            </a:avLst>
          </a:prstGeom>
          <a:noFill/>
          <a:ln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numCol="1" spcCol="144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Cambria"/>
              </a:rPr>
              <a:t>СМСП вправе обратиться за </a:t>
            </a:r>
            <a:r>
              <a:rPr lang="ru-RU" sz="1700" b="0" strike="noStrike" spc="-1">
                <a:solidFill>
                  <a:srgbClr val="7030A0"/>
                </a:solidFill>
                <a:latin typeface="Arial"/>
                <a:ea typeface="Cambria"/>
              </a:rPr>
              <a:t>беззалоговым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Cambria"/>
              </a:rPr>
              <a:t> Микрозаймом в размере </a:t>
            </a:r>
            <a:r>
              <a:t/>
            </a:r>
            <a:br/>
            <a:r>
              <a:rPr lang="ru-RU" sz="1700" b="1" strike="noStrike" spc="-1">
                <a:solidFill>
                  <a:srgbClr val="7030A0"/>
                </a:solidFill>
                <a:latin typeface="Arial"/>
                <a:ea typeface="Cambria"/>
              </a:rPr>
              <a:t>до 500 тыс рублей </a:t>
            </a:r>
            <a:r>
              <a:rPr lang="ru-RU" sz="1700" b="0" strike="noStrike" spc="-1">
                <a:solidFill>
                  <a:srgbClr val="000000"/>
                </a:solidFill>
                <a:latin typeface="Arial"/>
                <a:ea typeface="Cambria"/>
              </a:rPr>
              <a:t>включительно при условии обеспечения возврата Микрозайма поручительством не менее двух лиц, каждое из которых имеет стабильный и постоянный доход, не являющихся заемщиками в качестве индивидуального предпринимателя по обеспечиваемому договору о выдаче Микрозайма или одного лица и Тульского областного гарантийного фонда</a:t>
            </a:r>
            <a:endParaRPr lang="ru-RU" sz="1700" b="0" strike="noStrike" spc="-1">
              <a:latin typeface="Arial"/>
            </a:endParaRPr>
          </a:p>
        </p:txBody>
      </p:sp>
      <p:pic>
        <p:nvPicPr>
          <p:cNvPr id="287" name="Picture 2"/>
          <p:cNvPicPr/>
          <p:nvPr/>
        </p:nvPicPr>
        <p:blipFill>
          <a:blip r:embed="rId8"/>
          <a:stretch/>
        </p:blipFill>
        <p:spPr>
          <a:xfrm>
            <a:off x="7740360" y="15840"/>
            <a:ext cx="1388160" cy="393120"/>
          </a:xfrm>
          <a:prstGeom prst="rect">
            <a:avLst/>
          </a:prstGeom>
          <a:ln w="0">
            <a:noFill/>
          </a:ln>
        </p:spPr>
      </p:pic>
      <p:pic>
        <p:nvPicPr>
          <p:cNvPr id="288" name="Рисунок 11"/>
          <p:cNvPicPr/>
          <p:nvPr/>
        </p:nvPicPr>
        <p:blipFill>
          <a:blip r:embed="rId9"/>
          <a:stretch/>
        </p:blipFill>
        <p:spPr>
          <a:xfrm>
            <a:off x="0" y="4564800"/>
            <a:ext cx="9135000" cy="578880"/>
          </a:xfrm>
          <a:prstGeom prst="rect">
            <a:avLst/>
          </a:prstGeom>
          <a:ln w="0">
            <a:noFill/>
          </a:ln>
        </p:spPr>
      </p:pic>
      <p:pic>
        <p:nvPicPr>
          <p:cNvPr id="289" name="Рисунок 4"/>
          <p:cNvPicPr/>
          <p:nvPr/>
        </p:nvPicPr>
        <p:blipFill>
          <a:blip r:embed="rId10"/>
          <a:stretch/>
        </p:blipFill>
        <p:spPr>
          <a:xfrm>
            <a:off x="158400" y="-10800"/>
            <a:ext cx="2589840" cy="46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13969</TotalTime>
  <Words>2601</Words>
  <Application>Microsoft Office PowerPoint</Application>
  <PresentationFormat>Экран (16:9)</PresentationFormat>
  <Paragraphs>350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40</vt:i4>
      </vt:variant>
    </vt:vector>
  </HeadingPairs>
  <TitlesOfParts>
    <vt:vector size="66" baseType="lpstr">
      <vt:lpstr>Arial</vt:lpstr>
      <vt:lpstr>Arial Black</vt:lpstr>
      <vt:lpstr>Bahnschrift SemiBold Condensed</vt:lpstr>
      <vt:lpstr>Calibri</vt:lpstr>
      <vt:lpstr>Cambria</vt:lpstr>
      <vt:lpstr>Century Gothic</vt:lpstr>
      <vt:lpstr>CNBFKF+BebasNeueBold</vt:lpstr>
      <vt:lpstr>DejaVu Sans</vt:lpstr>
      <vt:lpstr>InformaProCondensed</vt:lpstr>
      <vt:lpstr>Microsoft Sans Serif</vt:lpstr>
      <vt:lpstr>NBNGAV+Roboto-Bold</vt:lpstr>
      <vt:lpstr>Open Sans</vt:lpstr>
      <vt:lpstr>Roboto Black</vt:lpstr>
      <vt:lpstr>SMRVRQ+Roboto-Medium</vt:lpstr>
      <vt:lpstr>Symbol</vt:lpstr>
      <vt:lpstr>Tahoma</vt:lpstr>
      <vt:lpstr>Times New Roman</vt:lpstr>
      <vt:lpstr>Times New Roman</vt:lpstr>
      <vt:lpstr>WFAJEO+Roboto-Regular</vt:lpstr>
      <vt:lpstr>Wingdings</vt:lpstr>
      <vt:lpstr>WLQDCG+Roboto-Regular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Самозанятость – особый вид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ТОГФ?</vt:lpstr>
      <vt:lpstr>Презентация PowerPoint</vt:lpstr>
      <vt:lpstr>Презентация PowerPoint</vt:lpstr>
      <vt:lpstr>Программа льготного лизинга оборудования для субъектов МСП</vt:lpstr>
      <vt:lpstr>Предоставление субсидии за нерабочие дни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Нефедова Ольга Викторовна</dc:creator>
  <cp:lastModifiedBy>Тайметова ИИ</cp:lastModifiedBy>
  <cp:revision>777</cp:revision>
  <cp:lastPrinted>2019-12-03T16:20:35Z</cp:lastPrinted>
  <dcterms:created xsi:type="dcterms:W3CDTF">2017-02-01T15:50:52Z</dcterms:created>
  <dcterms:modified xsi:type="dcterms:W3CDTF">2024-05-08T08:45:35Z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Экран (16:9)</vt:lpwstr>
  </property>
  <property fmtid="{D5CDD505-2E9C-101B-9397-08002B2CF9AE}" pid="4" name="Slides">
    <vt:i4>40</vt:i4>
  </property>
</Properties>
</file>