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drawings/drawing3.xml" ContentType="application/vnd.openxmlformats-officedocument.drawingml.chartshapes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4.xml" ContentType="application/vnd.openxmlformats-officedocument.drawingml.chartshapes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2.xml" ContentType="application/vnd.openxmlformats-officedocument.presentationml.notesSlide+xml"/>
  <Override PartName="/ppt/charts/chart9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5.xml" ContentType="application/vnd.openxmlformats-officedocument.drawingml.chartshapes+xml"/>
  <Override PartName="/ppt/charts/chart10.xml" ContentType="application/vnd.openxmlformats-officedocument.drawingml.chart+xml"/>
  <Override PartName="/ppt/drawings/drawing6.xml" ContentType="application/vnd.openxmlformats-officedocument.drawingml.chartshapes+xml"/>
  <Override PartName="/ppt/charts/chart11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7.xml" ContentType="application/vnd.openxmlformats-officedocument.drawingml.chartshapes+xml"/>
  <Override PartName="/ppt/charts/chart12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8.xml" ContentType="application/vnd.openxmlformats-officedocument.drawingml.chartshapes+xml"/>
  <Override PartName="/ppt/charts/chart13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9.xml" ContentType="application/vnd.openxmlformats-officedocument.drawingml.chartshapes+xml"/>
  <Override PartName="/ppt/charts/chart14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rawings/drawing10.xml" ContentType="application/vnd.openxmlformats-officedocument.drawingml.chartshapes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5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6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drawings/drawing1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56" r:id="rId2"/>
    <p:sldId id="288" r:id="rId3"/>
    <p:sldId id="325" r:id="rId4"/>
    <p:sldId id="324" r:id="rId5"/>
    <p:sldId id="302" r:id="rId6"/>
    <p:sldId id="303" r:id="rId7"/>
    <p:sldId id="305" r:id="rId8"/>
    <p:sldId id="307" r:id="rId9"/>
    <p:sldId id="308" r:id="rId10"/>
    <p:sldId id="306" r:id="rId11"/>
    <p:sldId id="309" r:id="rId12"/>
    <p:sldId id="313" r:id="rId13"/>
    <p:sldId id="316" r:id="rId14"/>
    <p:sldId id="314" r:id="rId15"/>
    <p:sldId id="319" r:id="rId16"/>
    <p:sldId id="318" r:id="rId17"/>
    <p:sldId id="322" r:id="rId18"/>
    <p:sldId id="320" r:id="rId19"/>
    <p:sldId id="323" r:id="rId20"/>
    <p:sldId id="310" r:id="rId21"/>
    <p:sldId id="321" r:id="rId22"/>
  </p:sldIdLst>
  <p:sldSz cx="18288000" cy="10287000"/>
  <p:notesSz cx="6797675" cy="9926638"/>
  <p:embeddedFontLst>
    <p:embeddedFont>
      <p:font typeface="Roboto" panose="020B0604020202020204" charset="0"/>
      <p:regular r:id="rId24"/>
      <p:bold r:id="rId25"/>
      <p:italic r:id="rId26"/>
      <p:boldItalic r:id="rId27"/>
    </p:embeddedFont>
    <p:embeddedFont>
      <p:font typeface="Klein Bold" panose="020B0604020202020204" charset="0"/>
      <p:regular r:id="rId28"/>
    </p:embeddedFont>
    <p:embeddedFont>
      <p:font typeface="Book Antiqua" panose="02040602050305030304" pitchFamily="18" charset="0"/>
      <p:regular r:id="rId29"/>
      <p:bold r:id="rId30"/>
      <p:italic r:id="rId31"/>
      <p:boldItalic r:id="rId32"/>
    </p:embeddedFont>
    <p:embeddedFont>
      <p:font typeface="PT Astra Serif" panose="020A0603040505020204" pitchFamily="18" charset="-52"/>
      <p:regular r:id="rId33"/>
      <p:bold r:id="rId34"/>
      <p:italic r:id="rId35"/>
      <p:boldItalic r:id="rId36"/>
    </p:embeddedFont>
    <p:embeddedFont>
      <p:font typeface="Century Gothic" panose="020B0502020202020204" pitchFamily="34" charset="0"/>
      <p:regular r:id="rId37"/>
      <p:bold r:id="rId38"/>
      <p:italic r:id="rId39"/>
      <p:boldItalic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XO Oriel" panose="020B0604020202020204" charset="0"/>
      <p:regular r:id="rId45"/>
      <p:bold r:id="rId46"/>
      <p:italic r:id="rId47"/>
      <p:boldItalic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  <a:srgbClr val="FA643F"/>
    <a:srgbClr val="DC2B1C"/>
    <a:srgbClr val="FF33CC"/>
    <a:srgbClr val="FF66CC"/>
    <a:srgbClr val="00CC99"/>
    <a:srgbClr val="00CCFF"/>
    <a:srgbClr val="9966FF"/>
    <a:srgbClr val="CCFF33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58" autoAdjust="0"/>
    <p:restoredTop sz="91979" autoAdjust="0"/>
  </p:normalViewPr>
  <p:slideViewPr>
    <p:cSldViewPr>
      <p:cViewPr varScale="1">
        <p:scale>
          <a:sx n="61" d="100"/>
          <a:sy n="61" d="100"/>
        </p:scale>
        <p:origin x="42" y="2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6" d="100"/>
        <a:sy n="66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font" Target="fonts/font24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font" Target="fonts/font2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font" Target="fonts/font25.fntdata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1.xlsx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7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2.xlsx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8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3.xlsx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9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4.xlsx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chartUserShapes" Target="../drawings/drawing10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5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6.xlsx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chartUserShapes" Target="../drawings/drawing1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10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</c:spPr>
    </c:sideWall>
    <c:backWall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</c:spPr>
    </c:backWall>
    <c:plotArea>
      <c:layout>
        <c:manualLayout>
          <c:layoutTarget val="inner"/>
          <c:xMode val="edge"/>
          <c:yMode val="edge"/>
          <c:x val="4.2982945793747611E-2"/>
          <c:y val="1.2785170603674541E-2"/>
          <c:w val="0.95701705420625238"/>
          <c:h val="0.9599465879265091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rgbClr val="00B050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25400"/>
              <a:bevelB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solidFill>
                  <a:srgbClr val="4FD18A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 w="25400"/>
                <a:bevelB/>
              </a:sp3d>
            </c:spPr>
          </c:dPt>
          <c:dLbls>
            <c:dLbl>
              <c:idx val="0"/>
              <c:layout>
                <c:manualLayout>
                  <c:x val="-3.3841632471997337E-3"/>
                  <c:y val="0.241272440944881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3.0516431924882629E-4"/>
                  <c:y val="0.139767060367454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6666666666666668E-3"/>
                  <c:y val="0.181003584229390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347417840375472E-3"/>
                  <c:y val="0.2027240157480315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180000" tIns="19050" rIns="720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accent2">
                        <a:lumMod val="50000"/>
                        <a:alpha val="86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2024 год (оценка  исполнения)</c:v>
                </c:pt>
                <c:pt idx="1">
                  <c:v>2025 год (проект)</c:v>
                </c:pt>
                <c:pt idx="2">
                  <c:v>2026 год (проект)</c:v>
                </c:pt>
                <c:pt idx="3">
                  <c:v>2027 год (проект)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1890.4</c:v>
                </c:pt>
                <c:pt idx="1">
                  <c:v>1587</c:v>
                </c:pt>
                <c:pt idx="2">
                  <c:v>1686.6</c:v>
                </c:pt>
                <c:pt idx="3">
                  <c:v>1775.3</c:v>
                </c:pt>
              </c:numCache>
            </c:numRef>
          </c:val>
          <c:shape val="cylinder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rgbClr val="92D050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38100"/>
              <a:bevelB/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dLbls>
            <c:dLbl>
              <c:idx val="0"/>
              <c:layout>
                <c:manualLayout>
                  <c:x val="2.8881064162754273E-2"/>
                  <c:y val="0.1647132545931757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3.2468670289453196E-2"/>
                  <c:y val="9.19175853018372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6584537848261924E-2"/>
                  <c:y val="0.114695275590551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4917871181595028E-2"/>
                  <c:y val="0.145914041994750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1080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accent2">
                        <a:lumMod val="5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2024 год (оценка  исполнения)</c:v>
                </c:pt>
                <c:pt idx="1">
                  <c:v>2025 год (проект)</c:v>
                </c:pt>
                <c:pt idx="2">
                  <c:v>2026 год (проект)</c:v>
                </c:pt>
                <c:pt idx="3">
                  <c:v>2027 год (проект)</c:v>
                </c:pt>
              </c:strCache>
            </c:strRef>
          </c:cat>
          <c:val>
            <c:numRef>
              <c:f>Лист1!$C$2:$C$5</c:f>
              <c:numCache>
                <c:formatCode>#,##0.00</c:formatCode>
                <c:ptCount val="4"/>
                <c:pt idx="0">
                  <c:v>1869.1</c:v>
                </c:pt>
                <c:pt idx="1">
                  <c:v>1623.9</c:v>
                </c:pt>
                <c:pt idx="2">
                  <c:v>1697.8</c:v>
                </c:pt>
                <c:pt idx="3">
                  <c:v>1786.7</c:v>
                </c:pt>
              </c:numCache>
            </c:numRef>
          </c:val>
          <c:shape val="cylinder"/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дефицит</c:v>
                </c:pt>
              </c:strCache>
            </c:strRef>
          </c:tx>
          <c:spPr>
            <a:gradFill rotWithShape="1">
              <a:gsLst>
                <a:gs pos="40000">
                  <a:schemeClr val="accent5">
                    <a:lumMod val="75000"/>
                  </a:schemeClr>
                </a:gs>
                <a:gs pos="0">
                  <a:schemeClr val="accent5">
                    <a:lumMod val="60000"/>
                    <a:lumOff val="40000"/>
                  </a:schemeClr>
                </a:gs>
                <a:gs pos="80000">
                  <a:schemeClr val="accent5">
                    <a:lumMod val="60000"/>
                    <a:lumOff val="40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9050"/>
              <a:bevelB/>
            </a:sp3d>
          </c:spPr>
          <c:invertIfNegative val="0"/>
          <c:dPt>
            <c:idx val="0"/>
            <c:invertIfNegative val="0"/>
            <c:bubble3D val="0"/>
          </c:dPt>
          <c:dLbls>
            <c:dLbl>
              <c:idx val="0"/>
              <c:layout>
                <c:manualLayout>
                  <c:x val="3.0552783014799207E-2"/>
                  <c:y val="-5.461601049868778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accent2">
                          <a:lumMod val="5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2104851330203445E-2"/>
                      <c:h val="4.2833333333333334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3.0659371803876571E-2"/>
                  <c:y val="0.1587174540682414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3.8252744815348669E-2"/>
                  <c:y val="0.159145669291338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3.2099552696757974E-2"/>
                  <c:y val="0.159145669291338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accent2">
                        <a:lumMod val="5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2024 год (оценка  исполнения)</c:v>
                </c:pt>
                <c:pt idx="1">
                  <c:v>2025 год (проект)</c:v>
                </c:pt>
                <c:pt idx="2">
                  <c:v>2026 год (проект)</c:v>
                </c:pt>
                <c:pt idx="3">
                  <c:v>2027 год (проект)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21.3</c:v>
                </c:pt>
                <c:pt idx="1">
                  <c:v>-36.9</c:v>
                </c:pt>
                <c:pt idx="2">
                  <c:v>-11.2</c:v>
                </c:pt>
                <c:pt idx="3">
                  <c:v>-11.4</c:v>
                </c:pt>
              </c:numCache>
            </c:numRef>
          </c:val>
          <c:shape val="cylinder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90906368"/>
        <c:axId val="290906760"/>
        <c:axId val="0"/>
      </c:bar3DChart>
      <c:catAx>
        <c:axId val="290906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90906760"/>
        <c:crosses val="autoZero"/>
        <c:auto val="1"/>
        <c:lblAlgn val="ctr"/>
        <c:lblOffset val="100"/>
        <c:noMultiLvlLbl val="0"/>
      </c:catAx>
      <c:valAx>
        <c:axId val="2909067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6000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09063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depthPercent val="15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6350"/>
        </a:sp3d>
      </c:spPr>
    </c:sideWall>
    <c:backWall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6350"/>
        </a:sp3d>
      </c:spPr>
    </c:backWall>
    <c:plotArea>
      <c:layout>
        <c:manualLayout>
          <c:layoutTarget val="inner"/>
          <c:xMode val="edge"/>
          <c:yMode val="edge"/>
          <c:x val="3.885713433548079E-2"/>
          <c:y val="1.0874839098720907E-2"/>
          <c:w val="0.54769494154139819"/>
          <c:h val="0.93265466816647924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0100 Общегосударственные вопросы                                                                 2025-159,6;  2026-178,6; 2027-199,7  </c:v>
                </c:pt>
              </c:strCache>
            </c:strRef>
          </c:tx>
          <c:spPr>
            <a:gradFill rotWithShape="1">
              <a:gsLst>
                <a:gs pos="0">
                  <a:srgbClr val="00B0F0"/>
                </a:gs>
                <a:gs pos="35000">
                  <a:srgbClr val="00B0F0"/>
                </a:gs>
                <a:gs pos="100000">
                  <a:srgbClr val="00B0F0"/>
                </a:gs>
              </a:gsLst>
              <a:lin ang="16200000" scaled="1"/>
            </a:gradFill>
            <a:ln w="9525" cap="flat" cmpd="sng" algn="ctr">
              <a:solidFill>
                <a:srgbClr val="00B0F0"/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27000" h="127000"/>
              <a:bevelB w="127000" h="127000" prst="coolSlant"/>
              <a:contourClr>
                <a:srgbClr val="000000"/>
              </a:contourClr>
            </a:sp3d>
          </c:spPr>
          <c:invertIfNegative val="0"/>
          <c:cat>
            <c:strRef>
              <c:f>Лист1!$A$2:$A$4</c:f>
              <c:strCache>
                <c:ptCount val="3"/>
                <c:pt idx="0">
                  <c:v>2025 год (проект)</c:v>
                </c:pt>
                <c:pt idx="1">
                  <c:v>2026 год (проект)</c:v>
                </c:pt>
                <c:pt idx="2">
                  <c:v>2027 год (проект)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159.6</c:v>
                </c:pt>
                <c:pt idx="1">
                  <c:v>178.6</c:v>
                </c:pt>
                <c:pt idx="2">
                  <c:v>199.7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0200 Национальная оборона                                                                 2025-1,8;  2026-1,9; 2027-2,00  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50000"/>
                    <a:satMod val="300000"/>
                  </a:schemeClr>
                </a:gs>
                <a:gs pos="35000">
                  <a:schemeClr val="accent2">
                    <a:tint val="37000"/>
                    <a:satMod val="300000"/>
                  </a:schemeClr>
                </a:gs>
                <a:gs pos="100000">
                  <a:schemeClr val="accent2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27000" h="127000"/>
              <a:bevelB w="127000" h="127000"/>
              <a:contourClr>
                <a:srgbClr val="000000"/>
              </a:contourClr>
            </a:sp3d>
          </c:spPr>
          <c:invertIfNegative val="0"/>
          <c:dPt>
            <c:idx val="2"/>
            <c:invertIfNegative val="0"/>
            <c:bubble3D val="0"/>
            <c:spPr>
              <a:gradFill rotWithShape="1">
                <a:gsLst>
                  <a:gs pos="0">
                    <a:schemeClr val="accent2">
                      <a:tint val="50000"/>
                      <a:satMod val="300000"/>
                    </a:schemeClr>
                  </a:gs>
                  <a:gs pos="35000">
                    <a:schemeClr val="accent2">
                      <a:tint val="37000"/>
                      <a:satMod val="300000"/>
                    </a:schemeClr>
                  </a:gs>
                  <a:gs pos="100000">
                    <a:schemeClr val="accent2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2">
                    <a:shade val="95000"/>
                  </a:schemeClr>
                </a:solidFill>
                <a:round/>
              </a:ln>
              <a:effectLst>
                <a:outerShdw blurRad="40000" dist="25400" dir="5400000" rotWithShape="0">
                  <a:srgbClr val="000000">
                    <a:alpha val="38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  <a:contourClr>
                  <a:srgbClr val="000000"/>
                </a:contourClr>
              </a:sp3d>
            </c:spPr>
          </c:dPt>
          <c:cat>
            <c:strRef>
              <c:f>Лист1!$A$2:$A$4</c:f>
              <c:strCache>
                <c:ptCount val="3"/>
                <c:pt idx="0">
                  <c:v>2025 год (проект)</c:v>
                </c:pt>
                <c:pt idx="1">
                  <c:v>2026 год (проект)</c:v>
                </c:pt>
                <c:pt idx="2">
                  <c:v>2027 год (проект)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1.8</c:v>
                </c:pt>
                <c:pt idx="1">
                  <c:v>1.9</c:v>
                </c:pt>
                <c:pt idx="2">
                  <c:v>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0300 Национальная безопасность и правоохранительная деятельность                                                                                                                2025-8,6; 2026-8,3; 2027- 8,6</c:v>
                </c:pt>
              </c:strCache>
            </c:strRef>
          </c:tx>
          <c:spPr>
            <a:gradFill rotWithShape="1">
              <a:gsLst>
                <a:gs pos="0">
                  <a:srgbClr val="0070C0"/>
                </a:gs>
                <a:gs pos="35000">
                  <a:srgbClr val="0070C0"/>
                </a:gs>
                <a:gs pos="100000">
                  <a:srgbClr val="0070C0"/>
                </a:gs>
              </a:gsLst>
              <a:lin ang="16200000" scaled="1"/>
            </a:gradFill>
            <a:ln w="9525" cap="flat" cmpd="sng" algn="ctr">
              <a:solidFill>
                <a:srgbClr val="0070C0"/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27000" h="127000"/>
              <a:bevelB w="127000" h="127000"/>
              <a:contourClr>
                <a:srgbClr val="000000"/>
              </a:contourClr>
            </a:sp3d>
          </c:spPr>
          <c:invertIfNegative val="0"/>
          <c:cat>
            <c:strRef>
              <c:f>Лист1!$A$2:$A$4</c:f>
              <c:strCache>
                <c:ptCount val="3"/>
                <c:pt idx="0">
                  <c:v>2025 год (проект)</c:v>
                </c:pt>
                <c:pt idx="1">
                  <c:v>2026 год (проект)</c:v>
                </c:pt>
                <c:pt idx="2">
                  <c:v>2027 год (проект)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8.6</c:v>
                </c:pt>
                <c:pt idx="1">
                  <c:v>8.3000000000000007</c:v>
                </c:pt>
                <c:pt idx="2">
                  <c:v>8.6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0400 Национальная экономика                                                                                                                      2025-82,3; 2026-83,7; 2027-60,9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50000"/>
                    <a:satMod val="300000"/>
                  </a:schemeClr>
                </a:gs>
                <a:gs pos="35000">
                  <a:schemeClr val="accent4">
                    <a:tint val="37000"/>
                    <a:satMod val="300000"/>
                  </a:schemeClr>
                </a:gs>
                <a:gs pos="100000">
                  <a:schemeClr val="accent4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4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27000" h="127000"/>
              <a:bevelB w="127000" h="127000"/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cat>
            <c:strRef>
              <c:f>Лист1!$A$2:$A$4</c:f>
              <c:strCache>
                <c:ptCount val="3"/>
                <c:pt idx="0">
                  <c:v>2025 год (проект)</c:v>
                </c:pt>
                <c:pt idx="1">
                  <c:v>2026 год (проект)</c:v>
                </c:pt>
                <c:pt idx="2">
                  <c:v>2027 год (проект)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82.3</c:v>
                </c:pt>
                <c:pt idx="1">
                  <c:v>83.7</c:v>
                </c:pt>
                <c:pt idx="2">
                  <c:v>60.9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0500 Жилищно-коммунальное хозяйство                                                              2025-59,1; 2026-54,3; 2027-56,3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50000"/>
                    <a:satMod val="300000"/>
                  </a:schemeClr>
                </a:gs>
                <a:gs pos="35000">
                  <a:schemeClr val="accent5">
                    <a:tint val="37000"/>
                    <a:satMod val="300000"/>
                  </a:schemeClr>
                </a:gs>
                <a:gs pos="100000">
                  <a:schemeClr val="accent5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5">
                  <a:shade val="95000"/>
                </a:schemeClr>
              </a:solidFill>
              <a:round/>
            </a:ln>
            <a:effectLst>
              <a:outerShdw blurRad="40000" dist="139700" dir="5400000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27000" h="127000"/>
              <a:bevelB w="127000" h="127000"/>
              <a:contourClr>
                <a:srgbClr val="000000"/>
              </a:contourClr>
            </a:sp3d>
          </c:spPr>
          <c:invertIfNegative val="0"/>
          <c:cat>
            <c:strRef>
              <c:f>Лист1!$A$2:$A$4</c:f>
              <c:strCache>
                <c:ptCount val="3"/>
                <c:pt idx="0">
                  <c:v>2025 год (проект)</c:v>
                </c:pt>
                <c:pt idx="1">
                  <c:v>2026 год (проект)</c:v>
                </c:pt>
                <c:pt idx="2">
                  <c:v>2027 год (проект)</c:v>
                </c:pt>
              </c:strCache>
            </c:strRef>
          </c:cat>
          <c:val>
            <c:numRef>
              <c:f>Лист1!$F$2:$F$4</c:f>
              <c:numCache>
                <c:formatCode>General</c:formatCode>
                <c:ptCount val="3"/>
                <c:pt idx="0">
                  <c:v>59.1</c:v>
                </c:pt>
                <c:pt idx="1">
                  <c:v>54.3</c:v>
                </c:pt>
                <c:pt idx="2">
                  <c:v>56.3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0600 Охрана окружающей среды                                                                                           2025-1,5; 2026-1,5; 2027-1,5</c:v>
                </c:pt>
              </c:strCache>
            </c:strRef>
          </c:tx>
          <c:spPr>
            <a:gradFill rotWithShape="1">
              <a:gsLst>
                <a:gs pos="0">
                  <a:srgbClr val="FF0000"/>
                </a:gs>
                <a:gs pos="35000">
                  <a:srgbClr val="FF0000"/>
                </a:gs>
                <a:gs pos="100000">
                  <a:srgbClr val="FF0000"/>
                </a:gs>
              </a:gsLst>
              <a:lin ang="16200000" scaled="1"/>
            </a:gradFill>
            <a:ln w="57150" cap="flat" cmpd="sng" algn="ctr">
              <a:solidFill>
                <a:srgbClr val="FF0000"/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27000" h="127000"/>
              <a:bevelB w="127000" h="127000"/>
              <a:contourClr>
                <a:srgbClr val="000000"/>
              </a:contourClr>
            </a:sp3d>
          </c:spPr>
          <c:invertIfNegative val="0"/>
          <c:dPt>
            <c:idx val="1"/>
            <c:invertIfNegative val="0"/>
            <c:bubble3D val="0"/>
          </c:dPt>
          <c:cat>
            <c:strRef>
              <c:f>Лист1!$A$2:$A$4</c:f>
              <c:strCache>
                <c:ptCount val="3"/>
                <c:pt idx="0">
                  <c:v>2025 год (проект)</c:v>
                </c:pt>
                <c:pt idx="1">
                  <c:v>2026 год (проект)</c:v>
                </c:pt>
                <c:pt idx="2">
                  <c:v>2027 год (проект)</c:v>
                </c:pt>
              </c:strCache>
            </c:strRef>
          </c:cat>
          <c:val>
            <c:numRef>
              <c:f>Лист1!$G$2:$G$4</c:f>
              <c:numCache>
                <c:formatCode>General</c:formatCode>
                <c:ptCount val="3"/>
                <c:pt idx="0">
                  <c:v>1.5</c:v>
                </c:pt>
                <c:pt idx="1">
                  <c:v>1.5</c:v>
                </c:pt>
                <c:pt idx="2">
                  <c:v>1.5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0700 Образование                                                                                                                 2025-1201,2; 2026-1242,5; 2027- 1303,4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60000"/>
                    <a:tint val="50000"/>
                    <a:satMod val="300000"/>
                  </a:schemeClr>
                </a:gs>
                <a:gs pos="35000">
                  <a:schemeClr val="accent1">
                    <a:lumMod val="60000"/>
                    <a:tint val="37000"/>
                    <a:satMod val="300000"/>
                  </a:schemeClr>
                </a:gs>
                <a:gs pos="100000">
                  <a:schemeClr val="accent1">
                    <a:lumMod val="60000"/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1">
                  <a:lumMod val="60000"/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  <a:bevelB/>
              <a:contourClr>
                <a:srgbClr val="000000"/>
              </a:contourClr>
            </a:sp3d>
          </c:spPr>
          <c:invertIfNegative val="0"/>
          <c:dPt>
            <c:idx val="2"/>
            <c:invertIfNegative val="0"/>
            <c:bubble3D val="0"/>
          </c:dPt>
          <c:cat>
            <c:strRef>
              <c:f>Лист1!$A$2:$A$4</c:f>
              <c:strCache>
                <c:ptCount val="3"/>
                <c:pt idx="0">
                  <c:v>2025 год (проект)</c:v>
                </c:pt>
                <c:pt idx="1">
                  <c:v>2026 год (проект)</c:v>
                </c:pt>
                <c:pt idx="2">
                  <c:v>2027 год (проект)</c:v>
                </c:pt>
              </c:strCache>
            </c:strRef>
          </c:cat>
          <c:val>
            <c:numRef>
              <c:f>Лист1!$H$2:$H$4</c:f>
              <c:numCache>
                <c:formatCode>General</c:formatCode>
                <c:ptCount val="3"/>
                <c:pt idx="0">
                  <c:v>1201.2</c:v>
                </c:pt>
                <c:pt idx="1">
                  <c:v>1242.5</c:v>
                </c:pt>
                <c:pt idx="2">
                  <c:v>1303.4000000000001</c:v>
                </c:pt>
              </c:numCache>
            </c:numRef>
          </c:val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0800 Культура, кинематография                                                                                                     2025-26,0; 2026-26,4; 2027-28,2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60000"/>
                    <a:tint val="50000"/>
                    <a:satMod val="300000"/>
                  </a:schemeClr>
                </a:gs>
                <a:gs pos="35000">
                  <a:schemeClr val="accent2">
                    <a:lumMod val="60000"/>
                    <a:tint val="37000"/>
                    <a:satMod val="300000"/>
                  </a:schemeClr>
                </a:gs>
                <a:gs pos="100000">
                  <a:schemeClr val="accent2">
                    <a:lumMod val="60000"/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2">
                  <a:lumMod val="60000"/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  <a:bevelB/>
              <a:contourClr>
                <a:srgbClr val="000000"/>
              </a:contourClr>
            </a:sp3d>
          </c:spPr>
          <c:invertIfNegative val="0"/>
          <c:cat>
            <c:strRef>
              <c:f>Лист1!$A$2:$A$4</c:f>
              <c:strCache>
                <c:ptCount val="3"/>
                <c:pt idx="0">
                  <c:v>2025 год (проект)</c:v>
                </c:pt>
                <c:pt idx="1">
                  <c:v>2026 год (проект)</c:v>
                </c:pt>
                <c:pt idx="2">
                  <c:v>2027 год (проект)</c:v>
                </c:pt>
              </c:strCache>
            </c:strRef>
          </c:cat>
          <c:val>
            <c:numRef>
              <c:f>Лист1!$I$2:$I$4</c:f>
              <c:numCache>
                <c:formatCode>General</c:formatCode>
                <c:ptCount val="3"/>
                <c:pt idx="0">
                  <c:v>26</c:v>
                </c:pt>
                <c:pt idx="1">
                  <c:v>26.4</c:v>
                </c:pt>
                <c:pt idx="2">
                  <c:v>28.2</c:v>
                </c:pt>
              </c:numCache>
            </c:numRef>
          </c:val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1000 Социальная политика                                                                                                2025-8,7; 2026-10,7; 2027-8,9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lumMod val="60000"/>
                    <a:tint val="50000"/>
                    <a:satMod val="300000"/>
                  </a:schemeClr>
                </a:gs>
                <a:gs pos="35000">
                  <a:schemeClr val="accent3">
                    <a:lumMod val="60000"/>
                    <a:tint val="37000"/>
                    <a:satMod val="300000"/>
                  </a:schemeClr>
                </a:gs>
                <a:gs pos="100000">
                  <a:schemeClr val="accent3">
                    <a:lumMod val="60000"/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3">
                  <a:lumMod val="60000"/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27000" h="127000"/>
              <a:bevelB w="127000" h="127000"/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</c:dPt>
          <c:cat>
            <c:strRef>
              <c:f>Лист1!$A$2:$A$4</c:f>
              <c:strCache>
                <c:ptCount val="3"/>
                <c:pt idx="0">
                  <c:v>2025 год (проект)</c:v>
                </c:pt>
                <c:pt idx="1">
                  <c:v>2026 год (проект)</c:v>
                </c:pt>
                <c:pt idx="2">
                  <c:v>2027 год (проект)</c:v>
                </c:pt>
              </c:strCache>
            </c:strRef>
          </c:cat>
          <c:val>
            <c:numRef>
              <c:f>Лист1!$J$2:$J$4</c:f>
              <c:numCache>
                <c:formatCode>General</c:formatCode>
                <c:ptCount val="3"/>
                <c:pt idx="0">
                  <c:v>8.6999999999999993</c:v>
                </c:pt>
                <c:pt idx="1">
                  <c:v>10.7</c:v>
                </c:pt>
                <c:pt idx="2">
                  <c:v>8.9</c:v>
                </c:pt>
              </c:numCache>
            </c:numRef>
          </c:val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1100 Физическая культура и спорт                                                                                                                              2025-1,0; 2026-1,0; 2027-1,0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60000"/>
                    <a:tint val="50000"/>
                    <a:satMod val="300000"/>
                  </a:schemeClr>
                </a:gs>
                <a:gs pos="35000">
                  <a:schemeClr val="accent4">
                    <a:lumMod val="60000"/>
                    <a:tint val="37000"/>
                    <a:satMod val="300000"/>
                  </a:schemeClr>
                </a:gs>
                <a:gs pos="100000">
                  <a:schemeClr val="accent4">
                    <a:lumMod val="60000"/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4">
                  <a:lumMod val="60000"/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27000" h="127000"/>
              <a:bevelB w="127000" h="127000"/>
              <a:contourClr>
                <a:srgbClr val="000000"/>
              </a:contourClr>
            </a:sp3d>
          </c:spPr>
          <c:invertIfNegative val="0"/>
          <c:cat>
            <c:strRef>
              <c:f>Лист1!$A$2:$A$4</c:f>
              <c:strCache>
                <c:ptCount val="3"/>
                <c:pt idx="0">
                  <c:v>2025 год (проект)</c:v>
                </c:pt>
                <c:pt idx="1">
                  <c:v>2026 год (проект)</c:v>
                </c:pt>
                <c:pt idx="2">
                  <c:v>2027 год (проект)</c:v>
                </c:pt>
              </c:strCache>
            </c:strRef>
          </c:cat>
          <c:val>
            <c:numRef>
              <c:f>Лист1!$K$2:$K$4</c:f>
              <c:numCache>
                <c:formatCode>General</c:formatCode>
                <c:ptCount val="3"/>
                <c:pt idx="0">
                  <c:v>1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1300 Обслуживание государственного и муниципального долга                                                   2025-10,6; 2025-12,4; 2026-15,5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60000"/>
                    <a:tint val="50000"/>
                    <a:satMod val="300000"/>
                  </a:schemeClr>
                </a:gs>
                <a:gs pos="35000">
                  <a:schemeClr val="accent5">
                    <a:lumMod val="60000"/>
                    <a:tint val="37000"/>
                    <a:satMod val="300000"/>
                  </a:schemeClr>
                </a:gs>
                <a:gs pos="100000">
                  <a:schemeClr val="accent5">
                    <a:lumMod val="60000"/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5">
                  <a:lumMod val="60000"/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27000" h="127000"/>
              <a:bevelB w="127000" h="127000"/>
              <a:contourClr>
                <a:srgbClr val="000000"/>
              </a:contourClr>
            </a:sp3d>
          </c:spPr>
          <c:invertIfNegative val="0"/>
          <c:cat>
            <c:strRef>
              <c:f>Лист1!$A$2:$A$4</c:f>
              <c:strCache>
                <c:ptCount val="3"/>
                <c:pt idx="0">
                  <c:v>2025 год (проект)</c:v>
                </c:pt>
                <c:pt idx="1">
                  <c:v>2026 год (проект)</c:v>
                </c:pt>
                <c:pt idx="2">
                  <c:v>2027 год (проект)</c:v>
                </c:pt>
              </c:strCache>
            </c:strRef>
          </c:cat>
          <c:val>
            <c:numRef>
              <c:f>Лист1!$L$2:$L$4</c:f>
              <c:numCache>
                <c:formatCode>General</c:formatCode>
                <c:ptCount val="3"/>
                <c:pt idx="0">
                  <c:v>10.6</c:v>
                </c:pt>
                <c:pt idx="1">
                  <c:v>12.4</c:v>
                </c:pt>
                <c:pt idx="2">
                  <c:v>15.5</c:v>
                </c:pt>
              </c:numCache>
            </c:numRef>
          </c:val>
        </c:ser>
        <c:ser>
          <c:idx val="11"/>
          <c:order val="11"/>
          <c:tx>
            <c:strRef>
              <c:f>Лист1!$M$1</c:f>
              <c:strCache>
                <c:ptCount val="1"/>
                <c:pt idx="0">
                  <c:v>1400 Межбюджетные трансферты   общего характера бюджетам бюджетной системы РФ                                                                                                     2025-63,5; 2026-57,6; 2027-58,9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60000"/>
                    <a:tint val="50000"/>
                    <a:satMod val="300000"/>
                  </a:schemeClr>
                </a:gs>
                <a:gs pos="35000">
                  <a:schemeClr val="accent6">
                    <a:lumMod val="60000"/>
                    <a:tint val="37000"/>
                    <a:satMod val="300000"/>
                  </a:schemeClr>
                </a:gs>
                <a:gs pos="100000">
                  <a:schemeClr val="accent6">
                    <a:lumMod val="60000"/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6">
                  <a:lumMod val="60000"/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27000" h="127000"/>
              <a:bevelB w="127000" h="127000"/>
              <a:contourClr>
                <a:srgbClr val="000000"/>
              </a:contourClr>
            </a:sp3d>
          </c:spPr>
          <c:invertIfNegative val="0"/>
          <c:cat>
            <c:strRef>
              <c:f>Лист1!$A$2:$A$4</c:f>
              <c:strCache>
                <c:ptCount val="3"/>
                <c:pt idx="0">
                  <c:v>2025 год (проект)</c:v>
                </c:pt>
                <c:pt idx="1">
                  <c:v>2026 год (проект)</c:v>
                </c:pt>
                <c:pt idx="2">
                  <c:v>2027 год (проект)</c:v>
                </c:pt>
              </c:strCache>
            </c:strRef>
          </c:cat>
          <c:val>
            <c:numRef>
              <c:f>Лист1!$M$2:$M$4</c:f>
              <c:numCache>
                <c:formatCode>General</c:formatCode>
                <c:ptCount val="3"/>
                <c:pt idx="0">
                  <c:v>63.5</c:v>
                </c:pt>
                <c:pt idx="1">
                  <c:v>57.6</c:v>
                </c:pt>
                <c:pt idx="2">
                  <c:v>58.9</c:v>
                </c:pt>
              </c:numCache>
            </c:numRef>
          </c:val>
        </c:ser>
        <c:ser>
          <c:idx val="12"/>
          <c:order val="12"/>
          <c:tx>
            <c:strRef>
              <c:f>Лист1!$N$1</c:f>
              <c:strCache>
                <c:ptCount val="1"/>
                <c:pt idx="0">
                  <c:v>Условно-утвержденные расходы                                                                                                                    2026-18,9; 2027-41,8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2025 год (проект)</c:v>
                </c:pt>
                <c:pt idx="1">
                  <c:v>2026 год (проект)</c:v>
                </c:pt>
                <c:pt idx="2">
                  <c:v>2027 год (проект)</c:v>
                </c:pt>
              </c:strCache>
            </c:strRef>
          </c:cat>
          <c:val>
            <c:numRef>
              <c:f>Лист1!$N$2:$N$4</c:f>
              <c:numCache>
                <c:formatCode>General</c:formatCode>
                <c:ptCount val="3"/>
                <c:pt idx="1">
                  <c:v>18.899999999999999</c:v>
                </c:pt>
                <c:pt idx="2">
                  <c:v>41.8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4"/>
        <c:gapDepth val="87"/>
        <c:shape val="box"/>
        <c:axId val="225531040"/>
        <c:axId val="225529080"/>
        <c:axId val="0"/>
      </c:bar3DChart>
      <c:catAx>
        <c:axId val="22553104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25529080"/>
        <c:crosses val="autoZero"/>
        <c:auto val="1"/>
        <c:lblAlgn val="ctr"/>
        <c:lblOffset val="100"/>
        <c:noMultiLvlLbl val="0"/>
      </c:catAx>
      <c:valAx>
        <c:axId val="2255290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5531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egendEntry>
        <c:idx val="1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500" baseline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6321534240038182"/>
          <c:y val="9.7688819825356632E-4"/>
          <c:w val="0.33560606060606063"/>
          <c:h val="0.94103023204573655"/>
        </c:manualLayout>
      </c:layout>
      <c:overlay val="0"/>
      <c:spPr>
        <a:noFill/>
        <a:ln>
          <a:noFill/>
        </a:ln>
        <a:effectLst>
          <a:softEdge rad="1206500"/>
        </a:effectLst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500" baseline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0"/>
    <c:dispBlanksAs val="gap"/>
    <c:showDLblsOverMax val="0"/>
  </c:chart>
  <c:spPr>
    <a:noFill/>
    <a:ln>
      <a:noFill/>
    </a:ln>
    <a:effectLst>
      <a:softEdge rad="12700"/>
    </a:effectLst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4542057538446893E-2"/>
          <c:y val="3.0253493302980678E-2"/>
          <c:w val="0.92484955027515725"/>
          <c:h val="0.9180109451127985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 (проект) 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>
                  <a:lumMod val="15000"/>
                  <a:lumOff val="85000"/>
                </a:schemeClr>
              </a:solidFill>
            </a:ln>
          </c:spPr>
          <c:explosion val="50"/>
          <c:dPt>
            <c:idx val="0"/>
            <c:bubble3D val="0"/>
            <c:spPr>
              <a:solidFill>
                <a:srgbClr val="C00000"/>
              </a:solidFill>
              <a:ln>
                <a:solidFill>
                  <a:schemeClr val="tx1">
                    <a:lumMod val="15000"/>
                    <a:lumOff val="85000"/>
                  </a:schemeClr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>
                <a:contourClr>
                  <a:schemeClr val="tx1">
                    <a:lumMod val="15000"/>
                    <a:lumOff val="85000"/>
                  </a:schemeClr>
                </a:contourClr>
              </a:sp3d>
            </c:spPr>
          </c:dPt>
          <c:dPt>
            <c:idx val="1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rgbClr val="00B0F0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>
                <a:contourClr>
                  <a:srgbClr val="00B0F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Лист1!$A$2:$A$3</c:f>
              <c:strCache>
                <c:ptCount val="2"/>
                <c:pt idx="0">
                  <c:v>Программные расходы</c:v>
                </c:pt>
                <c:pt idx="1">
                  <c:v>Непрограммные расходы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0.86899999999999999</c:v>
                </c:pt>
                <c:pt idx="1">
                  <c:v>0.13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A66C-461B-BE45-4CEF25CE87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3610382035578886E-4"/>
          <c:y val="0"/>
          <c:w val="0.99966388527623418"/>
          <c:h val="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 (проект) </c:v>
                </c:pt>
              </c:strCache>
            </c:strRef>
          </c:tx>
          <c:spPr>
            <a:ln>
              <a:solidFill>
                <a:srgbClr val="00B0F0"/>
              </a:solidFill>
            </a:ln>
          </c:spPr>
          <c:explosion val="50"/>
          <c:dPt>
            <c:idx val="0"/>
            <c:bubble3D val="0"/>
            <c:spPr>
              <a:solidFill>
                <a:srgbClr val="C00000"/>
              </a:solidFill>
              <a:ln>
                <a:solidFill>
                  <a:srgbClr val="00B0F0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>
                <a:contourClr>
                  <a:srgbClr val="00B0F0"/>
                </a:contourClr>
              </a:sp3d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solidFill>
                  <a:srgbClr val="00B0F0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>
                <a:contourClr>
                  <a:srgbClr val="00B0F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Лист1!$A$2:$A$3</c:f>
              <c:strCache>
                <c:ptCount val="2"/>
                <c:pt idx="0">
                  <c:v>Программные расходы</c:v>
                </c:pt>
                <c:pt idx="1">
                  <c:v>Непрограммные расходы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0.88900000000000001</c:v>
                </c:pt>
                <c:pt idx="1">
                  <c:v>0.11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A66C-461B-BE45-4CEF25CE87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1360416666666665E-2"/>
          <c:y val="0.14431818181818182"/>
          <c:w val="0.76786347222222218"/>
          <c:h val="0.764071464646464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 (проект) </c:v>
                </c:pt>
              </c:strCache>
            </c:strRef>
          </c:tx>
          <c:spPr>
            <a:solidFill>
              <a:srgbClr val="FF0000"/>
            </a:solidFill>
          </c:spPr>
          <c:explosion val="50"/>
          <c:dPt>
            <c:idx val="0"/>
            <c:bubble3D val="0"/>
            <c:spPr>
              <a:solidFill>
                <a:srgbClr val="C00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</c:dPt>
          <c:dPt>
            <c:idx val="1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Лист1!$A$2:$A$3</c:f>
              <c:strCache>
                <c:ptCount val="2"/>
                <c:pt idx="0">
                  <c:v>Программные расходы</c:v>
                </c:pt>
                <c:pt idx="1">
                  <c:v>Непрограммные расходы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0.90800000000000003</c:v>
                </c:pt>
                <c:pt idx="1">
                  <c:v>0.09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A66C-461B-BE45-4CEF25CE87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290398611111111"/>
          <c:y val="0.15098863636363635"/>
          <c:w val="0.76080791666666669"/>
          <c:h val="0.7480361111111111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 (проект) </c:v>
                </c:pt>
              </c:strCache>
            </c:strRef>
          </c:tx>
          <c:spPr>
            <a:solidFill>
              <a:srgbClr val="00CCFF"/>
            </a:solidFill>
          </c:spPr>
          <c:explosion val="50"/>
          <c:dPt>
            <c:idx val="0"/>
            <c:bubble3D val="0"/>
            <c:spPr>
              <a:solidFill>
                <a:srgbClr val="C00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</c:dPt>
          <c:dPt>
            <c:idx val="1"/>
            <c:bubble3D val="0"/>
            <c:spPr>
              <a:solidFill>
                <a:srgbClr val="00CCF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Лист1!$A$2:$A$3</c:f>
              <c:strCache>
                <c:ptCount val="2"/>
                <c:pt idx="0">
                  <c:v>Программные расходы</c:v>
                </c:pt>
                <c:pt idx="1">
                  <c:v>Непрограммные расходы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0.92400000000000004</c:v>
                </c:pt>
                <c:pt idx="1">
                  <c:v>0.08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A66C-461B-BE45-4CEF25CE87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300" b="1" i="0" u="none" strike="noStrike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300" b="1" i="0" u="none" strike="noStrike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8.2902777777777784E-2"/>
          <c:y val="0.57043535353535368"/>
          <c:w val="0.25528916666666668"/>
          <c:h val="0.3870891414141414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</a:t>
            </a:r>
            <a:r>
              <a:rPr lang="ru-RU" sz="2400" b="1" baseline="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2025 год</a:t>
            </a:r>
            <a:endParaRPr lang="ru-RU" sz="24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65851388251356469"/>
          <c:y val="0.814116223753280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4288116591928251"/>
          <c:y val="7.2916666666666671E-2"/>
          <c:w val="0.52186098654708524"/>
          <c:h val="0.7503680008748906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 prstMaterial="dkEdge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explosion val="5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7.0016970890002389E-2"/>
                  <c:y val="6.793650083512288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5991469816272855E-2"/>
                  <c:y val="-0.10066988785492725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4071552135528513E-2"/>
                  <c:y val="2.334034240038176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4.3590730136005727E-3"/>
                  <c:y val="2.982954545454545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tx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Лист1!$A$2:$A$6</c:f>
              <c:strCache>
                <c:ptCount val="5"/>
                <c:pt idx="0">
                  <c:v>Расходы на содержание дорог и обеспечение их устойчивого функционирования </c:v>
                </c:pt>
                <c:pt idx="1">
                  <c:v>Межбюджетные трансферты, передаваемые бюджетам поселений  на осуществление дорожной  деятельности на автомобильных дорогах местного значения                                             </c:v>
                </c:pt>
                <c:pt idx="2">
                  <c:v>Расходы на обеспечение условий для развития дорожного хозяйства</c:v>
                </c:pt>
                <c:pt idx="3">
                  <c:v>Капитальный ремонт, ремонт дорог общего пользования муниципального значения</c:v>
                </c:pt>
                <c:pt idx="4">
                  <c:v>Повышение безопасности дорожного движения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17</c:v>
                </c:pt>
                <c:pt idx="1">
                  <c:v>10.7</c:v>
                </c:pt>
                <c:pt idx="2">
                  <c:v>2.2000000000000002</c:v>
                </c:pt>
                <c:pt idx="3">
                  <c:v>40</c:v>
                </c:pt>
                <c:pt idx="4">
                  <c:v>3.5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lnSpc>
                <a:spcPct val="100000"/>
              </a:lnSpc>
              <a:defRPr sz="2000" b="0" i="0" u="none" strike="noStrike" kern="1200" baseline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lnSpc>
                <a:spcPct val="100000"/>
              </a:lnSpc>
              <a:defRPr sz="2000" b="0" i="0" u="none" strike="noStrike" kern="1200" baseline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lnSpc>
                <a:spcPct val="100000"/>
              </a:lnSpc>
              <a:defRPr sz="2000" b="0" i="0" u="none" strike="noStrike" kern="1200" baseline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lnSpc>
                <a:spcPct val="100000"/>
              </a:lnSpc>
              <a:defRPr sz="2000" b="0" i="0" u="none" strike="noStrike" kern="1200" baseline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8.2212257100149483E-3"/>
          <c:y val="0.18878841316710412"/>
          <c:w val="0.35346939255911397"/>
          <c:h val="0.8025310312773403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lnSpc>
              <a:spcPct val="150000"/>
            </a:lnSpc>
            <a:defRPr sz="2000" b="0" i="0" u="none" strike="noStrike" kern="1200" baseline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4514192957274779E-2"/>
          <c:y val="6.7305986063276924E-2"/>
          <c:w val="0.9368505425920417"/>
          <c:h val="0.9295807396739534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6E89-4439-A77A-9E7B0F46F72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rgbClr val="00206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2025 год (проект)</c:v>
                </c:pt>
                <c:pt idx="1">
                  <c:v>2026 год (проект)</c:v>
                </c:pt>
                <c:pt idx="2">
                  <c:v>2027 год (проект)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-36.9</c:v>
                </c:pt>
                <c:pt idx="1">
                  <c:v>-11.2</c:v>
                </c:pt>
                <c:pt idx="2">
                  <c:v>-11.4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0-0A68-4E90-B9A7-FB583E41B9F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94873472"/>
        <c:axId val="294873864"/>
        <c:axId val="0"/>
      </c:bar3DChart>
      <c:catAx>
        <c:axId val="294873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94873864"/>
        <c:crosses val="autoZero"/>
        <c:auto val="1"/>
        <c:lblAlgn val="ctr"/>
        <c:lblOffset val="100"/>
        <c:noMultiLvlLbl val="0"/>
      </c:catAx>
      <c:valAx>
        <c:axId val="294873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4873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5529091003081562E-2"/>
          <c:y val="3.9266026531444231E-2"/>
          <c:w val="0.82518630775751167"/>
          <c:h val="0.87157652250910389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rgbClr val="FF99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FF66CC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invertIfNegative val="0"/>
            <c:bubble3D val="0"/>
            <c:spPr>
              <a:solidFill>
                <a:srgbClr val="FF66CC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"/>
            <c:invertIfNegative val="0"/>
            <c:bubble3D val="0"/>
            <c:spPr>
              <a:solidFill>
                <a:srgbClr val="FF66CC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"/>
            <c:invertIfNegative val="0"/>
            <c:bubble3D val="0"/>
            <c:spPr>
              <a:solidFill>
                <a:srgbClr val="FF66CC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dLbl>
              <c:idx val="0"/>
              <c:layout>
                <c:manualLayout>
                  <c:x val="1.4367816091954155E-3"/>
                  <c:y val="0.26145072774994021"/>
                </c:manualLayout>
              </c:layout>
              <c:tx>
                <c:rich>
                  <a:bodyPr/>
                  <a:lstStyle/>
                  <a:p>
                    <a:fld id="{2C8A5889-FC39-4155-BDC3-7E4AB6522048}" type="VALUE">
                      <a:rPr lang="en-US" sz="1600"/>
                      <a:pPr/>
                      <a:t>[ЗНАЧЕНИЕ]</a:t>
                    </a:fld>
                    <a:endParaRPr lang="ru-RU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3.5738528373607946E-3"/>
                  <c:y val="0.23546271772846575"/>
                </c:manualLayout>
              </c:layout>
              <c:tx>
                <c:rich>
                  <a:bodyPr/>
                  <a:lstStyle/>
                  <a:p>
                    <a:fld id="{A205DACA-9B52-4F0B-9687-2999AD0BE025}" type="VALUE">
                      <a:rPr lang="en-US" sz="1800"/>
                      <a:pPr/>
                      <a:t>[ЗНАЧЕНИЕ]</a:t>
                    </a:fld>
                    <a:endParaRPr lang="ru-RU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5621323196669389E-2"/>
                      <c:h val="6.2873180625149114E-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3.5919540229884003E-3"/>
                  <c:y val="0.24020281555714615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8.5844872839170965E-3"/>
                  <c:y val="0.249084884275829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90026812381211E-2"/>
                      <c:h val="6.3351706036745392E-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>
                        <a:lumMod val="9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2024 год (оценка исполнения)</c:v>
                </c:pt>
                <c:pt idx="1">
                  <c:v>2025 год (проект)</c:v>
                </c:pt>
                <c:pt idx="2">
                  <c:v>2026 год (проект)</c:v>
                </c:pt>
                <c:pt idx="3">
                  <c:v>2027 год (проект)</c:v>
                </c:pt>
              </c:strCache>
            </c:strRef>
          </c:cat>
          <c:val>
            <c:numRef>
              <c:f>Лист1!$B$2:$B$5</c:f>
              <c:numCache>
                <c:formatCode>0.00%</c:formatCode>
                <c:ptCount val="4"/>
                <c:pt idx="0">
                  <c:v>0.72240000000000004</c:v>
                </c:pt>
                <c:pt idx="1">
                  <c:v>0.66700000000000004</c:v>
                </c:pt>
                <c:pt idx="2">
                  <c:v>0.66710000000000003</c:v>
                </c:pt>
                <c:pt idx="3">
                  <c:v>0.67900000000000005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3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2024 год (оценка исполнения)</c:v>
                </c:pt>
                <c:pt idx="1">
                  <c:v>2025 год (проект)</c:v>
                </c:pt>
                <c:pt idx="2">
                  <c:v>2026 год (проект)</c:v>
                </c:pt>
                <c:pt idx="3">
                  <c:v>2027 год (проект)</c:v>
                </c:pt>
              </c:strCache>
            </c:strRef>
          </c:cat>
          <c:val>
            <c:numRef>
              <c:f>Лист1!$C$2:$C$5</c:f>
              <c:numCache>
                <c:formatCode>0.00%</c:formatCode>
                <c:ptCount val="4"/>
                <c:pt idx="0">
                  <c:v>0.27760000000000001</c:v>
                </c:pt>
                <c:pt idx="1">
                  <c:v>0.33300000000000002</c:v>
                </c:pt>
                <c:pt idx="2">
                  <c:v>0.33289999999999997</c:v>
                </c:pt>
                <c:pt idx="3">
                  <c:v>0.32100000000000001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2024 год (оценка исполнения)</c:v>
                </c:pt>
                <c:pt idx="1">
                  <c:v>2025 год (проект)</c:v>
                </c:pt>
                <c:pt idx="2">
                  <c:v>2026 год (проект)</c:v>
                </c:pt>
                <c:pt idx="3">
                  <c:v>2027 год (проект)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3"/>
        <c:overlap val="100"/>
        <c:axId val="299446928"/>
        <c:axId val="299446536"/>
      </c:barChart>
      <c:catAx>
        <c:axId val="2994469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rgbClr val="FFC000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99446536"/>
        <c:crosses val="autoZero"/>
        <c:auto val="1"/>
        <c:lblAlgn val="ctr"/>
        <c:lblOffset val="100"/>
        <c:noMultiLvlLbl val="0"/>
      </c:catAx>
      <c:valAx>
        <c:axId val="299446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9446928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.87207081970902611"/>
          <c:y val="0.50016551550896282"/>
          <c:w val="0.1177610200423542"/>
          <c:h val="0.429565552242880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925012564918747"/>
          <c:y val="4.6823064764115595E-2"/>
          <c:w val="0.74302650374260959"/>
          <c:h val="0.82176839830264292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solidFill>
              <a:srgbClr val="00CC99"/>
            </a:solidFill>
            <a:ln>
              <a:noFill/>
            </a:ln>
            <a:effectLst>
              <a:softEdge rad="12700"/>
            </a:effectLst>
            <a:scene3d>
              <a:camera prst="orthographicFront"/>
              <a:lightRig rig="flat" dir="t"/>
            </a:scene3d>
            <a:sp3d>
              <a:bevelT/>
              <a:bevelB w="2032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00CC9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  <a:softEdge rad="12700"/>
              </a:effectLst>
              <a:scene3d>
                <a:camera prst="orthographicFront"/>
                <a:lightRig rig="flat" dir="t"/>
              </a:scene3d>
              <a:sp3d>
                <a:bevelT/>
                <a:bevelB w="203200"/>
              </a:sp3d>
            </c:spPr>
          </c:dPt>
          <c:dPt>
            <c:idx val="1"/>
            <c:invertIfNegative val="0"/>
            <c:bubble3D val="0"/>
            <c:spPr>
              <a:solidFill>
                <a:srgbClr val="00CC9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  <a:softEdge rad="12700"/>
              </a:effectLst>
              <a:scene3d>
                <a:camera prst="orthographicFront"/>
                <a:lightRig rig="flat" dir="t"/>
              </a:scene3d>
              <a:sp3d>
                <a:bevelT/>
                <a:bevelB w="203200"/>
              </a:sp3d>
            </c:spPr>
          </c:dPt>
          <c:dPt>
            <c:idx val="2"/>
            <c:invertIfNegative val="0"/>
            <c:bubble3D val="0"/>
            <c:spPr>
              <a:solidFill>
                <a:srgbClr val="00CC9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  <a:softEdge rad="12700"/>
              </a:effectLst>
              <a:scene3d>
                <a:camera prst="orthographicFront"/>
                <a:lightRig rig="flat" dir="t"/>
              </a:scene3d>
              <a:sp3d>
                <a:bevelT/>
                <a:bevelB w="203200"/>
              </a:sp3d>
            </c:spPr>
          </c:dPt>
          <c:dPt>
            <c:idx val="3"/>
            <c:invertIfNegative val="0"/>
            <c:bubble3D val="0"/>
            <c:spPr>
              <a:solidFill>
                <a:srgbClr val="00CC9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  <a:softEdge rad="12700"/>
              </a:effectLst>
              <a:scene3d>
                <a:camera prst="orthographicFront"/>
                <a:lightRig rig="flat" dir="t"/>
              </a:scene3d>
              <a:sp3d>
                <a:bevelT/>
                <a:bevelB w="203200"/>
              </a:sp3d>
            </c:spPr>
          </c:dPt>
          <c:dLbls>
            <c:dLbl>
              <c:idx val="1"/>
              <c:layout>
                <c:manualLayout>
                  <c:x val="-5.2008855454039121E-17"/>
                  <c:y val="8.37196302097341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4184397163120568E-3"/>
                  <c:y val="9.4374855872791222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8368794326240096E-3"/>
                  <c:y val="9.741920606223609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accent2">
                        <a:lumMod val="5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2024 год (оценка ожидаемого исполнения)</c:v>
                </c:pt>
                <c:pt idx="1">
                  <c:v>2025 год (проект)</c:v>
                </c:pt>
                <c:pt idx="2">
                  <c:v>2026 год (проект)</c:v>
                </c:pt>
                <c:pt idx="3">
                  <c:v>2027 год (проект)</c:v>
                </c:pt>
              </c:strCache>
            </c:strRef>
          </c:cat>
          <c:val>
            <c:numRef>
              <c:f>Лист1!$B$2:$B$5</c:f>
              <c:numCache>
                <c:formatCode>0.00</c:formatCode>
                <c:ptCount val="4"/>
                <c:pt idx="0">
                  <c:v>451.7</c:v>
                </c:pt>
                <c:pt idx="1">
                  <c:v>484.8</c:v>
                </c:pt>
                <c:pt idx="2">
                  <c:v>518.70000000000005</c:v>
                </c:pt>
                <c:pt idx="3">
                  <c:v>527.70000000000005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solidFill>
              <a:srgbClr val="9966FF"/>
            </a:solidFill>
            <a:ln>
              <a:solidFill>
                <a:srgbClr val="CCFF33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 prstMaterial="flat">
              <a:bevelT w="241300"/>
              <a:bevelB/>
            </a:sp3d>
          </c:spPr>
          <c:invertIfNegative val="0"/>
          <c:dLbls>
            <c:dLbl>
              <c:idx val="0"/>
              <c:layout>
                <c:manualLayout>
                  <c:x val="3.5460713687384821E-3"/>
                  <c:y val="-0.1095966068200156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accent2">
                          <a:lumMod val="5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9755347070977824E-2"/>
                      <c:h val="9.4374855872791222E-2"/>
                    </c:manualLayout>
                  </c15:layout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fld id="{0A803839-E3A4-437E-9646-B1268E5F4E62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accent2">
                        <a:lumMod val="5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2024 год (оценка ожидаемого исполнения)</c:v>
                </c:pt>
                <c:pt idx="1">
                  <c:v>2025 год (проект)</c:v>
                </c:pt>
                <c:pt idx="2">
                  <c:v>2026 год (проект)</c:v>
                </c:pt>
                <c:pt idx="3">
                  <c:v>2027 год (проект)</c:v>
                </c:pt>
              </c:strCache>
            </c:strRef>
          </c:cat>
          <c:val>
            <c:numRef>
              <c:f>Лист1!$C$2:$C$5</c:f>
              <c:numCache>
                <c:formatCode>0.00</c:formatCode>
                <c:ptCount val="4"/>
                <c:pt idx="0">
                  <c:v>73.099999999999994</c:v>
                </c:pt>
                <c:pt idx="1">
                  <c:v>43.7</c:v>
                </c:pt>
                <c:pt idx="2">
                  <c:v>42.8</c:v>
                </c:pt>
                <c:pt idx="3">
                  <c:v>42.1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2024 год (оценка ожидаемого исполнения)</c:v>
                </c:pt>
                <c:pt idx="1">
                  <c:v>2025 год (проект)</c:v>
                </c:pt>
                <c:pt idx="2">
                  <c:v>2026 год (проект)</c:v>
                </c:pt>
                <c:pt idx="3">
                  <c:v>2027 год (проект)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6"/>
        <c:overlap val="100"/>
        <c:axId val="225528296"/>
        <c:axId val="288675120"/>
      </c:barChart>
      <c:catAx>
        <c:axId val="22552829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88675120"/>
        <c:crosses val="autoZero"/>
        <c:auto val="1"/>
        <c:lblAlgn val="ctr"/>
        <c:lblOffset val="100"/>
        <c:noMultiLvlLbl val="0"/>
      </c:catAx>
      <c:valAx>
        <c:axId val="288675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55282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.83106330833730879"/>
          <c:y val="0.22869302450677931"/>
          <c:w val="0.15522722691629393"/>
          <c:h val="0.3005881109255735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20"/>
      <c:rAngAx val="0"/>
      <c:perspective val="6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0811604509995778E-2"/>
          <c:y val="4.0781283537239817E-2"/>
          <c:w val="0.96333549643089034"/>
          <c:h val="0.9592182922763286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0166623129454795E-2"/>
          <c:y val="0.10387003670804494"/>
          <c:w val="0.74890522570934559"/>
          <c:h val="0.7609432006052624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2025 (прогноз)</c:v>
                </c:pt>
              </c:strCache>
            </c:strRef>
          </c:tx>
          <c:explosion val="29"/>
          <c:dPt>
            <c:idx val="0"/>
            <c:bubble3D val="0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D3D-4960-A0FB-05C2A4AF1D52}"/>
              </c:ext>
            </c:extLst>
          </c:dPt>
          <c:dPt>
            <c:idx val="1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D3D-4960-A0FB-05C2A4AF1D52}"/>
              </c:ext>
            </c:extLst>
          </c:dPt>
          <c:dPt>
            <c:idx val="2"/>
            <c:bubble3D val="0"/>
            <c:spPr>
              <a:solidFill>
                <a:srgbClr val="4012D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FD3D-4960-A0FB-05C2A4AF1D52}"/>
              </c:ext>
            </c:extLst>
          </c:dPt>
          <c:dPt>
            <c:idx val="3"/>
            <c:bubble3D val="0"/>
            <c:spPr>
              <a:solidFill>
                <a:srgbClr val="FDB9A9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FD3D-4960-A0FB-05C2A4AF1D5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Лист1!$A$2:$A$11</c:f>
              <c:strCache>
                <c:ptCount val="10"/>
                <c:pt idx="0">
                  <c:v>НДФЛ</c:v>
                </c:pt>
                <c:pt idx="1">
                  <c:v>Акцизы</c:v>
                </c:pt>
                <c:pt idx="2">
                  <c:v>Налоги на совокупный налог</c:v>
                </c:pt>
                <c:pt idx="3">
                  <c:v>Налоги на имущество</c:v>
                </c:pt>
                <c:pt idx="4">
                  <c:v>Госпошлина</c:v>
                </c:pt>
                <c:pt idx="5">
                  <c:v>Доходы от использования имущества</c:v>
                </c:pt>
                <c:pt idx="6">
                  <c:v>Доходы от оказания платных услуг</c:v>
                </c:pt>
                <c:pt idx="7">
                  <c:v>Штрафы, санкции</c:v>
                </c:pt>
                <c:pt idx="8">
                  <c:v>Прочие неналоговые доходы</c:v>
                </c:pt>
                <c:pt idx="9">
                  <c:v>Платежи при пользовании природными ресурсами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200.5</c:v>
                </c:pt>
                <c:pt idx="1">
                  <c:v>73.400000000000006</c:v>
                </c:pt>
                <c:pt idx="2">
                  <c:v>177.1</c:v>
                </c:pt>
                <c:pt idx="3">
                  <c:v>25.8</c:v>
                </c:pt>
                <c:pt idx="4">
                  <c:v>8.1</c:v>
                </c:pt>
                <c:pt idx="5">
                  <c:v>14.9</c:v>
                </c:pt>
                <c:pt idx="6">
                  <c:v>24.4</c:v>
                </c:pt>
                <c:pt idx="7">
                  <c:v>0.6</c:v>
                </c:pt>
                <c:pt idx="8">
                  <c:v>3.5</c:v>
                </c:pt>
                <c:pt idx="9">
                  <c:v>0.2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FD3D-4960-A0FB-05C2A4AF1D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6141112569262173"/>
          <c:y val="1.4234875444839857E-2"/>
          <c:w val="0.3361643716336406"/>
          <c:h val="0.9809230251912460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2646448040148826E-2"/>
          <c:y val="0.10742875556925489"/>
          <c:w val="0.91735355195985113"/>
          <c:h val="0.8000891080785720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2026</c:v>
                </c:pt>
              </c:strCache>
            </c:strRef>
          </c:tx>
          <c:explosion val="29"/>
          <c:dPt>
            <c:idx val="0"/>
            <c:bubble3D val="0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E04-4742-B84E-CDB854BC1E13}"/>
              </c:ext>
            </c:extLst>
          </c:dPt>
          <c:dPt>
            <c:idx val="1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E04-4742-B84E-CDB854BC1E13}"/>
              </c:ext>
            </c:extLst>
          </c:dPt>
          <c:dPt>
            <c:idx val="2"/>
            <c:bubble3D val="0"/>
            <c:spPr>
              <a:solidFill>
                <a:srgbClr val="4012D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E04-4742-B84E-CDB854BC1E13}"/>
              </c:ext>
            </c:extLst>
          </c:dPt>
          <c:dPt>
            <c:idx val="3"/>
            <c:bubble3D val="0"/>
            <c:spPr>
              <a:solidFill>
                <a:srgbClr val="FDB9A9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DE04-4742-B84E-CDB854BC1E1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Лист1!$A$2:$A$12</c:f>
              <c:strCache>
                <c:ptCount val="10"/>
                <c:pt idx="0">
                  <c:v>НДФЛ</c:v>
                </c:pt>
                <c:pt idx="1">
                  <c:v>Акцизы</c:v>
                </c:pt>
                <c:pt idx="2">
                  <c:v>Налоги на совокупный налог</c:v>
                </c:pt>
                <c:pt idx="3">
                  <c:v>Налоги на имущество</c:v>
                </c:pt>
                <c:pt idx="4">
                  <c:v>Госпошлина</c:v>
                </c:pt>
                <c:pt idx="5">
                  <c:v>Доходы от использования имущества</c:v>
                </c:pt>
                <c:pt idx="6">
                  <c:v>Доходы от оказания платных услуг</c:v>
                </c:pt>
                <c:pt idx="7">
                  <c:v>Штрафы, санкции</c:v>
                </c:pt>
                <c:pt idx="8">
                  <c:v>Прочие неналоговые доходы</c:v>
                </c:pt>
                <c:pt idx="9">
                  <c:v>Платежи при пользовании природными ресурсами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205.9</c:v>
                </c:pt>
                <c:pt idx="1">
                  <c:v>77.2</c:v>
                </c:pt>
                <c:pt idx="2">
                  <c:v>200</c:v>
                </c:pt>
                <c:pt idx="3">
                  <c:v>27.5</c:v>
                </c:pt>
                <c:pt idx="4">
                  <c:v>8.1</c:v>
                </c:pt>
                <c:pt idx="5">
                  <c:v>13.7</c:v>
                </c:pt>
                <c:pt idx="6">
                  <c:v>24.8</c:v>
                </c:pt>
                <c:pt idx="7">
                  <c:v>0.6</c:v>
                </c:pt>
                <c:pt idx="8">
                  <c:v>3.5</c:v>
                </c:pt>
                <c:pt idx="9">
                  <c:v>0.2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DE04-4742-B84E-CDB854BC1E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526646669166354E-2"/>
          <c:y val="9.808697845153698E-2"/>
          <c:w val="0.8375850340136054"/>
          <c:h val="0.7967086053745061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2027</c:v>
                </c:pt>
              </c:strCache>
            </c:strRef>
          </c:tx>
          <c:explosion val="29"/>
          <c:dPt>
            <c:idx val="0"/>
            <c:bubble3D val="0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E04-4742-B84E-CDB854BC1E13}"/>
              </c:ext>
            </c:extLst>
          </c:dPt>
          <c:dPt>
            <c:idx val="1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E04-4742-B84E-CDB854BC1E13}"/>
              </c:ext>
            </c:extLst>
          </c:dPt>
          <c:dPt>
            <c:idx val="2"/>
            <c:bubble3D val="0"/>
            <c:spPr>
              <a:solidFill>
                <a:srgbClr val="4012D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E04-4742-B84E-CDB854BC1E13}"/>
              </c:ext>
            </c:extLst>
          </c:dPt>
          <c:dPt>
            <c:idx val="3"/>
            <c:bubble3D val="0"/>
            <c:spPr>
              <a:solidFill>
                <a:srgbClr val="FDB9A9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DE04-4742-B84E-CDB854BC1E1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Лист1!$A$2:$A$11</c:f>
              <c:strCache>
                <c:ptCount val="10"/>
                <c:pt idx="0">
                  <c:v>НДФЛ</c:v>
                </c:pt>
                <c:pt idx="1">
                  <c:v>Акцизы</c:v>
                </c:pt>
                <c:pt idx="2">
                  <c:v>Налоги на совокупный налог</c:v>
                </c:pt>
                <c:pt idx="3">
                  <c:v>Налоги на имущество</c:v>
                </c:pt>
                <c:pt idx="4">
                  <c:v>Госпошлина</c:v>
                </c:pt>
                <c:pt idx="5">
                  <c:v>Доходы от использования имущества</c:v>
                </c:pt>
                <c:pt idx="6">
                  <c:v>Доходы от оказания платных услуг</c:v>
                </c:pt>
                <c:pt idx="7">
                  <c:v>Штрафы, санкции</c:v>
                </c:pt>
                <c:pt idx="8">
                  <c:v>Прочие неналоговые доходы</c:v>
                </c:pt>
                <c:pt idx="9">
                  <c:v>Платежи при пользовании природными ресурсами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209.4</c:v>
                </c:pt>
                <c:pt idx="1">
                  <c:v>54.4</c:v>
                </c:pt>
                <c:pt idx="2">
                  <c:v>226.8</c:v>
                </c:pt>
                <c:pt idx="3">
                  <c:v>29.1</c:v>
                </c:pt>
                <c:pt idx="4">
                  <c:v>8.1</c:v>
                </c:pt>
                <c:pt idx="5">
                  <c:v>12.6</c:v>
                </c:pt>
                <c:pt idx="6">
                  <c:v>25.1</c:v>
                </c:pt>
                <c:pt idx="7">
                  <c:v>0.6</c:v>
                </c:pt>
                <c:pt idx="8">
                  <c:v>3.5</c:v>
                </c:pt>
                <c:pt idx="9">
                  <c:v>0.2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DE04-4742-B84E-CDB854BC1E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0863057440400594E-2"/>
          <c:y val="2.4342628568808814E-2"/>
          <c:w val="0.96529669902373316"/>
          <c:h val="0.82534115004183428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2024 (оценка)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ffectLst/>
              <a:sp3d/>
            </c:spPr>
          </c:dPt>
          <c:dPt>
            <c:idx val="1"/>
            <c:invertIfNegative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ffectLst/>
              <a:sp3d/>
            </c:spPr>
          </c:dPt>
          <c:dPt>
            <c:idx val="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bg1"/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НДФЛ</c:v>
                </c:pt>
                <c:pt idx="1">
                  <c:v>Акцизы</c:v>
                </c:pt>
                <c:pt idx="2">
                  <c:v>Налоги на совокупный доход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200.1</c:v>
                </c:pt>
                <c:pt idx="1">
                  <c:v>70.7</c:v>
                </c:pt>
                <c:pt idx="2">
                  <c:v>147.69999999999999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AB3-4587-BAD7-36DED1170EC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2025 (прогноз)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bg1"/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НДФЛ</c:v>
                </c:pt>
                <c:pt idx="1">
                  <c:v>Акцизы</c:v>
                </c:pt>
                <c:pt idx="2">
                  <c:v>Налоги на совокупный доход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200.5</c:v>
                </c:pt>
                <c:pt idx="1">
                  <c:v>73.400000000000006</c:v>
                </c:pt>
                <c:pt idx="2">
                  <c:v>177.1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AB3-4587-BAD7-36DED1170EC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2026 (прогноз)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bg1"/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НДФЛ</c:v>
                </c:pt>
                <c:pt idx="1">
                  <c:v>Акцизы</c:v>
                </c:pt>
                <c:pt idx="2">
                  <c:v>Налоги на совокупный доход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205.9</c:v>
                </c:pt>
                <c:pt idx="1">
                  <c:v>77.2</c:v>
                </c:pt>
                <c:pt idx="2">
                  <c:v>200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AB3-4587-BAD7-36DED1170EC8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2027 (прогноз)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bg1"/>
                    </a:solidFill>
                    <a:latin typeface="Arial Black" panose="020B0A040201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НДФЛ</c:v>
                </c:pt>
                <c:pt idx="1">
                  <c:v>Акцизы</c:v>
                </c:pt>
                <c:pt idx="2">
                  <c:v>Налоги на совокупный доход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209.4</c:v>
                </c:pt>
                <c:pt idx="1">
                  <c:v>54.4</c:v>
                </c:pt>
                <c:pt idx="2">
                  <c:v>226.8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0AB3-4587-BAD7-36DED1170EC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97"/>
        <c:shape val="cylinder"/>
        <c:axId val="300811384"/>
        <c:axId val="300814128"/>
        <c:axId val="0"/>
      </c:bar3DChart>
      <c:catAx>
        <c:axId val="300811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1" i="0" u="none" strike="noStrike" kern="1200" cap="none" spc="0" normalizeH="0" baseline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300814128"/>
        <c:crosses val="autoZero"/>
        <c:auto val="1"/>
        <c:lblAlgn val="ctr"/>
        <c:lblOffset val="100"/>
        <c:noMultiLvlLbl val="0"/>
      </c:catAx>
      <c:valAx>
        <c:axId val="300814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008113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8664206746883911"/>
          <c:y val="0.34872216300473352"/>
          <c:w val="0.10902892820215655"/>
          <c:h val="0.210852617221973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237784147071795E-2"/>
          <c:y val="4.0340275083688953E-2"/>
          <c:w val="0.96210024381259585"/>
          <c:h val="0.90283482580299357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дотации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00206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2025 (проект)</c:v>
                </c:pt>
                <c:pt idx="1">
                  <c:v>2026 (проект)</c:v>
                </c:pt>
                <c:pt idx="2">
                  <c:v>2027 (проект)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175.9</c:v>
                </c:pt>
                <c:pt idx="1">
                  <c:v>175</c:v>
                </c:pt>
                <c:pt idx="2">
                  <c:v>207.5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субсидии</c:v>
                </c:pt>
              </c:strCache>
            </c:strRef>
          </c:tx>
          <c:spPr>
            <a:solidFill>
              <a:schemeClr val="accent5">
                <a:shade val="76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00206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2025 (проект)</c:v>
                </c:pt>
                <c:pt idx="1">
                  <c:v>2026 (проект)</c:v>
                </c:pt>
                <c:pt idx="2">
                  <c:v>2027 (проект)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65.5</c:v>
                </c:pt>
                <c:pt idx="1">
                  <c:v>56.7</c:v>
                </c:pt>
                <c:pt idx="2">
                  <c:v>56.6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субвенции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00206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2025 (проект)</c:v>
                </c:pt>
                <c:pt idx="1">
                  <c:v>2026 (проект)</c:v>
                </c:pt>
                <c:pt idx="2">
                  <c:v>2027 (проект)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804.4</c:v>
                </c:pt>
                <c:pt idx="1">
                  <c:v>881.4</c:v>
                </c:pt>
                <c:pt idx="2">
                  <c:v>929.3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ИМБТ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00206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2025 (проект)</c:v>
                </c:pt>
                <c:pt idx="1">
                  <c:v>2026 (проект)</c:v>
                </c:pt>
                <c:pt idx="2">
                  <c:v>2027 (проект)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5.8</c:v>
                </c:pt>
                <c:pt idx="1">
                  <c:v>5.0999999999999996</c:v>
                </c:pt>
                <c:pt idx="2">
                  <c:v>5.2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прочие безвозмездные поступления</c:v>
                </c:pt>
              </c:strCache>
            </c:strRef>
          </c:tx>
          <c:spPr>
            <a:solidFill>
              <a:schemeClr val="accent5">
                <a:tint val="54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3.8115499615838877E-2"/>
                  <c:y val="-4.51720372910775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3.0535287425657039E-2"/>
                  <c:y val="-4.49220702867221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2488180075615486E-2"/>
                  <c:y val="-3.68451364419896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00206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2025 (проект)</c:v>
                </c:pt>
                <c:pt idx="1">
                  <c:v>2026 (проект)</c:v>
                </c:pt>
                <c:pt idx="2">
                  <c:v>2027 (проект)</c:v>
                </c:pt>
              </c:strCache>
            </c:strRef>
          </c:cat>
          <c:val>
            <c:numRef>
              <c:f>Лист1!$F$2:$F$4</c:f>
              <c:numCache>
                <c:formatCode>General</c:formatCode>
                <c:ptCount val="3"/>
                <c:pt idx="0">
                  <c:v>6.9</c:v>
                </c:pt>
                <c:pt idx="1">
                  <c:v>6.9</c:v>
                </c:pt>
                <c:pt idx="2">
                  <c:v>6.9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1"/>
        <c:gapDepth val="282"/>
        <c:shape val="cylinder"/>
        <c:axId val="300812168"/>
        <c:axId val="300810208"/>
        <c:axId val="0"/>
      </c:bar3DChart>
      <c:catAx>
        <c:axId val="300812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300810208"/>
        <c:crosses val="autoZero"/>
        <c:auto val="1"/>
        <c:lblAlgn val="ctr"/>
        <c:lblOffset val="100"/>
        <c:noMultiLvlLbl val="0"/>
      </c:catAx>
      <c:valAx>
        <c:axId val="300810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008121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5750379253052089"/>
          <c:y val="5.4977277145912322E-2"/>
          <c:w val="0.14249620746947916"/>
          <c:h val="0.4072618353261397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8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26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02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A2BAD8-E7A9-4F6A-9557-D59714CF66E4}" type="doc">
      <dgm:prSet loTypeId="urn:microsoft.com/office/officeart/2005/8/layout/hierarchy1" loCatId="hierarchy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A87CEC47-A265-48FA-91EB-68EA55813F3E}">
      <dgm:prSet phldrT="[Текст]" custT="1"/>
      <dgm:spPr/>
      <dgm:t>
        <a:bodyPr/>
        <a:lstStyle/>
        <a:p>
          <a:r>
            <a:rPr lang="ru-RU" sz="1400" b="1" dirty="0" smtClean="0">
              <a:latin typeface="Arial" panose="020B0604020202020204" pitchFamily="34" charset="0"/>
              <a:cs typeface="Arial" panose="020B0604020202020204" pitchFamily="34" charset="0"/>
            </a:rPr>
            <a:t>Национальный</a:t>
          </a:r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400" b="1" dirty="0" smtClean="0">
              <a:latin typeface="Arial" panose="020B0604020202020204" pitchFamily="34" charset="0"/>
              <a:cs typeface="Arial" panose="020B0604020202020204" pitchFamily="34" charset="0"/>
            </a:rPr>
            <a:t>проект «Образование»</a:t>
          </a:r>
        </a:p>
        <a:p>
          <a:r>
            <a:rPr lang="ru-RU" sz="1400" b="1" dirty="0" smtClean="0">
              <a:effectLst/>
              <a:latin typeface="Arial" panose="020B0604020202020204" pitchFamily="34" charset="0"/>
              <a:cs typeface="Arial" panose="020B0604020202020204" pitchFamily="34" charset="0"/>
            </a:rPr>
            <a:t>(19,1 млн. руб.)</a:t>
          </a:r>
          <a:endParaRPr lang="ru-RU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C853B07-4EAC-4D61-B362-7FC416A684A5}" type="parTrans" cxnId="{A32852E3-23C4-4880-A915-9D9845C36DC1}">
      <dgm:prSet/>
      <dgm:spPr/>
      <dgm:t>
        <a:bodyPr/>
        <a:lstStyle/>
        <a:p>
          <a:endParaRPr lang="ru-RU"/>
        </a:p>
      </dgm:t>
    </dgm:pt>
    <dgm:pt modelId="{7EE17F0D-8A22-4050-AF6A-86D3E065F9C7}" type="sibTrans" cxnId="{A32852E3-23C4-4880-A915-9D9845C36DC1}">
      <dgm:prSet/>
      <dgm:spPr/>
      <dgm:t>
        <a:bodyPr/>
        <a:lstStyle/>
        <a:p>
          <a:endParaRPr lang="ru-RU"/>
        </a:p>
      </dgm:t>
    </dgm:pt>
    <dgm:pt modelId="{4E120128-8518-430A-9F53-56A0EA57C22B}">
      <dgm:prSet phldrT="[Текст]" custT="1"/>
      <dgm:spPr/>
      <dgm:t>
        <a:bodyPr/>
        <a:lstStyle/>
        <a:p>
          <a:r>
            <a:rPr lang="ru-RU" sz="1200" b="0" smtClean="0">
              <a:latin typeface="Arial" panose="020B0604020202020204" pitchFamily="34" charset="0"/>
              <a:cs typeface="Arial" panose="020B0604020202020204" pitchFamily="34" charset="0"/>
            </a:rPr>
            <a:t>Региональный проект «Современная школа»</a:t>
          </a:r>
        </a:p>
        <a:p>
          <a:r>
            <a:rPr lang="ru-RU" sz="1200" b="0" i="0" smtClean="0">
              <a:latin typeface="Arial" panose="020B0604020202020204" pitchFamily="34" charset="0"/>
              <a:cs typeface="Arial" panose="020B0604020202020204" pitchFamily="34" charset="0"/>
            </a:rPr>
            <a:t>(6,8 млн. руб.)</a:t>
          </a:r>
          <a:endParaRPr lang="ru-RU" sz="1200" b="0" i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52A647-C494-4902-B43D-A35CDBDE6502}" type="parTrans" cxnId="{ABB75212-B546-4F3E-B8A3-A57BD1D81943}">
      <dgm:prSet/>
      <dgm:spPr/>
      <dgm:t>
        <a:bodyPr/>
        <a:lstStyle/>
        <a:p>
          <a:endParaRPr lang="ru-RU">
            <a:solidFill>
              <a:schemeClr val="accent6">
                <a:lumMod val="75000"/>
              </a:schemeClr>
            </a:solidFill>
          </a:endParaRPr>
        </a:p>
      </dgm:t>
    </dgm:pt>
    <dgm:pt modelId="{5E6AA3F3-765D-4B15-8056-FDE9CE89D979}" type="sibTrans" cxnId="{ABB75212-B546-4F3E-B8A3-A57BD1D81943}">
      <dgm:prSet/>
      <dgm:spPr/>
      <dgm:t>
        <a:bodyPr/>
        <a:lstStyle/>
        <a:p>
          <a:endParaRPr lang="ru-RU"/>
        </a:p>
      </dgm:t>
    </dgm:pt>
    <dgm:pt modelId="{2087A3F0-AA69-4470-B302-8CF1D253AC42}">
      <dgm:prSet phldrT="[Текст]" custT="1"/>
      <dgm:spPr/>
      <dgm:t>
        <a:bodyPr/>
        <a:lstStyle/>
        <a:p>
          <a:r>
            <a:rPr lang="ru-RU" sz="1200" smtClean="0">
              <a:latin typeface="Arial" panose="020B0604020202020204" pitchFamily="34" charset="0"/>
              <a:cs typeface="Arial" panose="020B0604020202020204" pitchFamily="34" charset="0"/>
            </a:rPr>
            <a:t>Региональный проект «Цифровая образовательная среда»</a:t>
          </a:r>
        </a:p>
        <a:p>
          <a:r>
            <a:rPr lang="ru-RU" sz="1200" b="1" i="0" smtClean="0">
              <a:latin typeface="Arial" panose="020B0604020202020204" pitchFamily="34" charset="0"/>
              <a:cs typeface="Arial" panose="020B0604020202020204" pitchFamily="34" charset="0"/>
            </a:rPr>
            <a:t>(7,1 млн. руб.)</a:t>
          </a:r>
          <a:endParaRPr lang="ru-RU" sz="1200" b="1" i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8A93F85-9574-4CA0-A722-D4F7CE2FF043}" type="sibTrans" cxnId="{BB50394D-739F-4B80-88E9-639B56EC010A}">
      <dgm:prSet/>
      <dgm:spPr/>
      <dgm:t>
        <a:bodyPr/>
        <a:lstStyle/>
        <a:p>
          <a:endParaRPr lang="ru-RU"/>
        </a:p>
      </dgm:t>
    </dgm:pt>
    <dgm:pt modelId="{3CEDF9A5-1A84-419B-9915-BE61E9599C84}" type="parTrans" cxnId="{BB50394D-739F-4B80-88E9-639B56EC010A}">
      <dgm:prSet/>
      <dgm:spPr/>
      <dgm:t>
        <a:bodyPr/>
        <a:lstStyle/>
        <a:p>
          <a:endParaRPr lang="ru-RU"/>
        </a:p>
      </dgm:t>
    </dgm:pt>
    <dgm:pt modelId="{4FF3DC0D-B3F0-4CB8-9181-9E871B675D8F}">
      <dgm:prSet custT="1"/>
      <dgm:spPr/>
      <dgm:t>
        <a:bodyPr/>
        <a:lstStyle/>
        <a:p>
          <a:r>
            <a:rPr lang="ru-RU" sz="1200" smtClean="0">
              <a:latin typeface="Arial" panose="020B0604020202020204" pitchFamily="34" charset="0"/>
              <a:cs typeface="Arial" panose="020B0604020202020204" pitchFamily="34" charset="0"/>
            </a:rPr>
            <a:t>Региональный проект "Патриотическое воспитание граждан Российской Федерации«</a:t>
          </a:r>
        </a:p>
        <a:p>
          <a:r>
            <a:rPr lang="ru-RU" sz="1200" b="1" smtClean="0">
              <a:latin typeface="Arial" panose="020B0604020202020204" pitchFamily="34" charset="0"/>
              <a:cs typeface="Arial" panose="020B0604020202020204" pitchFamily="34" charset="0"/>
            </a:rPr>
            <a:t>(4,3 млн.руб.)</a:t>
          </a:r>
          <a:endParaRPr lang="ru-RU" sz="1200" b="1" dirty="0"/>
        </a:p>
      </dgm:t>
    </dgm:pt>
    <dgm:pt modelId="{EF4C40B6-2C58-4C05-A6B1-86BF4AB30AA8}" type="parTrans" cxnId="{C3E035AB-0192-4CAC-9763-7D11D5B04D6C}">
      <dgm:prSet/>
      <dgm:spPr/>
      <dgm:t>
        <a:bodyPr/>
        <a:lstStyle/>
        <a:p>
          <a:endParaRPr lang="ru-RU"/>
        </a:p>
      </dgm:t>
    </dgm:pt>
    <dgm:pt modelId="{B8EF4069-D372-4AD2-97AC-3456C36818E3}" type="sibTrans" cxnId="{C3E035AB-0192-4CAC-9763-7D11D5B04D6C}">
      <dgm:prSet/>
      <dgm:spPr/>
      <dgm:t>
        <a:bodyPr/>
        <a:lstStyle/>
        <a:p>
          <a:endParaRPr lang="ru-RU"/>
        </a:p>
      </dgm:t>
    </dgm:pt>
    <dgm:pt modelId="{FF25FD9A-3FAF-4CF1-8552-86B0662ADFEF}">
      <dgm:prSet custT="1"/>
      <dgm:spPr/>
      <dgm:t>
        <a:bodyPr/>
        <a:lstStyle/>
        <a:p>
          <a:r>
            <a:rPr lang="ru-RU" sz="1200" smtClean="0">
              <a:latin typeface="Arial" panose="020B0604020202020204" pitchFamily="34" charset="0"/>
              <a:cs typeface="Arial" panose="020B0604020202020204" pitchFamily="34" charset="0"/>
            </a:rPr>
            <a:t>Региональный проект «Развитие системы поддержки молодежи ("Молодежь России")»</a:t>
          </a:r>
        </a:p>
        <a:p>
          <a:r>
            <a:rPr lang="ru-RU" sz="1200" b="1" smtClean="0">
              <a:latin typeface="Arial" panose="020B0604020202020204" pitchFamily="34" charset="0"/>
              <a:cs typeface="Arial" panose="020B0604020202020204" pitchFamily="34" charset="0"/>
            </a:rPr>
            <a:t>(0,9 млн.руб.)</a:t>
          </a:r>
          <a:endParaRPr lang="ru-RU" sz="12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184462-0703-434B-A387-541A17EA5A43}" type="parTrans" cxnId="{3E766F27-7A33-4299-9454-C2CA583C0183}">
      <dgm:prSet/>
      <dgm:spPr/>
      <dgm:t>
        <a:bodyPr/>
        <a:lstStyle/>
        <a:p>
          <a:endParaRPr lang="ru-RU"/>
        </a:p>
      </dgm:t>
    </dgm:pt>
    <dgm:pt modelId="{684B925F-1C87-41CD-8E2D-31269FEB5934}" type="sibTrans" cxnId="{3E766F27-7A33-4299-9454-C2CA583C0183}">
      <dgm:prSet/>
      <dgm:spPr/>
      <dgm:t>
        <a:bodyPr/>
        <a:lstStyle/>
        <a:p>
          <a:endParaRPr lang="ru-RU"/>
        </a:p>
      </dgm:t>
    </dgm:pt>
    <dgm:pt modelId="{974AF43D-B8ED-4E19-8910-47CD0556D481}" type="pres">
      <dgm:prSet presAssocID="{26A2BAD8-E7A9-4F6A-9557-D59714CF66E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B66F0A6-E947-46DE-99E3-99734B2F5FA2}" type="pres">
      <dgm:prSet presAssocID="{A87CEC47-A265-48FA-91EB-68EA55813F3E}" presName="hierRoot1" presStyleCnt="0"/>
      <dgm:spPr/>
      <dgm:t>
        <a:bodyPr/>
        <a:lstStyle/>
        <a:p>
          <a:endParaRPr lang="ru-RU"/>
        </a:p>
      </dgm:t>
    </dgm:pt>
    <dgm:pt modelId="{8FBD803D-DDF6-4754-8660-134DEE4E2837}" type="pres">
      <dgm:prSet presAssocID="{A87CEC47-A265-48FA-91EB-68EA55813F3E}" presName="composite" presStyleCnt="0"/>
      <dgm:spPr/>
      <dgm:t>
        <a:bodyPr/>
        <a:lstStyle/>
        <a:p>
          <a:endParaRPr lang="ru-RU"/>
        </a:p>
      </dgm:t>
    </dgm:pt>
    <dgm:pt modelId="{53642950-60BE-463C-BE0D-1E6037ABF580}" type="pres">
      <dgm:prSet presAssocID="{A87CEC47-A265-48FA-91EB-68EA55813F3E}" presName="background" presStyleLbl="node0" presStyleIdx="0" presStyleCnt="1"/>
      <dgm:spPr/>
      <dgm:t>
        <a:bodyPr/>
        <a:lstStyle/>
        <a:p>
          <a:endParaRPr lang="ru-RU"/>
        </a:p>
      </dgm:t>
    </dgm:pt>
    <dgm:pt modelId="{3E89C9F9-1489-486B-9F58-45E9DC186622}" type="pres">
      <dgm:prSet presAssocID="{A87CEC47-A265-48FA-91EB-68EA55813F3E}" presName="text" presStyleLbl="fgAcc0" presStyleIdx="0" presStyleCnt="1" custScaleX="121546" custScaleY="74531" custLinFactNeighborX="57988" custLinFactNeighborY="-3365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C9596C0-1DCD-40AC-89AF-FECDA67AF669}" type="pres">
      <dgm:prSet presAssocID="{A87CEC47-A265-48FA-91EB-68EA55813F3E}" presName="hierChild2" presStyleCnt="0"/>
      <dgm:spPr/>
      <dgm:t>
        <a:bodyPr/>
        <a:lstStyle/>
        <a:p>
          <a:endParaRPr lang="ru-RU"/>
        </a:p>
      </dgm:t>
    </dgm:pt>
    <dgm:pt modelId="{23F04BDA-D679-4634-9918-DCAB639F3BC9}" type="pres">
      <dgm:prSet presAssocID="{B052A647-C494-4902-B43D-A35CDBDE6502}" presName="Name10" presStyleLbl="parChTrans1D2" presStyleIdx="0" presStyleCnt="4"/>
      <dgm:spPr/>
      <dgm:t>
        <a:bodyPr/>
        <a:lstStyle/>
        <a:p>
          <a:endParaRPr lang="ru-RU"/>
        </a:p>
      </dgm:t>
    </dgm:pt>
    <dgm:pt modelId="{A864C55E-7882-4A66-BBD3-11F3DE363F62}" type="pres">
      <dgm:prSet presAssocID="{4E120128-8518-430A-9F53-56A0EA57C22B}" presName="hierRoot2" presStyleCnt="0"/>
      <dgm:spPr/>
      <dgm:t>
        <a:bodyPr/>
        <a:lstStyle/>
        <a:p>
          <a:endParaRPr lang="ru-RU"/>
        </a:p>
      </dgm:t>
    </dgm:pt>
    <dgm:pt modelId="{F2AB42A9-BD11-4B42-8BB3-FC11E2D231F2}" type="pres">
      <dgm:prSet presAssocID="{4E120128-8518-430A-9F53-56A0EA57C22B}" presName="composite2" presStyleCnt="0"/>
      <dgm:spPr/>
      <dgm:t>
        <a:bodyPr/>
        <a:lstStyle/>
        <a:p>
          <a:endParaRPr lang="ru-RU"/>
        </a:p>
      </dgm:t>
    </dgm:pt>
    <dgm:pt modelId="{2CD3CBB8-5DDE-4CD5-AFD2-949010BAD5E3}" type="pres">
      <dgm:prSet presAssocID="{4E120128-8518-430A-9F53-56A0EA57C22B}" presName="background2" presStyleLbl="node2" presStyleIdx="0" presStyleCnt="4"/>
      <dgm:spPr/>
      <dgm:t>
        <a:bodyPr/>
        <a:lstStyle/>
        <a:p>
          <a:endParaRPr lang="ru-RU"/>
        </a:p>
      </dgm:t>
    </dgm:pt>
    <dgm:pt modelId="{E9A99687-FC5F-4344-902B-E2DE02649B5D}" type="pres">
      <dgm:prSet presAssocID="{4E120128-8518-430A-9F53-56A0EA57C22B}" presName="text2" presStyleLbl="fgAcc2" presStyleIdx="0" presStyleCnt="4" custScaleX="100275" custScaleY="9554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48985A5-AA33-4F96-B904-B3A13DE77422}" type="pres">
      <dgm:prSet presAssocID="{4E120128-8518-430A-9F53-56A0EA57C22B}" presName="hierChild3" presStyleCnt="0"/>
      <dgm:spPr/>
      <dgm:t>
        <a:bodyPr/>
        <a:lstStyle/>
        <a:p>
          <a:endParaRPr lang="ru-RU"/>
        </a:p>
      </dgm:t>
    </dgm:pt>
    <dgm:pt modelId="{E50356D7-A601-4700-B183-C436D16CCB3F}" type="pres">
      <dgm:prSet presAssocID="{3CEDF9A5-1A84-419B-9915-BE61E9599C84}" presName="Name10" presStyleLbl="parChTrans1D2" presStyleIdx="1" presStyleCnt="4"/>
      <dgm:spPr/>
      <dgm:t>
        <a:bodyPr/>
        <a:lstStyle/>
        <a:p>
          <a:endParaRPr lang="ru-RU"/>
        </a:p>
      </dgm:t>
    </dgm:pt>
    <dgm:pt modelId="{F1DBBC42-C6A2-4154-8EA9-1A893941CF39}" type="pres">
      <dgm:prSet presAssocID="{2087A3F0-AA69-4470-B302-8CF1D253AC42}" presName="hierRoot2" presStyleCnt="0"/>
      <dgm:spPr/>
      <dgm:t>
        <a:bodyPr/>
        <a:lstStyle/>
        <a:p>
          <a:endParaRPr lang="ru-RU"/>
        </a:p>
      </dgm:t>
    </dgm:pt>
    <dgm:pt modelId="{6E72B044-7B3A-4647-8A79-552C0AC3EF76}" type="pres">
      <dgm:prSet presAssocID="{2087A3F0-AA69-4470-B302-8CF1D253AC42}" presName="composite2" presStyleCnt="0"/>
      <dgm:spPr/>
      <dgm:t>
        <a:bodyPr/>
        <a:lstStyle/>
        <a:p>
          <a:endParaRPr lang="ru-RU"/>
        </a:p>
      </dgm:t>
    </dgm:pt>
    <dgm:pt modelId="{19D338FE-41CC-4D8E-A56A-D0352EBC5B80}" type="pres">
      <dgm:prSet presAssocID="{2087A3F0-AA69-4470-B302-8CF1D253AC42}" presName="background2" presStyleLbl="node2" presStyleIdx="1" presStyleCnt="4"/>
      <dgm:spPr/>
      <dgm:t>
        <a:bodyPr/>
        <a:lstStyle/>
        <a:p>
          <a:endParaRPr lang="ru-RU"/>
        </a:p>
      </dgm:t>
    </dgm:pt>
    <dgm:pt modelId="{A1C309A1-913D-4EDE-ADD9-9FF6AB0B77AD}" type="pres">
      <dgm:prSet presAssocID="{2087A3F0-AA69-4470-B302-8CF1D253AC42}" presName="text2" presStyleLbl="fgAcc2" presStyleIdx="1" presStyleCnt="4" custScaleX="98010" custScaleY="9588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9741582-A76E-4E4C-B34C-368E69252C43}" type="pres">
      <dgm:prSet presAssocID="{2087A3F0-AA69-4470-B302-8CF1D253AC42}" presName="hierChild3" presStyleCnt="0"/>
      <dgm:spPr/>
      <dgm:t>
        <a:bodyPr/>
        <a:lstStyle/>
        <a:p>
          <a:endParaRPr lang="ru-RU"/>
        </a:p>
      </dgm:t>
    </dgm:pt>
    <dgm:pt modelId="{1A59F93A-82D3-4452-A616-620A403B838A}" type="pres">
      <dgm:prSet presAssocID="{50184462-0703-434B-A387-541A17EA5A43}" presName="Name10" presStyleLbl="parChTrans1D2" presStyleIdx="2" presStyleCnt="4"/>
      <dgm:spPr/>
      <dgm:t>
        <a:bodyPr/>
        <a:lstStyle/>
        <a:p>
          <a:endParaRPr lang="ru-RU"/>
        </a:p>
      </dgm:t>
    </dgm:pt>
    <dgm:pt modelId="{D1ABF844-B0D7-4E5A-A34B-67B346FF5017}" type="pres">
      <dgm:prSet presAssocID="{FF25FD9A-3FAF-4CF1-8552-86B0662ADFEF}" presName="hierRoot2" presStyleCnt="0"/>
      <dgm:spPr/>
      <dgm:t>
        <a:bodyPr/>
        <a:lstStyle/>
        <a:p>
          <a:endParaRPr lang="ru-RU"/>
        </a:p>
      </dgm:t>
    </dgm:pt>
    <dgm:pt modelId="{AD6F6679-0F3F-4E1B-B1A7-F4A68672F2E6}" type="pres">
      <dgm:prSet presAssocID="{FF25FD9A-3FAF-4CF1-8552-86B0662ADFEF}" presName="composite2" presStyleCnt="0"/>
      <dgm:spPr/>
      <dgm:t>
        <a:bodyPr/>
        <a:lstStyle/>
        <a:p>
          <a:endParaRPr lang="ru-RU"/>
        </a:p>
      </dgm:t>
    </dgm:pt>
    <dgm:pt modelId="{79649B60-A5F4-4BFF-8D5C-FC7D9BF7AD08}" type="pres">
      <dgm:prSet presAssocID="{FF25FD9A-3FAF-4CF1-8552-86B0662ADFEF}" presName="background2" presStyleLbl="node2" presStyleIdx="2" presStyleCnt="4"/>
      <dgm:spPr/>
      <dgm:t>
        <a:bodyPr/>
        <a:lstStyle/>
        <a:p>
          <a:endParaRPr lang="ru-RU"/>
        </a:p>
      </dgm:t>
    </dgm:pt>
    <dgm:pt modelId="{1B5CCF9B-7963-4C9E-B1E8-67854ECCE54E}" type="pres">
      <dgm:prSet presAssocID="{FF25FD9A-3FAF-4CF1-8552-86B0662ADFEF}" presName="text2" presStyleLbl="fgAcc2" presStyleIdx="2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9F3C789-85C0-4FFE-9A27-772663ADB671}" type="pres">
      <dgm:prSet presAssocID="{FF25FD9A-3FAF-4CF1-8552-86B0662ADFEF}" presName="hierChild3" presStyleCnt="0"/>
      <dgm:spPr/>
      <dgm:t>
        <a:bodyPr/>
        <a:lstStyle/>
        <a:p>
          <a:endParaRPr lang="ru-RU"/>
        </a:p>
      </dgm:t>
    </dgm:pt>
    <dgm:pt modelId="{F9CAB522-8BDA-4213-BDBC-34AF92438519}" type="pres">
      <dgm:prSet presAssocID="{EF4C40B6-2C58-4C05-A6B1-86BF4AB30AA8}" presName="Name10" presStyleLbl="parChTrans1D2" presStyleIdx="3" presStyleCnt="4"/>
      <dgm:spPr/>
      <dgm:t>
        <a:bodyPr/>
        <a:lstStyle/>
        <a:p>
          <a:endParaRPr lang="ru-RU"/>
        </a:p>
      </dgm:t>
    </dgm:pt>
    <dgm:pt modelId="{104FF8BF-4074-48BF-8A35-93F49967C2FF}" type="pres">
      <dgm:prSet presAssocID="{4FF3DC0D-B3F0-4CB8-9181-9E871B675D8F}" presName="hierRoot2" presStyleCnt="0"/>
      <dgm:spPr/>
      <dgm:t>
        <a:bodyPr/>
        <a:lstStyle/>
        <a:p>
          <a:endParaRPr lang="ru-RU"/>
        </a:p>
      </dgm:t>
    </dgm:pt>
    <dgm:pt modelId="{7D79E386-5C99-4342-8AE8-B95C92480E95}" type="pres">
      <dgm:prSet presAssocID="{4FF3DC0D-B3F0-4CB8-9181-9E871B675D8F}" presName="composite2" presStyleCnt="0"/>
      <dgm:spPr/>
      <dgm:t>
        <a:bodyPr/>
        <a:lstStyle/>
        <a:p>
          <a:endParaRPr lang="ru-RU"/>
        </a:p>
      </dgm:t>
    </dgm:pt>
    <dgm:pt modelId="{404CB813-5B77-4B5C-85FE-8B31066B7316}" type="pres">
      <dgm:prSet presAssocID="{4FF3DC0D-B3F0-4CB8-9181-9E871B675D8F}" presName="background2" presStyleLbl="node2" presStyleIdx="3" presStyleCnt="4"/>
      <dgm:spPr/>
      <dgm:t>
        <a:bodyPr/>
        <a:lstStyle/>
        <a:p>
          <a:endParaRPr lang="ru-RU"/>
        </a:p>
      </dgm:t>
    </dgm:pt>
    <dgm:pt modelId="{8F4D6F05-1A78-46E3-967C-A9B6BF9E7670}" type="pres">
      <dgm:prSet presAssocID="{4FF3DC0D-B3F0-4CB8-9181-9E871B675D8F}" presName="text2" presStyleLbl="fgAcc2" presStyleIdx="3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EBA1A4C-C853-4302-8416-2A11E30EC6A5}" type="pres">
      <dgm:prSet presAssocID="{4FF3DC0D-B3F0-4CB8-9181-9E871B675D8F}" presName="hierChild3" presStyleCnt="0"/>
      <dgm:spPr/>
      <dgm:t>
        <a:bodyPr/>
        <a:lstStyle/>
        <a:p>
          <a:endParaRPr lang="ru-RU"/>
        </a:p>
      </dgm:t>
    </dgm:pt>
  </dgm:ptLst>
  <dgm:cxnLst>
    <dgm:cxn modelId="{A65F1E1E-3D60-44AB-8AE9-7D75776B1DF4}" type="presOf" srcId="{2087A3F0-AA69-4470-B302-8CF1D253AC42}" destId="{A1C309A1-913D-4EDE-ADD9-9FF6AB0B77AD}" srcOrd="0" destOrd="0" presId="urn:microsoft.com/office/officeart/2005/8/layout/hierarchy1"/>
    <dgm:cxn modelId="{C9656EDF-3CAF-49DC-90A7-65FFC18ECCD5}" type="presOf" srcId="{FF25FD9A-3FAF-4CF1-8552-86B0662ADFEF}" destId="{1B5CCF9B-7963-4C9E-B1E8-67854ECCE54E}" srcOrd="0" destOrd="0" presId="urn:microsoft.com/office/officeart/2005/8/layout/hierarchy1"/>
    <dgm:cxn modelId="{A08EEC2A-19DB-4962-818F-D867434C2854}" type="presOf" srcId="{26A2BAD8-E7A9-4F6A-9557-D59714CF66E4}" destId="{974AF43D-B8ED-4E19-8910-47CD0556D481}" srcOrd="0" destOrd="0" presId="urn:microsoft.com/office/officeart/2005/8/layout/hierarchy1"/>
    <dgm:cxn modelId="{C3E035AB-0192-4CAC-9763-7D11D5B04D6C}" srcId="{A87CEC47-A265-48FA-91EB-68EA55813F3E}" destId="{4FF3DC0D-B3F0-4CB8-9181-9E871B675D8F}" srcOrd="3" destOrd="0" parTransId="{EF4C40B6-2C58-4C05-A6B1-86BF4AB30AA8}" sibTransId="{B8EF4069-D372-4AD2-97AC-3456C36818E3}"/>
    <dgm:cxn modelId="{ABB75212-B546-4F3E-B8A3-A57BD1D81943}" srcId="{A87CEC47-A265-48FA-91EB-68EA55813F3E}" destId="{4E120128-8518-430A-9F53-56A0EA57C22B}" srcOrd="0" destOrd="0" parTransId="{B052A647-C494-4902-B43D-A35CDBDE6502}" sibTransId="{5E6AA3F3-765D-4B15-8056-FDE9CE89D979}"/>
    <dgm:cxn modelId="{3E766F27-7A33-4299-9454-C2CA583C0183}" srcId="{A87CEC47-A265-48FA-91EB-68EA55813F3E}" destId="{FF25FD9A-3FAF-4CF1-8552-86B0662ADFEF}" srcOrd="2" destOrd="0" parTransId="{50184462-0703-434B-A387-541A17EA5A43}" sibTransId="{684B925F-1C87-41CD-8E2D-31269FEB5934}"/>
    <dgm:cxn modelId="{345B57FD-BD07-4CD9-B00A-4D105586C6F9}" type="presOf" srcId="{4E120128-8518-430A-9F53-56A0EA57C22B}" destId="{E9A99687-FC5F-4344-902B-E2DE02649B5D}" srcOrd="0" destOrd="0" presId="urn:microsoft.com/office/officeart/2005/8/layout/hierarchy1"/>
    <dgm:cxn modelId="{EA486F10-B78C-4554-85AD-FD09DE151B34}" type="presOf" srcId="{4FF3DC0D-B3F0-4CB8-9181-9E871B675D8F}" destId="{8F4D6F05-1A78-46E3-967C-A9B6BF9E7670}" srcOrd="0" destOrd="0" presId="urn:microsoft.com/office/officeart/2005/8/layout/hierarchy1"/>
    <dgm:cxn modelId="{1F1D5F2C-7259-4CE5-B410-67295882176B}" type="presOf" srcId="{3CEDF9A5-1A84-419B-9915-BE61E9599C84}" destId="{E50356D7-A601-4700-B183-C436D16CCB3F}" srcOrd="0" destOrd="0" presId="urn:microsoft.com/office/officeart/2005/8/layout/hierarchy1"/>
    <dgm:cxn modelId="{A32852E3-23C4-4880-A915-9D9845C36DC1}" srcId="{26A2BAD8-E7A9-4F6A-9557-D59714CF66E4}" destId="{A87CEC47-A265-48FA-91EB-68EA55813F3E}" srcOrd="0" destOrd="0" parTransId="{7C853B07-4EAC-4D61-B362-7FC416A684A5}" sibTransId="{7EE17F0D-8A22-4050-AF6A-86D3E065F9C7}"/>
    <dgm:cxn modelId="{BB50394D-739F-4B80-88E9-639B56EC010A}" srcId="{A87CEC47-A265-48FA-91EB-68EA55813F3E}" destId="{2087A3F0-AA69-4470-B302-8CF1D253AC42}" srcOrd="1" destOrd="0" parTransId="{3CEDF9A5-1A84-419B-9915-BE61E9599C84}" sibTransId="{A8A93F85-9574-4CA0-A722-D4F7CE2FF043}"/>
    <dgm:cxn modelId="{17C0E700-0042-4FE1-A9D0-34E72D0EE0AF}" type="presOf" srcId="{A87CEC47-A265-48FA-91EB-68EA55813F3E}" destId="{3E89C9F9-1489-486B-9F58-45E9DC186622}" srcOrd="0" destOrd="0" presId="urn:microsoft.com/office/officeart/2005/8/layout/hierarchy1"/>
    <dgm:cxn modelId="{6EB3D9D7-DFC5-4074-B611-F211DB19FD20}" type="presOf" srcId="{50184462-0703-434B-A387-541A17EA5A43}" destId="{1A59F93A-82D3-4452-A616-620A403B838A}" srcOrd="0" destOrd="0" presId="urn:microsoft.com/office/officeart/2005/8/layout/hierarchy1"/>
    <dgm:cxn modelId="{2FC46BAA-09D4-4176-9B4D-66D67607B1B0}" type="presOf" srcId="{B052A647-C494-4902-B43D-A35CDBDE6502}" destId="{23F04BDA-D679-4634-9918-DCAB639F3BC9}" srcOrd="0" destOrd="0" presId="urn:microsoft.com/office/officeart/2005/8/layout/hierarchy1"/>
    <dgm:cxn modelId="{5F936164-0894-47BD-B1ED-485B4595739E}" type="presOf" srcId="{EF4C40B6-2C58-4C05-A6B1-86BF4AB30AA8}" destId="{F9CAB522-8BDA-4213-BDBC-34AF92438519}" srcOrd="0" destOrd="0" presId="urn:microsoft.com/office/officeart/2005/8/layout/hierarchy1"/>
    <dgm:cxn modelId="{FCD848E3-0D79-4E40-9E96-C95E8CB9A317}" type="presParOf" srcId="{974AF43D-B8ED-4E19-8910-47CD0556D481}" destId="{FB66F0A6-E947-46DE-99E3-99734B2F5FA2}" srcOrd="0" destOrd="0" presId="urn:microsoft.com/office/officeart/2005/8/layout/hierarchy1"/>
    <dgm:cxn modelId="{BD898603-8802-410B-BAB6-C29DEBB7B96F}" type="presParOf" srcId="{FB66F0A6-E947-46DE-99E3-99734B2F5FA2}" destId="{8FBD803D-DDF6-4754-8660-134DEE4E2837}" srcOrd="0" destOrd="0" presId="urn:microsoft.com/office/officeart/2005/8/layout/hierarchy1"/>
    <dgm:cxn modelId="{7328EC05-A953-4BA9-9402-0B4F33D83207}" type="presParOf" srcId="{8FBD803D-DDF6-4754-8660-134DEE4E2837}" destId="{53642950-60BE-463C-BE0D-1E6037ABF580}" srcOrd="0" destOrd="0" presId="urn:microsoft.com/office/officeart/2005/8/layout/hierarchy1"/>
    <dgm:cxn modelId="{AE764AF1-17DF-4E3F-8738-1765238565C9}" type="presParOf" srcId="{8FBD803D-DDF6-4754-8660-134DEE4E2837}" destId="{3E89C9F9-1489-486B-9F58-45E9DC186622}" srcOrd="1" destOrd="0" presId="urn:microsoft.com/office/officeart/2005/8/layout/hierarchy1"/>
    <dgm:cxn modelId="{8698D756-F5B5-445D-B549-3E4D3AEDE392}" type="presParOf" srcId="{FB66F0A6-E947-46DE-99E3-99734B2F5FA2}" destId="{5C9596C0-1DCD-40AC-89AF-FECDA67AF669}" srcOrd="1" destOrd="0" presId="urn:microsoft.com/office/officeart/2005/8/layout/hierarchy1"/>
    <dgm:cxn modelId="{C36D4644-CAAA-4130-8C6F-151E197BBA7C}" type="presParOf" srcId="{5C9596C0-1DCD-40AC-89AF-FECDA67AF669}" destId="{23F04BDA-D679-4634-9918-DCAB639F3BC9}" srcOrd="0" destOrd="0" presId="urn:microsoft.com/office/officeart/2005/8/layout/hierarchy1"/>
    <dgm:cxn modelId="{F344CB35-82C5-434B-98D4-0D9F24AD8A2F}" type="presParOf" srcId="{5C9596C0-1DCD-40AC-89AF-FECDA67AF669}" destId="{A864C55E-7882-4A66-BBD3-11F3DE363F62}" srcOrd="1" destOrd="0" presId="urn:microsoft.com/office/officeart/2005/8/layout/hierarchy1"/>
    <dgm:cxn modelId="{F60A58FF-FBA5-4D91-B51A-B59EC068FBC8}" type="presParOf" srcId="{A864C55E-7882-4A66-BBD3-11F3DE363F62}" destId="{F2AB42A9-BD11-4B42-8BB3-FC11E2D231F2}" srcOrd="0" destOrd="0" presId="urn:microsoft.com/office/officeart/2005/8/layout/hierarchy1"/>
    <dgm:cxn modelId="{52B6B5BC-1CC3-4BEF-A9EC-0B39E160AF27}" type="presParOf" srcId="{F2AB42A9-BD11-4B42-8BB3-FC11E2D231F2}" destId="{2CD3CBB8-5DDE-4CD5-AFD2-949010BAD5E3}" srcOrd="0" destOrd="0" presId="urn:microsoft.com/office/officeart/2005/8/layout/hierarchy1"/>
    <dgm:cxn modelId="{C3A0983B-B0F1-4342-8EDA-127259CB4B04}" type="presParOf" srcId="{F2AB42A9-BD11-4B42-8BB3-FC11E2D231F2}" destId="{E9A99687-FC5F-4344-902B-E2DE02649B5D}" srcOrd="1" destOrd="0" presId="urn:microsoft.com/office/officeart/2005/8/layout/hierarchy1"/>
    <dgm:cxn modelId="{B6773DF6-D096-43D3-98E9-D47248679477}" type="presParOf" srcId="{A864C55E-7882-4A66-BBD3-11F3DE363F62}" destId="{B48985A5-AA33-4F96-B904-B3A13DE77422}" srcOrd="1" destOrd="0" presId="urn:microsoft.com/office/officeart/2005/8/layout/hierarchy1"/>
    <dgm:cxn modelId="{3FA5CC8A-2E46-48A2-AD8F-9982DEEAA6B1}" type="presParOf" srcId="{5C9596C0-1DCD-40AC-89AF-FECDA67AF669}" destId="{E50356D7-A601-4700-B183-C436D16CCB3F}" srcOrd="2" destOrd="0" presId="urn:microsoft.com/office/officeart/2005/8/layout/hierarchy1"/>
    <dgm:cxn modelId="{DBB6F341-0659-4264-ACF2-6F1A2E67BA87}" type="presParOf" srcId="{5C9596C0-1DCD-40AC-89AF-FECDA67AF669}" destId="{F1DBBC42-C6A2-4154-8EA9-1A893941CF39}" srcOrd="3" destOrd="0" presId="urn:microsoft.com/office/officeart/2005/8/layout/hierarchy1"/>
    <dgm:cxn modelId="{925A0D1A-AB25-47D0-9D32-F9E73F97BDFF}" type="presParOf" srcId="{F1DBBC42-C6A2-4154-8EA9-1A893941CF39}" destId="{6E72B044-7B3A-4647-8A79-552C0AC3EF76}" srcOrd="0" destOrd="0" presId="urn:microsoft.com/office/officeart/2005/8/layout/hierarchy1"/>
    <dgm:cxn modelId="{6681D705-29C9-46E1-B3ED-D24907069F32}" type="presParOf" srcId="{6E72B044-7B3A-4647-8A79-552C0AC3EF76}" destId="{19D338FE-41CC-4D8E-A56A-D0352EBC5B80}" srcOrd="0" destOrd="0" presId="urn:microsoft.com/office/officeart/2005/8/layout/hierarchy1"/>
    <dgm:cxn modelId="{B013C2E8-0ED2-4021-943E-F0554ACC4A7F}" type="presParOf" srcId="{6E72B044-7B3A-4647-8A79-552C0AC3EF76}" destId="{A1C309A1-913D-4EDE-ADD9-9FF6AB0B77AD}" srcOrd="1" destOrd="0" presId="urn:microsoft.com/office/officeart/2005/8/layout/hierarchy1"/>
    <dgm:cxn modelId="{EE994829-7AFF-418C-872E-5AD6BA86C63C}" type="presParOf" srcId="{F1DBBC42-C6A2-4154-8EA9-1A893941CF39}" destId="{69741582-A76E-4E4C-B34C-368E69252C43}" srcOrd="1" destOrd="0" presId="urn:microsoft.com/office/officeart/2005/8/layout/hierarchy1"/>
    <dgm:cxn modelId="{65D031C3-BE7F-40B5-821E-61A9332AD3EA}" type="presParOf" srcId="{5C9596C0-1DCD-40AC-89AF-FECDA67AF669}" destId="{1A59F93A-82D3-4452-A616-620A403B838A}" srcOrd="4" destOrd="0" presId="urn:microsoft.com/office/officeart/2005/8/layout/hierarchy1"/>
    <dgm:cxn modelId="{451DAC3F-8ED2-4F19-BD0F-0406A6D945BA}" type="presParOf" srcId="{5C9596C0-1DCD-40AC-89AF-FECDA67AF669}" destId="{D1ABF844-B0D7-4E5A-A34B-67B346FF5017}" srcOrd="5" destOrd="0" presId="urn:microsoft.com/office/officeart/2005/8/layout/hierarchy1"/>
    <dgm:cxn modelId="{AAC698CB-A512-41FE-BEEF-F65AB5070D65}" type="presParOf" srcId="{D1ABF844-B0D7-4E5A-A34B-67B346FF5017}" destId="{AD6F6679-0F3F-4E1B-B1A7-F4A68672F2E6}" srcOrd="0" destOrd="0" presId="urn:microsoft.com/office/officeart/2005/8/layout/hierarchy1"/>
    <dgm:cxn modelId="{7D9A8FA6-06EE-4ED7-848F-355BF8056C26}" type="presParOf" srcId="{AD6F6679-0F3F-4E1B-B1A7-F4A68672F2E6}" destId="{79649B60-A5F4-4BFF-8D5C-FC7D9BF7AD08}" srcOrd="0" destOrd="0" presId="urn:microsoft.com/office/officeart/2005/8/layout/hierarchy1"/>
    <dgm:cxn modelId="{26DEFCBF-CCFF-41BD-B4F9-1F7942FA2397}" type="presParOf" srcId="{AD6F6679-0F3F-4E1B-B1A7-F4A68672F2E6}" destId="{1B5CCF9B-7963-4C9E-B1E8-67854ECCE54E}" srcOrd="1" destOrd="0" presId="urn:microsoft.com/office/officeart/2005/8/layout/hierarchy1"/>
    <dgm:cxn modelId="{48599603-01CB-43B5-B507-F41CDA52A0D6}" type="presParOf" srcId="{D1ABF844-B0D7-4E5A-A34B-67B346FF5017}" destId="{09F3C789-85C0-4FFE-9A27-772663ADB671}" srcOrd="1" destOrd="0" presId="urn:microsoft.com/office/officeart/2005/8/layout/hierarchy1"/>
    <dgm:cxn modelId="{FAEC1CCE-E907-4686-97A6-BEBACFB9FE59}" type="presParOf" srcId="{5C9596C0-1DCD-40AC-89AF-FECDA67AF669}" destId="{F9CAB522-8BDA-4213-BDBC-34AF92438519}" srcOrd="6" destOrd="0" presId="urn:microsoft.com/office/officeart/2005/8/layout/hierarchy1"/>
    <dgm:cxn modelId="{C2D1DDC2-7406-41B7-8DB1-87933D43BDF8}" type="presParOf" srcId="{5C9596C0-1DCD-40AC-89AF-FECDA67AF669}" destId="{104FF8BF-4074-48BF-8A35-93F49967C2FF}" srcOrd="7" destOrd="0" presId="urn:microsoft.com/office/officeart/2005/8/layout/hierarchy1"/>
    <dgm:cxn modelId="{2A63EF15-0A01-4D48-9BA7-C55FBB3ED8D3}" type="presParOf" srcId="{104FF8BF-4074-48BF-8A35-93F49967C2FF}" destId="{7D79E386-5C99-4342-8AE8-B95C92480E95}" srcOrd="0" destOrd="0" presId="urn:microsoft.com/office/officeart/2005/8/layout/hierarchy1"/>
    <dgm:cxn modelId="{CAE41BC7-ACA1-4991-B744-97AB8EC2E7FA}" type="presParOf" srcId="{7D79E386-5C99-4342-8AE8-B95C92480E95}" destId="{404CB813-5B77-4B5C-85FE-8B31066B7316}" srcOrd="0" destOrd="0" presId="urn:microsoft.com/office/officeart/2005/8/layout/hierarchy1"/>
    <dgm:cxn modelId="{AE4D1B3E-3BF4-418E-8B9D-EAE9178F5A8E}" type="presParOf" srcId="{7D79E386-5C99-4342-8AE8-B95C92480E95}" destId="{8F4D6F05-1A78-46E3-967C-A9B6BF9E7670}" srcOrd="1" destOrd="0" presId="urn:microsoft.com/office/officeart/2005/8/layout/hierarchy1"/>
    <dgm:cxn modelId="{EC5B39C1-B390-42FD-A9D9-B86E047C144B}" type="presParOf" srcId="{104FF8BF-4074-48BF-8A35-93F49967C2FF}" destId="{4EBA1A4C-C853-4302-8416-2A11E30EC6A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6A2BAD8-E7A9-4F6A-9557-D59714CF66E4}" type="doc">
      <dgm:prSet loTypeId="urn:microsoft.com/office/officeart/2005/8/layout/hierarchy1" loCatId="hierarchy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A87CEC47-A265-48FA-91EB-68EA55813F3E}">
      <dgm:prSet phldrT="[Текст]" custT="1"/>
      <dgm:spPr/>
      <dgm:t>
        <a:bodyPr/>
        <a:lstStyle/>
        <a:p>
          <a:r>
            <a:rPr lang="ru-RU" sz="1400" b="1" dirty="0" smtClean="0">
              <a:latin typeface="Arial" panose="020B0604020202020204" pitchFamily="34" charset="0"/>
              <a:cs typeface="Arial" panose="020B0604020202020204" pitchFamily="34" charset="0"/>
            </a:rPr>
            <a:t>Национальный проект «Жилье и городская среда»</a:t>
          </a:r>
        </a:p>
        <a:p>
          <a:r>
            <a:rPr lang="ru-RU" sz="1400" b="1" dirty="0" smtClean="0">
              <a:latin typeface="Arial" panose="020B0604020202020204" pitchFamily="34" charset="0"/>
              <a:cs typeface="Arial" panose="020B0604020202020204" pitchFamily="34" charset="0"/>
            </a:rPr>
            <a:t>(79,9 млн. руб.)</a:t>
          </a:r>
          <a:endParaRPr lang="ru-RU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C853B07-4EAC-4D61-B362-7FC416A684A5}" type="parTrans" cxnId="{A32852E3-23C4-4880-A915-9D9845C36DC1}">
      <dgm:prSet/>
      <dgm:spPr/>
      <dgm:t>
        <a:bodyPr/>
        <a:lstStyle/>
        <a:p>
          <a:endParaRPr lang="ru-RU"/>
        </a:p>
      </dgm:t>
    </dgm:pt>
    <dgm:pt modelId="{7EE17F0D-8A22-4050-AF6A-86D3E065F9C7}" type="sibTrans" cxnId="{A32852E3-23C4-4880-A915-9D9845C36DC1}">
      <dgm:prSet/>
      <dgm:spPr/>
      <dgm:t>
        <a:bodyPr/>
        <a:lstStyle/>
        <a:p>
          <a:endParaRPr lang="ru-RU"/>
        </a:p>
      </dgm:t>
    </dgm:pt>
    <dgm:pt modelId="{F04EF199-2DAD-4FEB-AD29-76DA0A9CCCA6}">
      <dgm:prSet custT="1"/>
      <dgm:spPr/>
      <dgm:t>
        <a:bodyPr/>
        <a:lstStyle/>
        <a:p>
          <a:r>
            <a:rPr lang="ru-RU" sz="1200" smtClean="0">
              <a:latin typeface="Arial" panose="020B0604020202020204" pitchFamily="34" charset="0"/>
              <a:cs typeface="Arial" panose="020B0604020202020204" pitchFamily="34" charset="0"/>
            </a:rPr>
            <a:t>Региональный проект «Формирование комфортной городской среды»</a:t>
          </a:r>
        </a:p>
        <a:p>
          <a:r>
            <a:rPr lang="ru-RU" sz="1200" b="1" i="0" smtClean="0">
              <a:latin typeface="Arial" panose="020B0604020202020204" pitchFamily="34" charset="0"/>
              <a:cs typeface="Arial" panose="020B0604020202020204" pitchFamily="34" charset="0"/>
            </a:rPr>
            <a:t>(18,9 млн. руб.)</a:t>
          </a:r>
          <a:endParaRPr lang="ru-RU" sz="1200" b="1" i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9B39CA-6628-460A-82AD-E6D33BE36D75}" type="parTrans" cxnId="{C8C51148-612B-415C-9E01-2C842D380A7C}">
      <dgm:prSet/>
      <dgm:spPr/>
      <dgm:t>
        <a:bodyPr/>
        <a:lstStyle/>
        <a:p>
          <a:endParaRPr lang="ru-RU"/>
        </a:p>
      </dgm:t>
    </dgm:pt>
    <dgm:pt modelId="{3F42C1E4-84B7-421E-A327-87181FBB325C}" type="sibTrans" cxnId="{C8C51148-612B-415C-9E01-2C842D380A7C}">
      <dgm:prSet/>
      <dgm:spPr/>
      <dgm:t>
        <a:bodyPr/>
        <a:lstStyle/>
        <a:p>
          <a:endParaRPr lang="ru-RU"/>
        </a:p>
      </dgm:t>
    </dgm:pt>
    <dgm:pt modelId="{9C45E551-2B36-41DD-B0B9-82AD954C6AAD}">
      <dgm:prSet custT="1"/>
      <dgm:spPr/>
      <dgm:t>
        <a:bodyPr/>
        <a:lstStyle/>
        <a:p>
          <a:r>
            <a:rPr lang="ru-RU" sz="1200" smtClean="0">
              <a:latin typeface="Arial" panose="020B0604020202020204" pitchFamily="34" charset="0"/>
              <a:cs typeface="Arial" panose="020B0604020202020204" pitchFamily="34" charset="0"/>
            </a:rPr>
            <a:t>Региональный проект «Чистая вода»</a:t>
          </a:r>
        </a:p>
        <a:p>
          <a:r>
            <a:rPr lang="ru-RU" sz="1200" b="1" i="0" smtClean="0">
              <a:latin typeface="Arial" panose="020B0604020202020204" pitchFamily="34" charset="0"/>
              <a:cs typeface="Arial" panose="020B0604020202020204" pitchFamily="34" charset="0"/>
            </a:rPr>
            <a:t>(61,0 млн. руб.)</a:t>
          </a:r>
          <a:endParaRPr lang="ru-RU" sz="1200" b="1" i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21F3CAA-3F28-4C77-BA0A-E7A0B189C2C0}" type="parTrans" cxnId="{F3DDCFB9-E8FF-483E-AFFE-2478DED43681}">
      <dgm:prSet/>
      <dgm:spPr/>
      <dgm:t>
        <a:bodyPr/>
        <a:lstStyle/>
        <a:p>
          <a:endParaRPr lang="ru-RU"/>
        </a:p>
      </dgm:t>
    </dgm:pt>
    <dgm:pt modelId="{5033519C-16D1-40EB-B465-A10DC0450A66}" type="sibTrans" cxnId="{F3DDCFB9-E8FF-483E-AFFE-2478DED43681}">
      <dgm:prSet/>
      <dgm:spPr/>
      <dgm:t>
        <a:bodyPr/>
        <a:lstStyle/>
        <a:p>
          <a:endParaRPr lang="ru-RU"/>
        </a:p>
      </dgm:t>
    </dgm:pt>
    <dgm:pt modelId="{974AF43D-B8ED-4E19-8910-47CD0556D481}" type="pres">
      <dgm:prSet presAssocID="{26A2BAD8-E7A9-4F6A-9557-D59714CF66E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B66F0A6-E947-46DE-99E3-99734B2F5FA2}" type="pres">
      <dgm:prSet presAssocID="{A87CEC47-A265-48FA-91EB-68EA55813F3E}" presName="hierRoot1" presStyleCnt="0"/>
      <dgm:spPr/>
      <dgm:t>
        <a:bodyPr/>
        <a:lstStyle/>
        <a:p>
          <a:endParaRPr lang="ru-RU"/>
        </a:p>
      </dgm:t>
    </dgm:pt>
    <dgm:pt modelId="{8FBD803D-DDF6-4754-8660-134DEE4E2837}" type="pres">
      <dgm:prSet presAssocID="{A87CEC47-A265-48FA-91EB-68EA55813F3E}" presName="composite" presStyleCnt="0"/>
      <dgm:spPr/>
      <dgm:t>
        <a:bodyPr/>
        <a:lstStyle/>
        <a:p>
          <a:endParaRPr lang="ru-RU"/>
        </a:p>
      </dgm:t>
    </dgm:pt>
    <dgm:pt modelId="{53642950-60BE-463C-BE0D-1E6037ABF580}" type="pres">
      <dgm:prSet presAssocID="{A87CEC47-A265-48FA-91EB-68EA55813F3E}" presName="background" presStyleLbl="node0" presStyleIdx="0" presStyleCnt="1"/>
      <dgm:spPr/>
      <dgm:t>
        <a:bodyPr/>
        <a:lstStyle/>
        <a:p>
          <a:endParaRPr lang="ru-RU"/>
        </a:p>
      </dgm:t>
    </dgm:pt>
    <dgm:pt modelId="{3E89C9F9-1489-486B-9F58-45E9DC186622}" type="pres">
      <dgm:prSet presAssocID="{A87CEC47-A265-48FA-91EB-68EA55813F3E}" presName="text" presStyleLbl="fgAcc0" presStyleIdx="0" presStyleCnt="1" custScaleX="128561" custScaleY="101071" custLinFactNeighborX="86565" custLinFactNeighborY="-4797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C9596C0-1DCD-40AC-89AF-FECDA67AF669}" type="pres">
      <dgm:prSet presAssocID="{A87CEC47-A265-48FA-91EB-68EA55813F3E}" presName="hierChild2" presStyleCnt="0"/>
      <dgm:spPr/>
      <dgm:t>
        <a:bodyPr/>
        <a:lstStyle/>
        <a:p>
          <a:endParaRPr lang="ru-RU"/>
        </a:p>
      </dgm:t>
    </dgm:pt>
    <dgm:pt modelId="{768DAD14-3F2F-48B4-8BF4-F0BA19345EDD}" type="pres">
      <dgm:prSet presAssocID="{5D9B39CA-6628-460A-82AD-E6D33BE36D75}" presName="Name10" presStyleLbl="parChTrans1D2" presStyleIdx="0" presStyleCnt="2"/>
      <dgm:spPr/>
      <dgm:t>
        <a:bodyPr/>
        <a:lstStyle/>
        <a:p>
          <a:endParaRPr lang="ru-RU"/>
        </a:p>
      </dgm:t>
    </dgm:pt>
    <dgm:pt modelId="{1758B2FF-B2F2-4A61-9008-BA1F808C3340}" type="pres">
      <dgm:prSet presAssocID="{F04EF199-2DAD-4FEB-AD29-76DA0A9CCCA6}" presName="hierRoot2" presStyleCnt="0"/>
      <dgm:spPr/>
      <dgm:t>
        <a:bodyPr/>
        <a:lstStyle/>
        <a:p>
          <a:endParaRPr lang="ru-RU"/>
        </a:p>
      </dgm:t>
    </dgm:pt>
    <dgm:pt modelId="{1784E229-EB48-4DC7-8C8A-6351C3201C20}" type="pres">
      <dgm:prSet presAssocID="{F04EF199-2DAD-4FEB-AD29-76DA0A9CCCA6}" presName="composite2" presStyleCnt="0"/>
      <dgm:spPr/>
      <dgm:t>
        <a:bodyPr/>
        <a:lstStyle/>
        <a:p>
          <a:endParaRPr lang="ru-RU"/>
        </a:p>
      </dgm:t>
    </dgm:pt>
    <dgm:pt modelId="{6F30D744-E3A7-4AE4-AE1E-867D8678F6EE}" type="pres">
      <dgm:prSet presAssocID="{F04EF199-2DAD-4FEB-AD29-76DA0A9CCCA6}" presName="background2" presStyleLbl="node2" presStyleIdx="0" presStyleCnt="2"/>
      <dgm:spPr/>
      <dgm:t>
        <a:bodyPr/>
        <a:lstStyle/>
        <a:p>
          <a:endParaRPr lang="ru-RU"/>
        </a:p>
      </dgm:t>
    </dgm:pt>
    <dgm:pt modelId="{8F97ECA1-88E9-4BA7-A6BD-12B41202A252}" type="pres">
      <dgm:prSet presAssocID="{F04EF199-2DAD-4FEB-AD29-76DA0A9CCCA6}" presName="text2" presStyleLbl="fgAcc2" presStyleIdx="0" presStyleCnt="2" custScaleX="100097" custScaleY="123255" custLinFactNeighborX="41502" custLinFactNeighborY="-128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2EEBAD6-7B11-4098-8E54-97E65426D5EB}" type="pres">
      <dgm:prSet presAssocID="{F04EF199-2DAD-4FEB-AD29-76DA0A9CCCA6}" presName="hierChild3" presStyleCnt="0"/>
      <dgm:spPr/>
      <dgm:t>
        <a:bodyPr/>
        <a:lstStyle/>
        <a:p>
          <a:endParaRPr lang="ru-RU"/>
        </a:p>
      </dgm:t>
    </dgm:pt>
    <dgm:pt modelId="{C2CECFE3-3650-4BDA-9ED3-1260BD6A9529}" type="pres">
      <dgm:prSet presAssocID="{521F3CAA-3F28-4C77-BA0A-E7A0B189C2C0}" presName="Name10" presStyleLbl="parChTrans1D2" presStyleIdx="1" presStyleCnt="2"/>
      <dgm:spPr/>
      <dgm:t>
        <a:bodyPr/>
        <a:lstStyle/>
        <a:p>
          <a:endParaRPr lang="ru-RU"/>
        </a:p>
      </dgm:t>
    </dgm:pt>
    <dgm:pt modelId="{A20DDEDA-6D81-49D7-A211-BB95B6C092BE}" type="pres">
      <dgm:prSet presAssocID="{9C45E551-2B36-41DD-B0B9-82AD954C6AAD}" presName="hierRoot2" presStyleCnt="0"/>
      <dgm:spPr/>
      <dgm:t>
        <a:bodyPr/>
        <a:lstStyle/>
        <a:p>
          <a:endParaRPr lang="ru-RU"/>
        </a:p>
      </dgm:t>
    </dgm:pt>
    <dgm:pt modelId="{7558AC70-457B-4928-B298-EAFABD5CD45D}" type="pres">
      <dgm:prSet presAssocID="{9C45E551-2B36-41DD-B0B9-82AD954C6AAD}" presName="composite2" presStyleCnt="0"/>
      <dgm:spPr/>
      <dgm:t>
        <a:bodyPr/>
        <a:lstStyle/>
        <a:p>
          <a:endParaRPr lang="ru-RU"/>
        </a:p>
      </dgm:t>
    </dgm:pt>
    <dgm:pt modelId="{29576450-61B8-4AD3-BEC3-36F03722A12A}" type="pres">
      <dgm:prSet presAssocID="{9C45E551-2B36-41DD-B0B9-82AD954C6AAD}" presName="background2" presStyleLbl="node2" presStyleIdx="1" presStyleCnt="2"/>
      <dgm:spPr/>
      <dgm:t>
        <a:bodyPr/>
        <a:lstStyle/>
        <a:p>
          <a:endParaRPr lang="ru-RU"/>
        </a:p>
      </dgm:t>
    </dgm:pt>
    <dgm:pt modelId="{57970CC2-9703-4AE2-8A56-212E316D609A}" type="pres">
      <dgm:prSet presAssocID="{9C45E551-2B36-41DD-B0B9-82AD954C6AAD}" presName="text2" presStyleLbl="fgAcc2" presStyleIdx="1" presStyleCnt="2" custScaleX="96414" custScaleY="123255" custLinFactNeighborX="68717" custLinFactNeighborY="-128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CF65F4B-00AB-4DE0-AB1E-7BA2AF6C6DD5}" type="pres">
      <dgm:prSet presAssocID="{9C45E551-2B36-41DD-B0B9-82AD954C6AAD}" presName="hierChild3" presStyleCnt="0"/>
      <dgm:spPr/>
      <dgm:t>
        <a:bodyPr/>
        <a:lstStyle/>
        <a:p>
          <a:endParaRPr lang="ru-RU"/>
        </a:p>
      </dgm:t>
    </dgm:pt>
  </dgm:ptLst>
  <dgm:cxnLst>
    <dgm:cxn modelId="{C8C51148-612B-415C-9E01-2C842D380A7C}" srcId="{A87CEC47-A265-48FA-91EB-68EA55813F3E}" destId="{F04EF199-2DAD-4FEB-AD29-76DA0A9CCCA6}" srcOrd="0" destOrd="0" parTransId="{5D9B39CA-6628-460A-82AD-E6D33BE36D75}" sibTransId="{3F42C1E4-84B7-421E-A327-87181FBB325C}"/>
    <dgm:cxn modelId="{F3DDCFB9-E8FF-483E-AFFE-2478DED43681}" srcId="{A87CEC47-A265-48FA-91EB-68EA55813F3E}" destId="{9C45E551-2B36-41DD-B0B9-82AD954C6AAD}" srcOrd="1" destOrd="0" parTransId="{521F3CAA-3F28-4C77-BA0A-E7A0B189C2C0}" sibTransId="{5033519C-16D1-40EB-B465-A10DC0450A66}"/>
    <dgm:cxn modelId="{27F75AF5-4681-4751-BA9A-31E2CE33718C}" type="presOf" srcId="{9C45E551-2B36-41DD-B0B9-82AD954C6AAD}" destId="{57970CC2-9703-4AE2-8A56-212E316D609A}" srcOrd="0" destOrd="0" presId="urn:microsoft.com/office/officeart/2005/8/layout/hierarchy1"/>
    <dgm:cxn modelId="{A7D29DDC-840E-4482-A022-874F9A0CB189}" type="presOf" srcId="{F04EF199-2DAD-4FEB-AD29-76DA0A9CCCA6}" destId="{8F97ECA1-88E9-4BA7-A6BD-12B41202A252}" srcOrd="0" destOrd="0" presId="urn:microsoft.com/office/officeart/2005/8/layout/hierarchy1"/>
    <dgm:cxn modelId="{09901DAC-B163-4925-91D7-2F3FD0D619DE}" type="presOf" srcId="{26A2BAD8-E7A9-4F6A-9557-D59714CF66E4}" destId="{974AF43D-B8ED-4E19-8910-47CD0556D481}" srcOrd="0" destOrd="0" presId="urn:microsoft.com/office/officeart/2005/8/layout/hierarchy1"/>
    <dgm:cxn modelId="{ADF76665-7240-4903-BDB1-013B677AE846}" type="presOf" srcId="{521F3CAA-3F28-4C77-BA0A-E7A0B189C2C0}" destId="{C2CECFE3-3650-4BDA-9ED3-1260BD6A9529}" srcOrd="0" destOrd="0" presId="urn:microsoft.com/office/officeart/2005/8/layout/hierarchy1"/>
    <dgm:cxn modelId="{4D03D298-C62E-4EDB-9C6B-701A650B4E40}" type="presOf" srcId="{A87CEC47-A265-48FA-91EB-68EA55813F3E}" destId="{3E89C9F9-1489-486B-9F58-45E9DC186622}" srcOrd="0" destOrd="0" presId="urn:microsoft.com/office/officeart/2005/8/layout/hierarchy1"/>
    <dgm:cxn modelId="{B88F5C59-39A2-485B-A597-9B72189C0273}" type="presOf" srcId="{5D9B39CA-6628-460A-82AD-E6D33BE36D75}" destId="{768DAD14-3F2F-48B4-8BF4-F0BA19345EDD}" srcOrd="0" destOrd="0" presId="urn:microsoft.com/office/officeart/2005/8/layout/hierarchy1"/>
    <dgm:cxn modelId="{A32852E3-23C4-4880-A915-9D9845C36DC1}" srcId="{26A2BAD8-E7A9-4F6A-9557-D59714CF66E4}" destId="{A87CEC47-A265-48FA-91EB-68EA55813F3E}" srcOrd="0" destOrd="0" parTransId="{7C853B07-4EAC-4D61-B362-7FC416A684A5}" sibTransId="{7EE17F0D-8A22-4050-AF6A-86D3E065F9C7}"/>
    <dgm:cxn modelId="{550764D4-DFA9-4663-B26E-40C6C833CA71}" type="presParOf" srcId="{974AF43D-B8ED-4E19-8910-47CD0556D481}" destId="{FB66F0A6-E947-46DE-99E3-99734B2F5FA2}" srcOrd="0" destOrd="0" presId="urn:microsoft.com/office/officeart/2005/8/layout/hierarchy1"/>
    <dgm:cxn modelId="{74E65446-9076-4354-AFFE-217B5EA8E319}" type="presParOf" srcId="{FB66F0A6-E947-46DE-99E3-99734B2F5FA2}" destId="{8FBD803D-DDF6-4754-8660-134DEE4E2837}" srcOrd="0" destOrd="0" presId="urn:microsoft.com/office/officeart/2005/8/layout/hierarchy1"/>
    <dgm:cxn modelId="{C87E794E-3E62-49E3-B553-BBB2F299E0BD}" type="presParOf" srcId="{8FBD803D-DDF6-4754-8660-134DEE4E2837}" destId="{53642950-60BE-463C-BE0D-1E6037ABF580}" srcOrd="0" destOrd="0" presId="urn:microsoft.com/office/officeart/2005/8/layout/hierarchy1"/>
    <dgm:cxn modelId="{8C63C428-16D9-4EB1-9E56-0474240056DA}" type="presParOf" srcId="{8FBD803D-DDF6-4754-8660-134DEE4E2837}" destId="{3E89C9F9-1489-486B-9F58-45E9DC186622}" srcOrd="1" destOrd="0" presId="urn:microsoft.com/office/officeart/2005/8/layout/hierarchy1"/>
    <dgm:cxn modelId="{4C13E1F5-A850-411C-A051-536FE1FC5276}" type="presParOf" srcId="{FB66F0A6-E947-46DE-99E3-99734B2F5FA2}" destId="{5C9596C0-1DCD-40AC-89AF-FECDA67AF669}" srcOrd="1" destOrd="0" presId="urn:microsoft.com/office/officeart/2005/8/layout/hierarchy1"/>
    <dgm:cxn modelId="{B72FE56E-A772-46D6-A492-95C54F800C28}" type="presParOf" srcId="{5C9596C0-1DCD-40AC-89AF-FECDA67AF669}" destId="{768DAD14-3F2F-48B4-8BF4-F0BA19345EDD}" srcOrd="0" destOrd="0" presId="urn:microsoft.com/office/officeart/2005/8/layout/hierarchy1"/>
    <dgm:cxn modelId="{ABDD6537-B05C-44E2-8A85-92223C5F08A5}" type="presParOf" srcId="{5C9596C0-1DCD-40AC-89AF-FECDA67AF669}" destId="{1758B2FF-B2F2-4A61-9008-BA1F808C3340}" srcOrd="1" destOrd="0" presId="urn:microsoft.com/office/officeart/2005/8/layout/hierarchy1"/>
    <dgm:cxn modelId="{F1323E80-B1BD-4AD8-A700-D90807E2D7DB}" type="presParOf" srcId="{1758B2FF-B2F2-4A61-9008-BA1F808C3340}" destId="{1784E229-EB48-4DC7-8C8A-6351C3201C20}" srcOrd="0" destOrd="0" presId="urn:microsoft.com/office/officeart/2005/8/layout/hierarchy1"/>
    <dgm:cxn modelId="{F51CB004-4753-48F0-9951-03C7F22C313B}" type="presParOf" srcId="{1784E229-EB48-4DC7-8C8A-6351C3201C20}" destId="{6F30D744-E3A7-4AE4-AE1E-867D8678F6EE}" srcOrd="0" destOrd="0" presId="urn:microsoft.com/office/officeart/2005/8/layout/hierarchy1"/>
    <dgm:cxn modelId="{D336F808-5ED4-4B0D-BABC-2F3619FE8ABD}" type="presParOf" srcId="{1784E229-EB48-4DC7-8C8A-6351C3201C20}" destId="{8F97ECA1-88E9-4BA7-A6BD-12B41202A252}" srcOrd="1" destOrd="0" presId="urn:microsoft.com/office/officeart/2005/8/layout/hierarchy1"/>
    <dgm:cxn modelId="{4F03547E-43F6-467E-BF9D-71119CDE7408}" type="presParOf" srcId="{1758B2FF-B2F2-4A61-9008-BA1F808C3340}" destId="{12EEBAD6-7B11-4098-8E54-97E65426D5EB}" srcOrd="1" destOrd="0" presId="urn:microsoft.com/office/officeart/2005/8/layout/hierarchy1"/>
    <dgm:cxn modelId="{2F0796F9-09BF-4202-93C7-C90CF1FA4C3D}" type="presParOf" srcId="{5C9596C0-1DCD-40AC-89AF-FECDA67AF669}" destId="{C2CECFE3-3650-4BDA-9ED3-1260BD6A9529}" srcOrd="2" destOrd="0" presId="urn:microsoft.com/office/officeart/2005/8/layout/hierarchy1"/>
    <dgm:cxn modelId="{4F5525BC-EA91-4189-B7AF-639F11BCA07A}" type="presParOf" srcId="{5C9596C0-1DCD-40AC-89AF-FECDA67AF669}" destId="{A20DDEDA-6D81-49D7-A211-BB95B6C092BE}" srcOrd="3" destOrd="0" presId="urn:microsoft.com/office/officeart/2005/8/layout/hierarchy1"/>
    <dgm:cxn modelId="{3036855E-C465-4994-952F-060D476FD3DC}" type="presParOf" srcId="{A20DDEDA-6D81-49D7-A211-BB95B6C092BE}" destId="{7558AC70-457B-4928-B298-EAFABD5CD45D}" srcOrd="0" destOrd="0" presId="urn:microsoft.com/office/officeart/2005/8/layout/hierarchy1"/>
    <dgm:cxn modelId="{71DE2AB0-1410-4CF5-B133-621A157B616D}" type="presParOf" srcId="{7558AC70-457B-4928-B298-EAFABD5CD45D}" destId="{29576450-61B8-4AD3-BEC3-36F03722A12A}" srcOrd="0" destOrd="0" presId="urn:microsoft.com/office/officeart/2005/8/layout/hierarchy1"/>
    <dgm:cxn modelId="{5A044388-98BC-489D-AAF3-DEE96D90166B}" type="presParOf" srcId="{7558AC70-457B-4928-B298-EAFABD5CD45D}" destId="{57970CC2-9703-4AE2-8A56-212E316D609A}" srcOrd="1" destOrd="0" presId="urn:microsoft.com/office/officeart/2005/8/layout/hierarchy1"/>
    <dgm:cxn modelId="{AE0AF1AF-8306-4E55-9573-7E6BEF2A348F}" type="presParOf" srcId="{A20DDEDA-6D81-49D7-A211-BB95B6C092BE}" destId="{BCF65F4B-00AB-4DE0-AB1E-7BA2AF6C6DD5}" srcOrd="1" destOrd="0" presId="urn:microsoft.com/office/officeart/2005/8/layout/hierarchy1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6A2BAD8-E7A9-4F6A-9557-D59714CF66E4}" type="doc">
      <dgm:prSet loTypeId="urn:microsoft.com/office/officeart/2005/8/layout/hierarchy1" loCatId="hierarchy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A87CEC47-A265-48FA-91EB-68EA55813F3E}">
      <dgm:prSet phldrT="[Текст]" custT="1"/>
      <dgm:spPr/>
      <dgm:t>
        <a:bodyPr/>
        <a:lstStyle/>
        <a:p>
          <a:r>
            <a:rPr lang="ru-RU" sz="1400" b="1" dirty="0" smtClean="0">
              <a:latin typeface="Arial" panose="020B0604020202020204" pitchFamily="34" charset="0"/>
              <a:cs typeface="Arial" panose="020B0604020202020204" pitchFamily="34" charset="0"/>
            </a:rPr>
            <a:t>Национальный проект «Культура»</a:t>
          </a:r>
        </a:p>
        <a:p>
          <a:r>
            <a:rPr lang="ru-RU" sz="1400" b="1" dirty="0" smtClean="0">
              <a:effectLst/>
              <a:latin typeface="Arial" panose="020B0604020202020204" pitchFamily="34" charset="0"/>
              <a:cs typeface="Arial" panose="020B0604020202020204" pitchFamily="34" charset="0"/>
            </a:rPr>
            <a:t>(0,7млн. руб.)</a:t>
          </a:r>
          <a:endParaRPr lang="ru-RU" sz="1400" b="1" dirty="0"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C853B07-4EAC-4D61-B362-7FC416A684A5}" type="parTrans" cxnId="{A32852E3-23C4-4880-A915-9D9845C36DC1}">
      <dgm:prSet/>
      <dgm:spPr/>
      <dgm:t>
        <a:bodyPr/>
        <a:lstStyle/>
        <a:p>
          <a:endParaRPr lang="ru-RU"/>
        </a:p>
      </dgm:t>
    </dgm:pt>
    <dgm:pt modelId="{7EE17F0D-8A22-4050-AF6A-86D3E065F9C7}" type="sibTrans" cxnId="{A32852E3-23C4-4880-A915-9D9845C36DC1}">
      <dgm:prSet/>
      <dgm:spPr/>
      <dgm:t>
        <a:bodyPr/>
        <a:lstStyle/>
        <a:p>
          <a:endParaRPr lang="ru-RU"/>
        </a:p>
      </dgm:t>
    </dgm:pt>
    <dgm:pt modelId="{4E120128-8518-430A-9F53-56A0EA57C22B}">
      <dgm:prSet phldrT="[Текст]" custT="1"/>
      <dgm:spPr/>
      <dgm:t>
        <a:bodyPr/>
        <a:lstStyle/>
        <a:p>
          <a:r>
            <a:rPr lang="ru-RU" sz="1200" b="0" smtClean="0">
              <a:latin typeface="Arial" panose="020B0604020202020204" pitchFamily="34" charset="0"/>
              <a:cs typeface="Arial" panose="020B0604020202020204" pitchFamily="34" charset="0"/>
            </a:rPr>
            <a:t>Региональный проект «Создание условий для реализации творческого потенциала нации» («Творческие люди») </a:t>
          </a:r>
        </a:p>
        <a:p>
          <a:r>
            <a:rPr lang="ru-RU" sz="1200" b="0" i="0" smtClean="0">
              <a:latin typeface="Arial" panose="020B0604020202020204" pitchFamily="34" charset="0"/>
              <a:cs typeface="Arial" panose="020B0604020202020204" pitchFamily="34" charset="0"/>
            </a:rPr>
            <a:t>(0,1 млн. руб.)</a:t>
          </a:r>
          <a:endParaRPr lang="ru-RU" sz="1200" b="0" i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52A647-C494-4902-B43D-A35CDBDE6502}" type="parTrans" cxnId="{ABB75212-B546-4F3E-B8A3-A57BD1D81943}">
      <dgm:prSet/>
      <dgm:spPr/>
      <dgm:t>
        <a:bodyPr/>
        <a:lstStyle/>
        <a:p>
          <a:endParaRPr lang="ru-RU"/>
        </a:p>
      </dgm:t>
    </dgm:pt>
    <dgm:pt modelId="{5E6AA3F3-765D-4B15-8056-FDE9CE89D979}" type="sibTrans" cxnId="{ABB75212-B546-4F3E-B8A3-A57BD1D81943}">
      <dgm:prSet/>
      <dgm:spPr/>
      <dgm:t>
        <a:bodyPr/>
        <a:lstStyle/>
        <a:p>
          <a:endParaRPr lang="ru-RU"/>
        </a:p>
      </dgm:t>
    </dgm:pt>
    <dgm:pt modelId="{27721293-B9DF-4C01-B514-2AFA23B3E356}">
      <dgm:prSet custT="1"/>
      <dgm:spPr/>
      <dgm:t>
        <a:bodyPr/>
        <a:lstStyle/>
        <a:p>
          <a:r>
            <a:rPr lang="ru-RU" sz="1200" b="0" smtClean="0">
              <a:latin typeface="Arial" panose="020B0604020202020204" pitchFamily="34" charset="0"/>
              <a:cs typeface="Arial" panose="020B0604020202020204" pitchFamily="34" charset="0"/>
            </a:rPr>
            <a:t>Региональный проект «Цифровизация услуг и формирование информационного пространства в сфере культуры» («Цифровая культура») </a:t>
          </a:r>
        </a:p>
        <a:p>
          <a:r>
            <a:rPr lang="ru-RU" sz="1200" b="0" smtClean="0">
              <a:latin typeface="Arial" panose="020B0604020202020204" pitchFamily="34" charset="0"/>
              <a:cs typeface="Arial" panose="020B0604020202020204" pitchFamily="34" charset="0"/>
            </a:rPr>
            <a:t>(0,6 млн.руб.)</a:t>
          </a:r>
          <a:endParaRPr lang="ru-RU" sz="1200" b="0" dirty="0"/>
        </a:p>
      </dgm:t>
    </dgm:pt>
    <dgm:pt modelId="{15A4871B-20C7-4706-AD17-6978245A1AA0}" type="parTrans" cxnId="{4E605085-D8DE-47EB-99A3-991B5A174C1D}">
      <dgm:prSet/>
      <dgm:spPr/>
      <dgm:t>
        <a:bodyPr/>
        <a:lstStyle/>
        <a:p>
          <a:endParaRPr lang="ru-RU"/>
        </a:p>
      </dgm:t>
    </dgm:pt>
    <dgm:pt modelId="{F99F98C0-A4CE-4101-B9DE-165B170F20AA}" type="sibTrans" cxnId="{4E605085-D8DE-47EB-99A3-991B5A174C1D}">
      <dgm:prSet/>
      <dgm:spPr/>
      <dgm:t>
        <a:bodyPr/>
        <a:lstStyle/>
        <a:p>
          <a:endParaRPr lang="ru-RU"/>
        </a:p>
      </dgm:t>
    </dgm:pt>
    <dgm:pt modelId="{974AF43D-B8ED-4E19-8910-47CD0556D481}" type="pres">
      <dgm:prSet presAssocID="{26A2BAD8-E7A9-4F6A-9557-D59714CF66E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B66F0A6-E947-46DE-99E3-99734B2F5FA2}" type="pres">
      <dgm:prSet presAssocID="{A87CEC47-A265-48FA-91EB-68EA55813F3E}" presName="hierRoot1" presStyleCnt="0"/>
      <dgm:spPr/>
      <dgm:t>
        <a:bodyPr/>
        <a:lstStyle/>
        <a:p>
          <a:endParaRPr lang="ru-RU"/>
        </a:p>
      </dgm:t>
    </dgm:pt>
    <dgm:pt modelId="{8FBD803D-DDF6-4754-8660-134DEE4E2837}" type="pres">
      <dgm:prSet presAssocID="{A87CEC47-A265-48FA-91EB-68EA55813F3E}" presName="composite" presStyleCnt="0"/>
      <dgm:spPr/>
      <dgm:t>
        <a:bodyPr/>
        <a:lstStyle/>
        <a:p>
          <a:endParaRPr lang="ru-RU"/>
        </a:p>
      </dgm:t>
    </dgm:pt>
    <dgm:pt modelId="{53642950-60BE-463C-BE0D-1E6037ABF580}" type="pres">
      <dgm:prSet presAssocID="{A87CEC47-A265-48FA-91EB-68EA55813F3E}" presName="background" presStyleLbl="node0" presStyleIdx="0" presStyleCnt="1"/>
      <dgm:spPr/>
      <dgm:t>
        <a:bodyPr/>
        <a:lstStyle/>
        <a:p>
          <a:endParaRPr lang="ru-RU"/>
        </a:p>
      </dgm:t>
    </dgm:pt>
    <dgm:pt modelId="{3E89C9F9-1489-486B-9F58-45E9DC186622}" type="pres">
      <dgm:prSet presAssocID="{A87CEC47-A265-48FA-91EB-68EA55813F3E}" presName="text" presStyleLbl="fgAcc0" presStyleIdx="0" presStyleCnt="1" custScaleX="185800" custScaleY="129944" custLinFactNeighborX="9179" custLinFactNeighborY="-1479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C9596C0-1DCD-40AC-89AF-FECDA67AF669}" type="pres">
      <dgm:prSet presAssocID="{A87CEC47-A265-48FA-91EB-68EA55813F3E}" presName="hierChild2" presStyleCnt="0"/>
      <dgm:spPr/>
      <dgm:t>
        <a:bodyPr/>
        <a:lstStyle/>
        <a:p>
          <a:endParaRPr lang="ru-RU"/>
        </a:p>
      </dgm:t>
    </dgm:pt>
    <dgm:pt modelId="{23F04BDA-D679-4634-9918-DCAB639F3BC9}" type="pres">
      <dgm:prSet presAssocID="{B052A647-C494-4902-B43D-A35CDBDE6502}" presName="Name10" presStyleLbl="parChTrans1D2" presStyleIdx="0" presStyleCnt="2"/>
      <dgm:spPr/>
      <dgm:t>
        <a:bodyPr/>
        <a:lstStyle/>
        <a:p>
          <a:endParaRPr lang="ru-RU"/>
        </a:p>
      </dgm:t>
    </dgm:pt>
    <dgm:pt modelId="{A864C55E-7882-4A66-BBD3-11F3DE363F62}" type="pres">
      <dgm:prSet presAssocID="{4E120128-8518-430A-9F53-56A0EA57C22B}" presName="hierRoot2" presStyleCnt="0"/>
      <dgm:spPr/>
      <dgm:t>
        <a:bodyPr/>
        <a:lstStyle/>
        <a:p>
          <a:endParaRPr lang="ru-RU"/>
        </a:p>
      </dgm:t>
    </dgm:pt>
    <dgm:pt modelId="{F2AB42A9-BD11-4B42-8BB3-FC11E2D231F2}" type="pres">
      <dgm:prSet presAssocID="{4E120128-8518-430A-9F53-56A0EA57C22B}" presName="composite2" presStyleCnt="0"/>
      <dgm:spPr/>
      <dgm:t>
        <a:bodyPr/>
        <a:lstStyle/>
        <a:p>
          <a:endParaRPr lang="ru-RU"/>
        </a:p>
      </dgm:t>
    </dgm:pt>
    <dgm:pt modelId="{2CD3CBB8-5DDE-4CD5-AFD2-949010BAD5E3}" type="pres">
      <dgm:prSet presAssocID="{4E120128-8518-430A-9F53-56A0EA57C22B}" presName="background2" presStyleLbl="node2" presStyleIdx="0" presStyleCnt="2"/>
      <dgm:spPr/>
      <dgm:t>
        <a:bodyPr/>
        <a:lstStyle/>
        <a:p>
          <a:endParaRPr lang="ru-RU"/>
        </a:p>
      </dgm:t>
    </dgm:pt>
    <dgm:pt modelId="{E9A99687-FC5F-4344-902B-E2DE02649B5D}" type="pres">
      <dgm:prSet presAssocID="{4E120128-8518-430A-9F53-56A0EA57C22B}" presName="text2" presStyleLbl="fgAcc2" presStyleIdx="0" presStyleCnt="2" custScaleY="320995" custLinFactNeighborX="-4430" custLinFactNeighborY="-2396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48985A5-AA33-4F96-B904-B3A13DE77422}" type="pres">
      <dgm:prSet presAssocID="{4E120128-8518-430A-9F53-56A0EA57C22B}" presName="hierChild3" presStyleCnt="0"/>
      <dgm:spPr/>
      <dgm:t>
        <a:bodyPr/>
        <a:lstStyle/>
        <a:p>
          <a:endParaRPr lang="ru-RU"/>
        </a:p>
      </dgm:t>
    </dgm:pt>
    <dgm:pt modelId="{4FCCF2F8-08A6-41FA-93D1-DEE17580FB00}" type="pres">
      <dgm:prSet presAssocID="{15A4871B-20C7-4706-AD17-6978245A1AA0}" presName="Name10" presStyleLbl="parChTrans1D2" presStyleIdx="1" presStyleCnt="2"/>
      <dgm:spPr/>
      <dgm:t>
        <a:bodyPr/>
        <a:lstStyle/>
        <a:p>
          <a:endParaRPr lang="ru-RU"/>
        </a:p>
      </dgm:t>
    </dgm:pt>
    <dgm:pt modelId="{60FA2442-6466-4553-AC8D-A3ECD1CC33EF}" type="pres">
      <dgm:prSet presAssocID="{27721293-B9DF-4C01-B514-2AFA23B3E356}" presName="hierRoot2" presStyleCnt="0"/>
      <dgm:spPr/>
      <dgm:t>
        <a:bodyPr/>
        <a:lstStyle/>
        <a:p>
          <a:endParaRPr lang="ru-RU"/>
        </a:p>
      </dgm:t>
    </dgm:pt>
    <dgm:pt modelId="{023039AF-3031-4791-8ED2-57C8B3346386}" type="pres">
      <dgm:prSet presAssocID="{27721293-B9DF-4C01-B514-2AFA23B3E356}" presName="composite2" presStyleCnt="0"/>
      <dgm:spPr/>
      <dgm:t>
        <a:bodyPr/>
        <a:lstStyle/>
        <a:p>
          <a:endParaRPr lang="ru-RU"/>
        </a:p>
      </dgm:t>
    </dgm:pt>
    <dgm:pt modelId="{ED73FEC9-7D32-45A6-B1D3-4CD5566E31D8}" type="pres">
      <dgm:prSet presAssocID="{27721293-B9DF-4C01-B514-2AFA23B3E356}" presName="background2" presStyleLbl="node2" presStyleIdx="1" presStyleCnt="2"/>
      <dgm:spPr/>
      <dgm:t>
        <a:bodyPr/>
        <a:lstStyle/>
        <a:p>
          <a:endParaRPr lang="ru-RU"/>
        </a:p>
      </dgm:t>
    </dgm:pt>
    <dgm:pt modelId="{0D59D35B-150D-4FB5-B0A4-4E44C6C9BD72}" type="pres">
      <dgm:prSet presAssocID="{27721293-B9DF-4C01-B514-2AFA23B3E356}" presName="text2" presStyleLbl="fgAcc2" presStyleIdx="1" presStyleCnt="2" custScaleY="314837" custLinFactNeighborX="-5189" custLinFactNeighborY="96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EAF3F0D-63BE-4AA1-BAD7-E526F7BF128A}" type="pres">
      <dgm:prSet presAssocID="{27721293-B9DF-4C01-B514-2AFA23B3E356}" presName="hierChild3" presStyleCnt="0"/>
      <dgm:spPr/>
      <dgm:t>
        <a:bodyPr/>
        <a:lstStyle/>
        <a:p>
          <a:endParaRPr lang="ru-RU"/>
        </a:p>
      </dgm:t>
    </dgm:pt>
  </dgm:ptLst>
  <dgm:cxnLst>
    <dgm:cxn modelId="{1F751830-B1AC-4FBD-8957-655B724390FE}" type="presOf" srcId="{B052A647-C494-4902-B43D-A35CDBDE6502}" destId="{23F04BDA-D679-4634-9918-DCAB639F3BC9}" srcOrd="0" destOrd="0" presId="urn:microsoft.com/office/officeart/2005/8/layout/hierarchy1"/>
    <dgm:cxn modelId="{29BD7EDB-B67E-433F-AE92-7A5BB088DC6D}" type="presOf" srcId="{A87CEC47-A265-48FA-91EB-68EA55813F3E}" destId="{3E89C9F9-1489-486B-9F58-45E9DC186622}" srcOrd="0" destOrd="0" presId="urn:microsoft.com/office/officeart/2005/8/layout/hierarchy1"/>
    <dgm:cxn modelId="{ED3DC0C6-EBE0-435D-824A-D2AFA50FA8A3}" type="presOf" srcId="{15A4871B-20C7-4706-AD17-6978245A1AA0}" destId="{4FCCF2F8-08A6-41FA-93D1-DEE17580FB00}" srcOrd="0" destOrd="0" presId="urn:microsoft.com/office/officeart/2005/8/layout/hierarchy1"/>
    <dgm:cxn modelId="{EFEDB229-4326-44ED-AF00-D14E71A0B49B}" type="presOf" srcId="{26A2BAD8-E7A9-4F6A-9557-D59714CF66E4}" destId="{974AF43D-B8ED-4E19-8910-47CD0556D481}" srcOrd="0" destOrd="0" presId="urn:microsoft.com/office/officeart/2005/8/layout/hierarchy1"/>
    <dgm:cxn modelId="{782B7DCE-7325-4D14-AEDE-CAC41C2B25AC}" type="presOf" srcId="{4E120128-8518-430A-9F53-56A0EA57C22B}" destId="{E9A99687-FC5F-4344-902B-E2DE02649B5D}" srcOrd="0" destOrd="0" presId="urn:microsoft.com/office/officeart/2005/8/layout/hierarchy1"/>
    <dgm:cxn modelId="{5EFAFC46-18BA-4EA5-8E0C-63B78C05A195}" type="presOf" srcId="{27721293-B9DF-4C01-B514-2AFA23B3E356}" destId="{0D59D35B-150D-4FB5-B0A4-4E44C6C9BD72}" srcOrd="0" destOrd="0" presId="urn:microsoft.com/office/officeart/2005/8/layout/hierarchy1"/>
    <dgm:cxn modelId="{4E605085-D8DE-47EB-99A3-991B5A174C1D}" srcId="{A87CEC47-A265-48FA-91EB-68EA55813F3E}" destId="{27721293-B9DF-4C01-B514-2AFA23B3E356}" srcOrd="1" destOrd="0" parTransId="{15A4871B-20C7-4706-AD17-6978245A1AA0}" sibTransId="{F99F98C0-A4CE-4101-B9DE-165B170F20AA}"/>
    <dgm:cxn modelId="{ABB75212-B546-4F3E-B8A3-A57BD1D81943}" srcId="{A87CEC47-A265-48FA-91EB-68EA55813F3E}" destId="{4E120128-8518-430A-9F53-56A0EA57C22B}" srcOrd="0" destOrd="0" parTransId="{B052A647-C494-4902-B43D-A35CDBDE6502}" sibTransId="{5E6AA3F3-765D-4B15-8056-FDE9CE89D979}"/>
    <dgm:cxn modelId="{A32852E3-23C4-4880-A915-9D9845C36DC1}" srcId="{26A2BAD8-E7A9-4F6A-9557-D59714CF66E4}" destId="{A87CEC47-A265-48FA-91EB-68EA55813F3E}" srcOrd="0" destOrd="0" parTransId="{7C853B07-4EAC-4D61-B362-7FC416A684A5}" sibTransId="{7EE17F0D-8A22-4050-AF6A-86D3E065F9C7}"/>
    <dgm:cxn modelId="{21BFFD31-01CD-4A6F-A95B-5E714CA042A3}" type="presParOf" srcId="{974AF43D-B8ED-4E19-8910-47CD0556D481}" destId="{FB66F0A6-E947-46DE-99E3-99734B2F5FA2}" srcOrd="0" destOrd="0" presId="urn:microsoft.com/office/officeart/2005/8/layout/hierarchy1"/>
    <dgm:cxn modelId="{6E934A7B-D366-4731-911A-DB6474ABE3F1}" type="presParOf" srcId="{FB66F0A6-E947-46DE-99E3-99734B2F5FA2}" destId="{8FBD803D-DDF6-4754-8660-134DEE4E2837}" srcOrd="0" destOrd="0" presId="urn:microsoft.com/office/officeart/2005/8/layout/hierarchy1"/>
    <dgm:cxn modelId="{B701AE75-66BF-4BD6-8451-9497D04FE723}" type="presParOf" srcId="{8FBD803D-DDF6-4754-8660-134DEE4E2837}" destId="{53642950-60BE-463C-BE0D-1E6037ABF580}" srcOrd="0" destOrd="0" presId="urn:microsoft.com/office/officeart/2005/8/layout/hierarchy1"/>
    <dgm:cxn modelId="{0ED8C6CB-2371-4F84-9A73-15EEB2FB9AAD}" type="presParOf" srcId="{8FBD803D-DDF6-4754-8660-134DEE4E2837}" destId="{3E89C9F9-1489-486B-9F58-45E9DC186622}" srcOrd="1" destOrd="0" presId="urn:microsoft.com/office/officeart/2005/8/layout/hierarchy1"/>
    <dgm:cxn modelId="{68CEBE49-45BA-4A30-AF37-D254A251DE35}" type="presParOf" srcId="{FB66F0A6-E947-46DE-99E3-99734B2F5FA2}" destId="{5C9596C0-1DCD-40AC-89AF-FECDA67AF669}" srcOrd="1" destOrd="0" presId="urn:microsoft.com/office/officeart/2005/8/layout/hierarchy1"/>
    <dgm:cxn modelId="{2A6536C5-CB83-469B-9DB9-0687543A490C}" type="presParOf" srcId="{5C9596C0-1DCD-40AC-89AF-FECDA67AF669}" destId="{23F04BDA-D679-4634-9918-DCAB639F3BC9}" srcOrd="0" destOrd="0" presId="urn:microsoft.com/office/officeart/2005/8/layout/hierarchy1"/>
    <dgm:cxn modelId="{798C34C4-CC84-449F-90C7-49FBB536B47A}" type="presParOf" srcId="{5C9596C0-1DCD-40AC-89AF-FECDA67AF669}" destId="{A864C55E-7882-4A66-BBD3-11F3DE363F62}" srcOrd="1" destOrd="0" presId="urn:microsoft.com/office/officeart/2005/8/layout/hierarchy1"/>
    <dgm:cxn modelId="{870CA1EA-EA4C-4106-885B-1B64907804B0}" type="presParOf" srcId="{A864C55E-7882-4A66-BBD3-11F3DE363F62}" destId="{F2AB42A9-BD11-4B42-8BB3-FC11E2D231F2}" srcOrd="0" destOrd="0" presId="urn:microsoft.com/office/officeart/2005/8/layout/hierarchy1"/>
    <dgm:cxn modelId="{B1C5C599-74E0-4FEA-AF0E-2B5AAE6D2C1A}" type="presParOf" srcId="{F2AB42A9-BD11-4B42-8BB3-FC11E2D231F2}" destId="{2CD3CBB8-5DDE-4CD5-AFD2-949010BAD5E3}" srcOrd="0" destOrd="0" presId="urn:microsoft.com/office/officeart/2005/8/layout/hierarchy1"/>
    <dgm:cxn modelId="{60741723-D85D-4FE9-A970-AC96E3BB9C0E}" type="presParOf" srcId="{F2AB42A9-BD11-4B42-8BB3-FC11E2D231F2}" destId="{E9A99687-FC5F-4344-902B-E2DE02649B5D}" srcOrd="1" destOrd="0" presId="urn:microsoft.com/office/officeart/2005/8/layout/hierarchy1"/>
    <dgm:cxn modelId="{49FE9008-B235-43DA-AEC6-1299E6CABF87}" type="presParOf" srcId="{A864C55E-7882-4A66-BBD3-11F3DE363F62}" destId="{B48985A5-AA33-4F96-B904-B3A13DE77422}" srcOrd="1" destOrd="0" presId="urn:microsoft.com/office/officeart/2005/8/layout/hierarchy1"/>
    <dgm:cxn modelId="{51DD1C90-F10C-483C-BB27-CEFD9732C4B7}" type="presParOf" srcId="{5C9596C0-1DCD-40AC-89AF-FECDA67AF669}" destId="{4FCCF2F8-08A6-41FA-93D1-DEE17580FB00}" srcOrd="2" destOrd="0" presId="urn:microsoft.com/office/officeart/2005/8/layout/hierarchy1"/>
    <dgm:cxn modelId="{CD22A9A8-BB71-4EDD-9563-316CFFE3B647}" type="presParOf" srcId="{5C9596C0-1DCD-40AC-89AF-FECDA67AF669}" destId="{60FA2442-6466-4553-AC8D-A3ECD1CC33EF}" srcOrd="3" destOrd="0" presId="urn:microsoft.com/office/officeart/2005/8/layout/hierarchy1"/>
    <dgm:cxn modelId="{F156B426-73A9-4C05-BEDC-C51C1788ED8C}" type="presParOf" srcId="{60FA2442-6466-4553-AC8D-A3ECD1CC33EF}" destId="{023039AF-3031-4791-8ED2-57C8B3346386}" srcOrd="0" destOrd="0" presId="urn:microsoft.com/office/officeart/2005/8/layout/hierarchy1"/>
    <dgm:cxn modelId="{5B5CE3E6-3ADB-4B4C-9909-C0C52565A752}" type="presParOf" srcId="{023039AF-3031-4791-8ED2-57C8B3346386}" destId="{ED73FEC9-7D32-45A6-B1D3-4CD5566E31D8}" srcOrd="0" destOrd="0" presId="urn:microsoft.com/office/officeart/2005/8/layout/hierarchy1"/>
    <dgm:cxn modelId="{E034EAA8-2018-4776-B6EA-C7BA8BE7F20E}" type="presParOf" srcId="{023039AF-3031-4791-8ED2-57C8B3346386}" destId="{0D59D35B-150D-4FB5-B0A4-4E44C6C9BD72}" srcOrd="1" destOrd="0" presId="urn:microsoft.com/office/officeart/2005/8/layout/hierarchy1"/>
    <dgm:cxn modelId="{0330068C-5231-4752-8620-12BC9DEDDDC8}" type="presParOf" srcId="{60FA2442-6466-4553-AC8D-A3ECD1CC33EF}" destId="{5EAF3F0D-63BE-4AA1-BAD7-E526F7BF128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CAB522-8BDA-4213-BDBC-34AF92438519}">
      <dsp:nvSpPr>
        <dsp:cNvPr id="0" name=""/>
        <dsp:cNvSpPr/>
      </dsp:nvSpPr>
      <dsp:spPr>
        <a:xfrm>
          <a:off x="7995213" y="1159444"/>
          <a:ext cx="3423704" cy="13875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32760"/>
              </a:lnTo>
              <a:lnTo>
                <a:pt x="3423704" y="1132760"/>
              </a:lnTo>
              <a:lnTo>
                <a:pt x="3423704" y="1387539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59F93A-82D3-4452-A616-620A403B838A}">
      <dsp:nvSpPr>
        <dsp:cNvPr id="0" name=""/>
        <dsp:cNvSpPr/>
      </dsp:nvSpPr>
      <dsp:spPr>
        <a:xfrm>
          <a:off x="7949493" y="1159444"/>
          <a:ext cx="91440" cy="138753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132760"/>
              </a:lnTo>
              <a:lnTo>
                <a:pt x="108029" y="1132760"/>
              </a:lnTo>
              <a:lnTo>
                <a:pt x="108029" y="1387539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0356D7-A601-4700-B183-C436D16CCB3F}">
      <dsp:nvSpPr>
        <dsp:cNvPr id="0" name=""/>
        <dsp:cNvSpPr/>
      </dsp:nvSpPr>
      <dsp:spPr>
        <a:xfrm>
          <a:off x="4723493" y="1159444"/>
          <a:ext cx="3271720" cy="1387539"/>
        </a:xfrm>
        <a:custGeom>
          <a:avLst/>
          <a:gdLst/>
          <a:ahLst/>
          <a:cxnLst/>
          <a:rect l="0" t="0" r="0" b="0"/>
          <a:pathLst>
            <a:path>
              <a:moveTo>
                <a:pt x="3271720" y="0"/>
              </a:moveTo>
              <a:lnTo>
                <a:pt x="3271720" y="1132760"/>
              </a:lnTo>
              <a:lnTo>
                <a:pt x="0" y="1132760"/>
              </a:lnTo>
              <a:lnTo>
                <a:pt x="0" y="1387539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F04BDA-D679-4634-9918-DCAB639F3BC9}">
      <dsp:nvSpPr>
        <dsp:cNvPr id="0" name=""/>
        <dsp:cNvSpPr/>
      </dsp:nvSpPr>
      <dsp:spPr>
        <a:xfrm>
          <a:off x="1385681" y="1159444"/>
          <a:ext cx="6609532" cy="1387539"/>
        </a:xfrm>
        <a:custGeom>
          <a:avLst/>
          <a:gdLst/>
          <a:ahLst/>
          <a:cxnLst/>
          <a:rect l="0" t="0" r="0" b="0"/>
          <a:pathLst>
            <a:path>
              <a:moveTo>
                <a:pt x="6609532" y="0"/>
              </a:moveTo>
              <a:lnTo>
                <a:pt x="6609532" y="1132760"/>
              </a:lnTo>
              <a:lnTo>
                <a:pt x="0" y="1132760"/>
              </a:lnTo>
              <a:lnTo>
                <a:pt x="0" y="1387539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642950-60BE-463C-BE0D-1E6037ABF580}">
      <dsp:nvSpPr>
        <dsp:cNvPr id="0" name=""/>
        <dsp:cNvSpPr/>
      </dsp:nvSpPr>
      <dsp:spPr>
        <a:xfrm>
          <a:off x="6323815" y="-142163"/>
          <a:ext cx="3342797" cy="130160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89C9F9-1489-486B-9F58-45E9DC186622}">
      <dsp:nvSpPr>
        <dsp:cNvPr id="0" name=""/>
        <dsp:cNvSpPr/>
      </dsp:nvSpPr>
      <dsp:spPr>
        <a:xfrm>
          <a:off x="6629396" y="148138"/>
          <a:ext cx="3342797" cy="13016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Национальный</a:t>
          </a:r>
          <a:r>
            <a:rPr lang="ru-RU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проект «Образование»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/>
              <a:latin typeface="Arial" panose="020B0604020202020204" pitchFamily="34" charset="0"/>
              <a:cs typeface="Arial" panose="020B0604020202020204" pitchFamily="34" charset="0"/>
            </a:rPr>
            <a:t>(19,1 млн. руб.)</a:t>
          </a:r>
          <a:endParaRPr lang="ru-RU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667519" y="186261"/>
        <a:ext cx="3266551" cy="1225361"/>
      </dsp:txXfrm>
    </dsp:sp>
    <dsp:sp modelId="{2CD3CBB8-5DDE-4CD5-AFD2-949010BAD5E3}">
      <dsp:nvSpPr>
        <dsp:cNvPr id="0" name=""/>
        <dsp:cNvSpPr/>
      </dsp:nvSpPr>
      <dsp:spPr>
        <a:xfrm>
          <a:off x="6784" y="2546983"/>
          <a:ext cx="2757795" cy="166854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A99687-FC5F-4344-902B-E2DE02649B5D}">
      <dsp:nvSpPr>
        <dsp:cNvPr id="0" name=""/>
        <dsp:cNvSpPr/>
      </dsp:nvSpPr>
      <dsp:spPr>
        <a:xfrm>
          <a:off x="312365" y="2837285"/>
          <a:ext cx="2757795" cy="16685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smtClean="0">
              <a:latin typeface="Arial" panose="020B0604020202020204" pitchFamily="34" charset="0"/>
              <a:cs typeface="Arial" panose="020B0604020202020204" pitchFamily="34" charset="0"/>
            </a:rPr>
            <a:t>Региональный проект «Современная школа»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i="0" kern="1200" smtClean="0">
              <a:latin typeface="Arial" panose="020B0604020202020204" pitchFamily="34" charset="0"/>
              <a:cs typeface="Arial" panose="020B0604020202020204" pitchFamily="34" charset="0"/>
            </a:rPr>
            <a:t>(6,8 млн. руб.)</a:t>
          </a:r>
          <a:endParaRPr lang="ru-RU" sz="1200" b="0" i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61235" y="2886155"/>
        <a:ext cx="2660055" cy="1570803"/>
      </dsp:txXfrm>
    </dsp:sp>
    <dsp:sp modelId="{19D338FE-41CC-4D8E-A56A-D0352EBC5B80}">
      <dsp:nvSpPr>
        <dsp:cNvPr id="0" name=""/>
        <dsp:cNvSpPr/>
      </dsp:nvSpPr>
      <dsp:spPr>
        <a:xfrm>
          <a:off x="3375742" y="2546983"/>
          <a:ext cx="2695502" cy="167444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C309A1-913D-4EDE-ADD9-9FF6AB0B77AD}">
      <dsp:nvSpPr>
        <dsp:cNvPr id="0" name=""/>
        <dsp:cNvSpPr/>
      </dsp:nvSpPr>
      <dsp:spPr>
        <a:xfrm>
          <a:off x="3681323" y="2837285"/>
          <a:ext cx="2695502" cy="16744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>
              <a:latin typeface="Arial" panose="020B0604020202020204" pitchFamily="34" charset="0"/>
              <a:cs typeface="Arial" panose="020B0604020202020204" pitchFamily="34" charset="0"/>
            </a:rPr>
            <a:t>Региональный проект «Цифровая образовательная среда»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smtClean="0">
              <a:latin typeface="Arial" panose="020B0604020202020204" pitchFamily="34" charset="0"/>
              <a:cs typeface="Arial" panose="020B0604020202020204" pitchFamily="34" charset="0"/>
            </a:rPr>
            <a:t>(7,1 млн. руб.)</a:t>
          </a:r>
          <a:endParaRPr lang="ru-RU" sz="1200" b="1" i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730366" y="2886328"/>
        <a:ext cx="2597416" cy="1576359"/>
      </dsp:txXfrm>
    </dsp:sp>
    <dsp:sp modelId="{79649B60-A5F4-4BFF-8D5C-FC7D9BF7AD08}">
      <dsp:nvSpPr>
        <dsp:cNvPr id="0" name=""/>
        <dsp:cNvSpPr/>
      </dsp:nvSpPr>
      <dsp:spPr>
        <a:xfrm>
          <a:off x="6682407" y="2546983"/>
          <a:ext cx="2750232" cy="174639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5CCF9B-7963-4C9E-B1E8-67854ECCE54E}">
      <dsp:nvSpPr>
        <dsp:cNvPr id="0" name=""/>
        <dsp:cNvSpPr/>
      </dsp:nvSpPr>
      <dsp:spPr>
        <a:xfrm>
          <a:off x="6987988" y="2837285"/>
          <a:ext cx="2750232" cy="174639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>
              <a:latin typeface="Arial" panose="020B0604020202020204" pitchFamily="34" charset="0"/>
              <a:cs typeface="Arial" panose="020B0604020202020204" pitchFamily="34" charset="0"/>
            </a:rPr>
            <a:t>Региональный проект «Развитие системы поддержки молодежи ("Молодежь России")»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smtClean="0">
              <a:latin typeface="Arial" panose="020B0604020202020204" pitchFamily="34" charset="0"/>
              <a:cs typeface="Arial" panose="020B0604020202020204" pitchFamily="34" charset="0"/>
            </a:rPr>
            <a:t>(0,9 млн.руб.)</a:t>
          </a:r>
          <a:endParaRPr lang="ru-RU" sz="12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039138" y="2888435"/>
        <a:ext cx="2647932" cy="1644097"/>
      </dsp:txXfrm>
    </dsp:sp>
    <dsp:sp modelId="{404CB813-5B77-4B5C-85FE-8B31066B7316}">
      <dsp:nvSpPr>
        <dsp:cNvPr id="0" name=""/>
        <dsp:cNvSpPr/>
      </dsp:nvSpPr>
      <dsp:spPr>
        <a:xfrm>
          <a:off x="10043802" y="2546983"/>
          <a:ext cx="2750232" cy="174639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4D6F05-1A78-46E3-967C-A9B6BF9E7670}">
      <dsp:nvSpPr>
        <dsp:cNvPr id="0" name=""/>
        <dsp:cNvSpPr/>
      </dsp:nvSpPr>
      <dsp:spPr>
        <a:xfrm>
          <a:off x="10349383" y="2837285"/>
          <a:ext cx="2750232" cy="174639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>
              <a:latin typeface="Arial" panose="020B0604020202020204" pitchFamily="34" charset="0"/>
              <a:cs typeface="Arial" panose="020B0604020202020204" pitchFamily="34" charset="0"/>
            </a:rPr>
            <a:t>Региональный проект "Патриотическое воспитание граждан Российской Федерации«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smtClean="0">
              <a:latin typeface="Arial" panose="020B0604020202020204" pitchFamily="34" charset="0"/>
              <a:cs typeface="Arial" panose="020B0604020202020204" pitchFamily="34" charset="0"/>
            </a:rPr>
            <a:t>(4,3 млн.руб.)</a:t>
          </a:r>
          <a:endParaRPr lang="ru-RU" sz="1200" b="1" kern="1200" dirty="0"/>
        </a:p>
      </dsp:txBody>
      <dsp:txXfrm>
        <a:off x="10400533" y="2888435"/>
        <a:ext cx="2647932" cy="16440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CECFE3-3650-4BDA-9ED3-1260BD6A9529}">
      <dsp:nvSpPr>
        <dsp:cNvPr id="0" name=""/>
        <dsp:cNvSpPr/>
      </dsp:nvSpPr>
      <dsp:spPr>
        <a:xfrm>
          <a:off x="5386537" y="1166626"/>
          <a:ext cx="571249" cy="8451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3658"/>
              </a:lnTo>
              <a:lnTo>
                <a:pt x="571249" y="643658"/>
              </a:lnTo>
              <a:lnTo>
                <a:pt x="571249" y="845198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8DAD14-3F2F-48B4-8BF4-F0BA19345EDD}">
      <dsp:nvSpPr>
        <dsp:cNvPr id="0" name=""/>
        <dsp:cNvSpPr/>
      </dsp:nvSpPr>
      <dsp:spPr>
        <a:xfrm>
          <a:off x="3115678" y="1166626"/>
          <a:ext cx="2270858" cy="845198"/>
        </a:xfrm>
        <a:custGeom>
          <a:avLst/>
          <a:gdLst/>
          <a:ahLst/>
          <a:cxnLst/>
          <a:rect l="0" t="0" r="0" b="0"/>
          <a:pathLst>
            <a:path>
              <a:moveTo>
                <a:pt x="2270858" y="0"/>
              </a:moveTo>
              <a:lnTo>
                <a:pt x="2270858" y="643658"/>
              </a:lnTo>
              <a:lnTo>
                <a:pt x="0" y="643658"/>
              </a:lnTo>
              <a:lnTo>
                <a:pt x="0" y="845198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642950-60BE-463C-BE0D-1E6037ABF580}">
      <dsp:nvSpPr>
        <dsp:cNvPr id="0" name=""/>
        <dsp:cNvSpPr/>
      </dsp:nvSpPr>
      <dsp:spPr>
        <a:xfrm>
          <a:off x="3988085" y="-229640"/>
          <a:ext cx="2796903" cy="139626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89C9F9-1489-486B-9F58-45E9DC186622}">
      <dsp:nvSpPr>
        <dsp:cNvPr id="0" name=""/>
        <dsp:cNvSpPr/>
      </dsp:nvSpPr>
      <dsp:spPr>
        <a:xfrm>
          <a:off x="4229813" y="0"/>
          <a:ext cx="2796903" cy="13962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Национальный проект «Жилье и городская среда»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(79,9 млн. руб.)</a:t>
          </a:r>
          <a:endParaRPr lang="ru-RU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270708" y="40895"/>
        <a:ext cx="2715113" cy="1314477"/>
      </dsp:txXfrm>
    </dsp:sp>
    <dsp:sp modelId="{6F30D744-E3A7-4AE4-AE1E-867D8678F6EE}">
      <dsp:nvSpPr>
        <dsp:cNvPr id="0" name=""/>
        <dsp:cNvSpPr/>
      </dsp:nvSpPr>
      <dsp:spPr>
        <a:xfrm>
          <a:off x="2026850" y="2011824"/>
          <a:ext cx="2177656" cy="170273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97ECA1-88E9-4BA7-A6BD-12B41202A252}">
      <dsp:nvSpPr>
        <dsp:cNvPr id="0" name=""/>
        <dsp:cNvSpPr/>
      </dsp:nvSpPr>
      <dsp:spPr>
        <a:xfrm>
          <a:off x="2268577" y="2241465"/>
          <a:ext cx="2177656" cy="17027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>
              <a:latin typeface="Arial" panose="020B0604020202020204" pitchFamily="34" charset="0"/>
              <a:cs typeface="Arial" panose="020B0604020202020204" pitchFamily="34" charset="0"/>
            </a:rPr>
            <a:t>Региональный проект «Формирование комфортной городской среды»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smtClean="0">
              <a:latin typeface="Arial" panose="020B0604020202020204" pitchFamily="34" charset="0"/>
              <a:cs typeface="Arial" panose="020B0604020202020204" pitchFamily="34" charset="0"/>
            </a:rPr>
            <a:t>(18,9 млн. руб.)</a:t>
          </a:r>
          <a:endParaRPr lang="ru-RU" sz="1200" b="1" i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318448" y="2291336"/>
        <a:ext cx="2077914" cy="1602990"/>
      </dsp:txXfrm>
    </dsp:sp>
    <dsp:sp modelId="{29576450-61B8-4AD3-BEC3-36F03722A12A}">
      <dsp:nvSpPr>
        <dsp:cNvPr id="0" name=""/>
        <dsp:cNvSpPr/>
      </dsp:nvSpPr>
      <dsp:spPr>
        <a:xfrm>
          <a:off x="4909022" y="2011824"/>
          <a:ext cx="2097530" cy="170273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970CC2-9703-4AE2-8A56-212E316D609A}">
      <dsp:nvSpPr>
        <dsp:cNvPr id="0" name=""/>
        <dsp:cNvSpPr/>
      </dsp:nvSpPr>
      <dsp:spPr>
        <a:xfrm>
          <a:off x="5150749" y="2241465"/>
          <a:ext cx="2097530" cy="17027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>
              <a:latin typeface="Arial" panose="020B0604020202020204" pitchFamily="34" charset="0"/>
              <a:cs typeface="Arial" panose="020B0604020202020204" pitchFamily="34" charset="0"/>
            </a:rPr>
            <a:t>Региональный проект «Чистая вода»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smtClean="0">
              <a:latin typeface="Arial" panose="020B0604020202020204" pitchFamily="34" charset="0"/>
              <a:cs typeface="Arial" panose="020B0604020202020204" pitchFamily="34" charset="0"/>
            </a:rPr>
            <a:t>(61,0 млн. руб.)</a:t>
          </a:r>
          <a:endParaRPr lang="ru-RU" sz="1200" b="1" i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200620" y="2291336"/>
        <a:ext cx="1997788" cy="160299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CCF2F8-08A6-41FA-93D1-DEE17580FB00}">
      <dsp:nvSpPr>
        <dsp:cNvPr id="0" name=""/>
        <dsp:cNvSpPr/>
      </dsp:nvSpPr>
      <dsp:spPr>
        <a:xfrm>
          <a:off x="3031909" y="888252"/>
          <a:ext cx="567725" cy="4747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2260"/>
              </a:lnTo>
              <a:lnTo>
                <a:pt x="567725" y="362260"/>
              </a:lnTo>
              <a:lnTo>
                <a:pt x="567725" y="474776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F04BDA-D679-4634-9918-DCAB639F3BC9}">
      <dsp:nvSpPr>
        <dsp:cNvPr id="0" name=""/>
        <dsp:cNvSpPr/>
      </dsp:nvSpPr>
      <dsp:spPr>
        <a:xfrm>
          <a:off x="2124385" y="888252"/>
          <a:ext cx="907523" cy="282481"/>
        </a:xfrm>
        <a:custGeom>
          <a:avLst/>
          <a:gdLst/>
          <a:ahLst/>
          <a:cxnLst/>
          <a:rect l="0" t="0" r="0" b="0"/>
          <a:pathLst>
            <a:path>
              <a:moveTo>
                <a:pt x="907523" y="0"/>
              </a:moveTo>
              <a:lnTo>
                <a:pt x="907523" y="169965"/>
              </a:lnTo>
              <a:lnTo>
                <a:pt x="0" y="169965"/>
              </a:lnTo>
              <a:lnTo>
                <a:pt x="0" y="282481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642950-60BE-463C-BE0D-1E6037ABF580}">
      <dsp:nvSpPr>
        <dsp:cNvPr id="0" name=""/>
        <dsp:cNvSpPr/>
      </dsp:nvSpPr>
      <dsp:spPr>
        <a:xfrm>
          <a:off x="1903579" y="-113938"/>
          <a:ext cx="2256659" cy="100219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89C9F9-1489-486B-9F58-45E9DC186622}">
      <dsp:nvSpPr>
        <dsp:cNvPr id="0" name=""/>
        <dsp:cNvSpPr/>
      </dsp:nvSpPr>
      <dsp:spPr>
        <a:xfrm>
          <a:off x="2038531" y="14265"/>
          <a:ext cx="2256659" cy="10021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Национальный проект «Культура»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/>
              <a:latin typeface="Arial" panose="020B0604020202020204" pitchFamily="34" charset="0"/>
              <a:cs typeface="Arial" panose="020B0604020202020204" pitchFamily="34" charset="0"/>
            </a:rPr>
            <a:t>(0,7млн. руб.)</a:t>
          </a:r>
          <a:endParaRPr lang="ru-RU" sz="1400" b="1" kern="1200" dirty="0"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67884" y="43618"/>
        <a:ext cx="2197953" cy="943484"/>
      </dsp:txXfrm>
    </dsp:sp>
    <dsp:sp modelId="{2CD3CBB8-5DDE-4CD5-AFD2-949010BAD5E3}">
      <dsp:nvSpPr>
        <dsp:cNvPr id="0" name=""/>
        <dsp:cNvSpPr/>
      </dsp:nvSpPr>
      <dsp:spPr>
        <a:xfrm>
          <a:off x="1517103" y="1170733"/>
          <a:ext cx="1214564" cy="247566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A99687-FC5F-4344-902B-E2DE02649B5D}">
      <dsp:nvSpPr>
        <dsp:cNvPr id="0" name=""/>
        <dsp:cNvSpPr/>
      </dsp:nvSpPr>
      <dsp:spPr>
        <a:xfrm>
          <a:off x="1652055" y="1298937"/>
          <a:ext cx="1214564" cy="24756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smtClean="0">
              <a:latin typeface="Arial" panose="020B0604020202020204" pitchFamily="34" charset="0"/>
              <a:cs typeface="Arial" panose="020B0604020202020204" pitchFamily="34" charset="0"/>
            </a:rPr>
            <a:t>Региональный проект «Создание условий для реализации творческого потенциала нации» («Творческие люди»)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i="0" kern="1200" smtClean="0">
              <a:latin typeface="Arial" panose="020B0604020202020204" pitchFamily="34" charset="0"/>
              <a:cs typeface="Arial" panose="020B0604020202020204" pitchFamily="34" charset="0"/>
            </a:rPr>
            <a:t>(0,1 млн. руб.)</a:t>
          </a:r>
          <a:endParaRPr lang="ru-RU" sz="1200" b="0" i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687628" y="1334510"/>
        <a:ext cx="1143418" cy="2404522"/>
      </dsp:txXfrm>
    </dsp:sp>
    <dsp:sp modelId="{ED73FEC9-7D32-45A6-B1D3-4CD5566E31D8}">
      <dsp:nvSpPr>
        <dsp:cNvPr id="0" name=""/>
        <dsp:cNvSpPr/>
      </dsp:nvSpPr>
      <dsp:spPr>
        <a:xfrm>
          <a:off x="2992352" y="1363029"/>
          <a:ext cx="1214564" cy="242817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59D35B-150D-4FB5-B0A4-4E44C6C9BD72}">
      <dsp:nvSpPr>
        <dsp:cNvPr id="0" name=""/>
        <dsp:cNvSpPr/>
      </dsp:nvSpPr>
      <dsp:spPr>
        <a:xfrm>
          <a:off x="3127304" y="1491233"/>
          <a:ext cx="1214564" cy="24281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smtClean="0">
              <a:latin typeface="Arial" panose="020B0604020202020204" pitchFamily="34" charset="0"/>
              <a:cs typeface="Arial" panose="020B0604020202020204" pitchFamily="34" charset="0"/>
            </a:rPr>
            <a:t>Региональный проект «Цифровизация услуг и формирование информационного пространства в сфере культуры» («Цифровая культура»)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smtClean="0">
              <a:latin typeface="Arial" panose="020B0604020202020204" pitchFamily="34" charset="0"/>
              <a:cs typeface="Arial" panose="020B0604020202020204" pitchFamily="34" charset="0"/>
            </a:rPr>
            <a:t>(0,6 млн.руб.)</a:t>
          </a:r>
          <a:endParaRPr lang="ru-RU" sz="1200" b="0" kern="1200" dirty="0"/>
        </a:p>
      </dsp:txBody>
      <dsp:txXfrm>
        <a:off x="3162877" y="1526806"/>
        <a:ext cx="1143418" cy="23570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0.10412</cdr:x>
      <cdr:y>0.09462</cdr:y>
    </cdr:from>
    <cdr:to>
      <cdr:x>0.18154</cdr:x>
      <cdr:y>0.14301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754241" y="800068"/>
          <a:ext cx="1304439" cy="4091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524,8</a:t>
          </a:r>
          <a:endParaRPr lang="ru-RU" sz="1800" b="1" dirty="0">
            <a:solidFill>
              <a:schemeClr val="accent2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0.51567</cdr:x>
      <cdr:y>0.09808</cdr:y>
    </cdr:from>
    <cdr:to>
      <cdr:x>0.60391</cdr:x>
      <cdr:y>0.1626</cdr:y>
    </cdr:to>
    <cdr:sp macro="" textlink="">
      <cdr:nvSpPr>
        <cdr:cNvPr id="3" name="TextBox 2"/>
        <cdr:cNvSpPr txBox="1"/>
      </cdr:nvSpPr>
      <cdr:spPr>
        <a:xfrm xmlns:a="http://schemas.openxmlformats.org/drawingml/2006/main" rot="10800000" flipV="1">
          <a:off x="8688441" y="829317"/>
          <a:ext cx="1486744" cy="5455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561,5</a:t>
          </a:r>
          <a:endParaRPr lang="ru-RU" sz="1800" b="1" dirty="0">
            <a:solidFill>
              <a:schemeClr val="accent2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0.19004</cdr:x>
      <cdr:y>0.04093</cdr:y>
    </cdr:from>
    <cdr:to>
      <cdr:x>0.23075</cdr:x>
      <cdr:y>0.91619</cdr:y>
    </cdr:to>
    <cdr:sp macro="" textlink="">
      <cdr:nvSpPr>
        <cdr:cNvPr id="6" name="Правая фигурная скобка 5"/>
        <cdr:cNvSpPr/>
      </cdr:nvSpPr>
      <cdr:spPr>
        <a:xfrm xmlns:a="http://schemas.openxmlformats.org/drawingml/2006/main">
          <a:off x="3202041" y="346107"/>
          <a:ext cx="685800" cy="7400633"/>
        </a:xfrm>
        <a:prstGeom xmlns:a="http://schemas.openxmlformats.org/drawingml/2006/main" prst="rightBrace">
          <a:avLst/>
        </a:prstGeom>
        <a:ln xmlns:a="http://schemas.openxmlformats.org/drawingml/2006/main"/>
      </cdr:spPr>
      <cdr:style>
        <a:lnRef xmlns:a="http://schemas.openxmlformats.org/drawingml/2006/main" idx="3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2">
          <a:schemeClr val="accent2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 b="1" cap="none" spc="0" dirty="0">
            <a:ln w="22225">
              <a:solidFill>
                <a:schemeClr val="accent2"/>
              </a:solidFill>
              <a:prstDash val="solid"/>
            </a:ln>
            <a:solidFill>
              <a:schemeClr val="accent2">
                <a:lumMod val="40000"/>
                <a:lumOff val="60000"/>
              </a:schemeClr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0.39808</cdr:x>
      <cdr:y>0.04093</cdr:y>
    </cdr:from>
    <cdr:to>
      <cdr:x>0.43426</cdr:x>
      <cdr:y>0.90718</cdr:y>
    </cdr:to>
    <cdr:sp macro="" textlink="">
      <cdr:nvSpPr>
        <cdr:cNvPr id="7" name="Правая фигурная скобка 6"/>
        <cdr:cNvSpPr/>
      </cdr:nvSpPr>
      <cdr:spPr>
        <a:xfrm xmlns:a="http://schemas.openxmlformats.org/drawingml/2006/main">
          <a:off x="6707241" y="346107"/>
          <a:ext cx="609600" cy="7324433"/>
        </a:xfrm>
        <a:prstGeom xmlns:a="http://schemas.openxmlformats.org/drawingml/2006/main" prst="rightBrace">
          <a:avLst/>
        </a:prstGeom>
        <a:ln xmlns:a="http://schemas.openxmlformats.org/drawingml/2006/main"/>
      </cdr:spPr>
      <cdr:style>
        <a:lnRef xmlns:a="http://schemas.openxmlformats.org/drawingml/2006/main" idx="3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2">
          <a:schemeClr val="accent2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0.60612</cdr:x>
      <cdr:y>0.04093</cdr:y>
    </cdr:from>
    <cdr:to>
      <cdr:x>0.64682</cdr:x>
      <cdr:y>0.91556</cdr:y>
    </cdr:to>
    <cdr:sp macro="" textlink="">
      <cdr:nvSpPr>
        <cdr:cNvPr id="8" name="Правая фигурная скобка 7"/>
        <cdr:cNvSpPr/>
      </cdr:nvSpPr>
      <cdr:spPr>
        <a:xfrm xmlns:a="http://schemas.openxmlformats.org/drawingml/2006/main">
          <a:off x="10212441" y="346108"/>
          <a:ext cx="685800" cy="7395294"/>
        </a:xfrm>
        <a:prstGeom xmlns:a="http://schemas.openxmlformats.org/drawingml/2006/main" prst="rightBrace">
          <a:avLst/>
        </a:prstGeom>
        <a:ln xmlns:a="http://schemas.openxmlformats.org/drawingml/2006/main"/>
      </cdr:spPr>
      <cdr:style>
        <a:lnRef xmlns:a="http://schemas.openxmlformats.org/drawingml/2006/main" idx="3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2">
          <a:schemeClr val="accent2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0.80964</cdr:x>
      <cdr:y>0.04093</cdr:y>
    </cdr:from>
    <cdr:to>
      <cdr:x>0.85562</cdr:x>
      <cdr:y>0.91619</cdr:y>
    </cdr:to>
    <cdr:sp macro="" textlink="">
      <cdr:nvSpPr>
        <cdr:cNvPr id="9" name="Правая фигурная скобка 8"/>
        <cdr:cNvSpPr/>
      </cdr:nvSpPr>
      <cdr:spPr>
        <a:xfrm xmlns:a="http://schemas.openxmlformats.org/drawingml/2006/main">
          <a:off x="13641442" y="346108"/>
          <a:ext cx="774868" cy="7400633"/>
        </a:xfrm>
        <a:prstGeom xmlns:a="http://schemas.openxmlformats.org/drawingml/2006/main" prst="rightBrace">
          <a:avLst/>
        </a:prstGeom>
        <a:ln xmlns:a="http://schemas.openxmlformats.org/drawingml/2006/main"/>
      </cdr:spPr>
      <cdr:style>
        <a:lnRef xmlns:a="http://schemas.openxmlformats.org/drawingml/2006/main" idx="3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2">
          <a:schemeClr val="accent2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0.4207</cdr:x>
      <cdr:y>0.4025</cdr:y>
    </cdr:from>
    <cdr:to>
      <cdr:x>0.47243</cdr:x>
      <cdr:y>0.47054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7088241" y="3403341"/>
          <a:ext cx="871592" cy="57530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 anchor="ctr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1587,0</a:t>
          </a:r>
          <a:endParaRPr lang="ru-RU" sz="1600" b="1" dirty="0">
            <a:solidFill>
              <a:srgbClr val="C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0.60875</cdr:x>
      <cdr:y>0.40323</cdr:y>
    </cdr:from>
    <cdr:to>
      <cdr:x>0.63456</cdr:x>
      <cdr:y>0.58065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6740611" y="1785950"/>
          <a:ext cx="285752" cy="7858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0.62873</cdr:x>
      <cdr:y>0.42053</cdr:y>
    </cdr:from>
    <cdr:to>
      <cdr:x>0.68476</cdr:x>
      <cdr:y>0.49539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10593441" y="3555741"/>
          <a:ext cx="944042" cy="6329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1686,6</a:t>
          </a:r>
          <a:endParaRPr lang="ru-RU" sz="1600" b="1" dirty="0">
            <a:solidFill>
              <a:srgbClr val="C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0.8023</cdr:x>
      <cdr:y>0.40323</cdr:y>
    </cdr:from>
    <cdr:to>
      <cdr:x>0.84101</cdr:x>
      <cdr:y>0.56452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8883751" y="1785950"/>
          <a:ext cx="428628" cy="7143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0.8413</cdr:x>
      <cdr:y>0.42053</cdr:y>
    </cdr:from>
    <cdr:to>
      <cdr:x>0.91366</cdr:x>
      <cdr:y>0.48857</cdr:y>
    </cdr:to>
    <cdr:sp macro="" textlink="">
      <cdr:nvSpPr>
        <cdr:cNvPr id="14" name="TextBox 13"/>
        <cdr:cNvSpPr txBox="1"/>
      </cdr:nvSpPr>
      <cdr:spPr>
        <a:xfrm xmlns:a="http://schemas.openxmlformats.org/drawingml/2006/main">
          <a:off x="14174955" y="3555741"/>
          <a:ext cx="1219200" cy="5753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1775,3</a:t>
          </a:r>
          <a:endParaRPr lang="ru-RU" sz="1600" b="1" dirty="0">
            <a:solidFill>
              <a:srgbClr val="C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0.32572</cdr:x>
      <cdr:y>0.09462</cdr:y>
    </cdr:from>
    <cdr:to>
      <cdr:x>0.39519</cdr:x>
      <cdr:y>0.1914</cdr:y>
    </cdr:to>
    <cdr:sp macro="" textlink="">
      <cdr:nvSpPr>
        <cdr:cNvPr id="15" name="TextBox 14"/>
        <cdr:cNvSpPr txBox="1"/>
      </cdr:nvSpPr>
      <cdr:spPr>
        <a:xfrm xmlns:a="http://schemas.openxmlformats.org/drawingml/2006/main">
          <a:off x="5488041" y="800068"/>
          <a:ext cx="1170491" cy="8183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528,5</a:t>
          </a:r>
          <a:endParaRPr lang="ru-RU" sz="1800" b="1" dirty="0">
            <a:solidFill>
              <a:schemeClr val="accent2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0.31668</cdr:x>
      <cdr:y>0.60978</cdr:y>
    </cdr:from>
    <cdr:to>
      <cdr:x>0.38274</cdr:x>
      <cdr:y>0.69676</cdr:y>
    </cdr:to>
    <cdr:sp macro="" textlink="">
      <cdr:nvSpPr>
        <cdr:cNvPr id="16" name="TextBox 15"/>
        <cdr:cNvSpPr txBox="1"/>
      </cdr:nvSpPr>
      <cdr:spPr>
        <a:xfrm xmlns:a="http://schemas.openxmlformats.org/drawingml/2006/main">
          <a:off x="5335641" y="5155941"/>
          <a:ext cx="1113037" cy="7354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1058,5</a:t>
          </a:r>
          <a:endParaRPr lang="ru-RU" sz="1800" b="1" dirty="0">
            <a:solidFill>
              <a:schemeClr val="bg2">
                <a:lumMod val="1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0.52471</cdr:x>
      <cdr:y>0.60978</cdr:y>
    </cdr:from>
    <cdr:to>
      <cdr:x>0.58277</cdr:x>
      <cdr:y>0.6743</cdr:y>
    </cdr:to>
    <cdr:sp macro="" textlink="">
      <cdr:nvSpPr>
        <cdr:cNvPr id="17" name="TextBox 16"/>
        <cdr:cNvSpPr txBox="1"/>
      </cdr:nvSpPr>
      <cdr:spPr>
        <a:xfrm xmlns:a="http://schemas.openxmlformats.org/drawingml/2006/main">
          <a:off x="8840841" y="5155941"/>
          <a:ext cx="978245" cy="5455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1125,1</a:t>
          </a:r>
          <a:endParaRPr lang="ru-RU" sz="1800" b="1" dirty="0">
            <a:solidFill>
              <a:schemeClr val="bg2">
                <a:lumMod val="1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0.73275</cdr:x>
      <cdr:y>0.09462</cdr:y>
    </cdr:from>
    <cdr:to>
      <cdr:x>0.79727</cdr:x>
      <cdr:y>0.17527</cdr:y>
    </cdr:to>
    <cdr:sp macro="" textlink="">
      <cdr:nvSpPr>
        <cdr:cNvPr id="18" name="TextBox 17"/>
        <cdr:cNvSpPr txBox="1"/>
      </cdr:nvSpPr>
      <cdr:spPr>
        <a:xfrm xmlns:a="http://schemas.openxmlformats.org/drawingml/2006/main">
          <a:off x="12346041" y="800068"/>
          <a:ext cx="1087089" cy="6819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569,8</a:t>
          </a:r>
          <a:endParaRPr lang="ru-RU" sz="1800" b="1" dirty="0">
            <a:solidFill>
              <a:schemeClr val="accent2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0.72371</cdr:x>
      <cdr:y>0.60978</cdr:y>
    </cdr:from>
    <cdr:to>
      <cdr:x>0.80758</cdr:x>
      <cdr:y>0.67429</cdr:y>
    </cdr:to>
    <cdr:sp macro="" textlink="">
      <cdr:nvSpPr>
        <cdr:cNvPr id="19" name="TextBox 18"/>
        <cdr:cNvSpPr txBox="1"/>
      </cdr:nvSpPr>
      <cdr:spPr>
        <a:xfrm xmlns:a="http://schemas.openxmlformats.org/drawingml/2006/main">
          <a:off x="12193641" y="5155941"/>
          <a:ext cx="1413114" cy="54545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1205,5</a:t>
          </a:r>
          <a:endParaRPr lang="ru-RU" sz="1800" b="1" dirty="0">
            <a:solidFill>
              <a:schemeClr val="bg2">
                <a:lumMod val="1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0.21552</cdr:x>
      <cdr:y>0.04879</cdr:y>
    </cdr:from>
    <cdr:to>
      <cdr:x>0.26724</cdr:x>
      <cdr:y>0.1028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810000" y="397776"/>
          <a:ext cx="914400" cy="4404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0.43879</cdr:x>
      <cdr:y>0.06951</cdr:y>
    </cdr:from>
    <cdr:to>
      <cdr:x>0.50775</cdr:x>
      <cdr:y>0.15362</cdr:y>
    </cdr:to>
    <cdr:sp macro="" textlink="">
      <cdr:nvSpPr>
        <cdr:cNvPr id="23" name="TextBox 22"/>
        <cdr:cNvSpPr txBox="1"/>
      </cdr:nvSpPr>
      <cdr:spPr>
        <a:xfrm xmlns:a="http://schemas.openxmlformats.org/drawingml/2006/main">
          <a:off x="7393041" y="587712"/>
          <a:ext cx="1161898" cy="71118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chemeClr val="bg2">
                  <a:lumMod val="10000"/>
                </a:schemeClr>
              </a:solidFill>
            </a:rPr>
            <a:t>+</a:t>
          </a:r>
          <a:r>
            <a:rPr lang="ru-RU" sz="1800" b="1" dirty="0" smtClean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6,2</a:t>
          </a:r>
          <a:r>
            <a:rPr lang="ru-RU" sz="1600" b="1" dirty="0" smtClean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%</a:t>
          </a:r>
          <a:endParaRPr lang="ru-RU" sz="1600" b="1" dirty="0">
            <a:solidFill>
              <a:schemeClr val="bg2">
                <a:lumMod val="1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0.23075</cdr:x>
      <cdr:y>0.07203</cdr:y>
    </cdr:from>
    <cdr:to>
      <cdr:x>0.2805</cdr:x>
      <cdr:y>0.12413</cdr:y>
    </cdr:to>
    <cdr:sp macro="" textlink="">
      <cdr:nvSpPr>
        <cdr:cNvPr id="24" name="TextBox 23"/>
        <cdr:cNvSpPr txBox="1"/>
      </cdr:nvSpPr>
      <cdr:spPr>
        <a:xfrm xmlns:a="http://schemas.openxmlformats.org/drawingml/2006/main">
          <a:off x="3887841" y="609054"/>
          <a:ext cx="838204" cy="4405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+0,7%</a:t>
          </a:r>
          <a:endParaRPr lang="ru-RU" sz="1800" b="1" dirty="0">
            <a:solidFill>
              <a:schemeClr val="bg2">
                <a:lumMod val="1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0.64682</cdr:x>
      <cdr:y>0.06703</cdr:y>
    </cdr:from>
    <cdr:to>
      <cdr:x>0.69656</cdr:x>
      <cdr:y>0.12913</cdr:y>
    </cdr:to>
    <cdr:sp macro="" textlink="">
      <cdr:nvSpPr>
        <cdr:cNvPr id="25" name="TextBox 24"/>
        <cdr:cNvSpPr txBox="1"/>
      </cdr:nvSpPr>
      <cdr:spPr>
        <a:xfrm xmlns:a="http://schemas.openxmlformats.org/drawingml/2006/main">
          <a:off x="10898241" y="566777"/>
          <a:ext cx="838063" cy="5250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+</a:t>
          </a:r>
          <a:r>
            <a:rPr lang="ru-RU" sz="1800" b="1" dirty="0" smtClean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1,5</a:t>
          </a:r>
          <a:r>
            <a:rPr lang="ru-RU" sz="1600" b="1" dirty="0" smtClean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%</a:t>
          </a:r>
          <a:endParaRPr lang="ru-RU" sz="1600" b="1" dirty="0">
            <a:solidFill>
              <a:schemeClr val="bg2">
                <a:lumMod val="1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0.10345</cdr:x>
      <cdr:y>0.61584</cdr:y>
    </cdr:from>
    <cdr:to>
      <cdr:x>0.16379</cdr:x>
      <cdr:y>0.70675</cdr:y>
    </cdr:to>
    <cdr:sp macro="" textlink="">
      <cdr:nvSpPr>
        <cdr:cNvPr id="26" name="TextBox 25"/>
        <cdr:cNvSpPr txBox="1"/>
      </cdr:nvSpPr>
      <cdr:spPr>
        <a:xfrm xmlns:a="http://schemas.openxmlformats.org/drawingml/2006/main">
          <a:off x="1828800" y="5161966"/>
          <a:ext cx="1066800" cy="762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0.10776</cdr:x>
      <cdr:y>0.66129</cdr:y>
    </cdr:from>
    <cdr:to>
      <cdr:x>0.17672</cdr:x>
      <cdr:y>0.71584</cdr:y>
    </cdr:to>
    <cdr:sp macro="" textlink="">
      <cdr:nvSpPr>
        <cdr:cNvPr id="27" name="TextBox 26"/>
        <cdr:cNvSpPr txBox="1"/>
      </cdr:nvSpPr>
      <cdr:spPr>
        <a:xfrm xmlns:a="http://schemas.openxmlformats.org/drawingml/2006/main">
          <a:off x="1905000" y="5542966"/>
          <a:ext cx="1219200" cy="457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0.10345</cdr:x>
      <cdr:y>0.63402</cdr:y>
    </cdr:from>
    <cdr:to>
      <cdr:x>0.17241</cdr:x>
      <cdr:y>0.74311</cdr:y>
    </cdr:to>
    <cdr:sp macro="" textlink="">
      <cdr:nvSpPr>
        <cdr:cNvPr id="28" name="TextBox 27"/>
        <cdr:cNvSpPr txBox="1"/>
      </cdr:nvSpPr>
      <cdr:spPr>
        <a:xfrm xmlns:a="http://schemas.openxmlformats.org/drawingml/2006/main">
          <a:off x="1828800" y="5314366"/>
          <a:ext cx="12192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0.10412</cdr:x>
      <cdr:y>0.60978</cdr:y>
    </cdr:from>
    <cdr:to>
      <cdr:x>0.17739</cdr:x>
      <cdr:y>0.6916</cdr:y>
    </cdr:to>
    <cdr:sp macro="" textlink="">
      <cdr:nvSpPr>
        <cdr:cNvPr id="29" name="TextBox 28"/>
        <cdr:cNvSpPr txBox="1"/>
      </cdr:nvSpPr>
      <cdr:spPr>
        <a:xfrm xmlns:a="http://schemas.openxmlformats.org/drawingml/2006/main">
          <a:off x="1754241" y="5155941"/>
          <a:ext cx="1234516" cy="6918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1365,6</a:t>
          </a:r>
          <a:endParaRPr lang="ru-RU" sz="1800" b="1" dirty="0">
            <a:solidFill>
              <a:schemeClr val="bg2">
                <a:lumMod val="1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0.21266</cdr:x>
      <cdr:y>0.4025</cdr:y>
    </cdr:from>
    <cdr:to>
      <cdr:x>0.26439</cdr:x>
      <cdr:y>0.47054</cdr:y>
    </cdr:to>
    <cdr:sp macro="" textlink="">
      <cdr:nvSpPr>
        <cdr:cNvPr id="32" name="TextBox 1"/>
        <cdr:cNvSpPr txBox="1"/>
      </cdr:nvSpPr>
      <cdr:spPr>
        <a:xfrm xmlns:a="http://schemas.openxmlformats.org/drawingml/2006/main">
          <a:off x="3583041" y="3403341"/>
          <a:ext cx="871592" cy="57530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6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1890,4</a:t>
          </a:r>
          <a:endParaRPr lang="ru-RU" sz="1600" b="1" dirty="0">
            <a:solidFill>
              <a:srgbClr val="C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0.21718</cdr:x>
      <cdr:y>0.86212</cdr:y>
    </cdr:from>
    <cdr:to>
      <cdr:x>0.23075</cdr:x>
      <cdr:y>0.89816</cdr:y>
    </cdr:to>
    <cdr:sp macro="" textlink="">
      <cdr:nvSpPr>
        <cdr:cNvPr id="4" name="Стрелка вниз 3"/>
        <cdr:cNvSpPr/>
      </cdr:nvSpPr>
      <cdr:spPr>
        <a:xfrm xmlns:a="http://schemas.openxmlformats.org/drawingml/2006/main">
          <a:off x="3659241" y="7289541"/>
          <a:ext cx="228600" cy="304800"/>
        </a:xfrm>
        <a:prstGeom xmlns:a="http://schemas.openxmlformats.org/drawingml/2006/main" prst="downArrow">
          <a:avLst/>
        </a:prstGeom>
        <a:solidFill xmlns:a="http://schemas.openxmlformats.org/drawingml/2006/main">
          <a:srgbClr val="FF66CC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0.21718</cdr:x>
      <cdr:y>0.08006</cdr:y>
    </cdr:from>
    <cdr:to>
      <cdr:x>0.23075</cdr:x>
      <cdr:y>0.11611</cdr:y>
    </cdr:to>
    <cdr:sp macro="" textlink="">
      <cdr:nvSpPr>
        <cdr:cNvPr id="21" name="Стрелка вверх 20"/>
        <cdr:cNvSpPr/>
      </cdr:nvSpPr>
      <cdr:spPr>
        <a:xfrm xmlns:a="http://schemas.openxmlformats.org/drawingml/2006/main">
          <a:off x="3659241" y="676917"/>
          <a:ext cx="228600" cy="304800"/>
        </a:xfrm>
        <a:prstGeom xmlns:a="http://schemas.openxmlformats.org/drawingml/2006/main" prst="upArrow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0.23075</cdr:x>
      <cdr:y>0.86212</cdr:y>
    </cdr:from>
    <cdr:to>
      <cdr:x>0.28502</cdr:x>
      <cdr:y>0.9252</cdr:y>
    </cdr:to>
    <cdr:sp macro="" textlink="">
      <cdr:nvSpPr>
        <cdr:cNvPr id="22" name="TextBox 21"/>
        <cdr:cNvSpPr txBox="1"/>
      </cdr:nvSpPr>
      <cdr:spPr>
        <a:xfrm xmlns:a="http://schemas.openxmlformats.org/drawingml/2006/main">
          <a:off x="3887841" y="7289541"/>
          <a:ext cx="914400" cy="533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latin typeface="Arial" panose="020B0604020202020204" pitchFamily="34" charset="0"/>
              <a:cs typeface="Arial" panose="020B0604020202020204" pitchFamily="34" charset="0"/>
            </a:rPr>
            <a:t>-22,5</a:t>
          </a:r>
          <a:r>
            <a:rPr lang="ru-RU" sz="1800" dirty="0" smtClean="0"/>
            <a:t>%</a:t>
          </a:r>
          <a:endParaRPr lang="ru-RU" sz="1800" dirty="0"/>
        </a:p>
      </cdr:txBody>
    </cdr:sp>
  </cdr:relSizeAnchor>
  <cdr:relSizeAnchor xmlns:cdr="http://schemas.openxmlformats.org/drawingml/2006/chartDrawing">
    <cdr:from>
      <cdr:x>0.42522</cdr:x>
      <cdr:y>0.08006</cdr:y>
    </cdr:from>
    <cdr:to>
      <cdr:x>0.43879</cdr:x>
      <cdr:y>0.11611</cdr:y>
    </cdr:to>
    <cdr:sp macro="" textlink="">
      <cdr:nvSpPr>
        <cdr:cNvPr id="33" name="Стрелка вверх 32"/>
        <cdr:cNvSpPr/>
      </cdr:nvSpPr>
      <cdr:spPr>
        <a:xfrm xmlns:a="http://schemas.openxmlformats.org/drawingml/2006/main">
          <a:off x="7164441" y="676917"/>
          <a:ext cx="228600" cy="304800"/>
        </a:xfrm>
        <a:prstGeom xmlns:a="http://schemas.openxmlformats.org/drawingml/2006/main" prst="upArrow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0.63326</cdr:x>
      <cdr:y>0.08006</cdr:y>
    </cdr:from>
    <cdr:to>
      <cdr:x>0.64682</cdr:x>
      <cdr:y>0.11611</cdr:y>
    </cdr:to>
    <cdr:sp macro="" textlink="">
      <cdr:nvSpPr>
        <cdr:cNvPr id="34" name="Стрелка вверх 33"/>
        <cdr:cNvSpPr/>
      </cdr:nvSpPr>
      <cdr:spPr>
        <a:xfrm xmlns:a="http://schemas.openxmlformats.org/drawingml/2006/main">
          <a:off x="10669641" y="676917"/>
          <a:ext cx="228600" cy="304800"/>
        </a:xfrm>
        <a:prstGeom xmlns:a="http://schemas.openxmlformats.org/drawingml/2006/main" prst="upArrow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0.42522</cdr:x>
      <cdr:y>0.86212</cdr:y>
    </cdr:from>
    <cdr:to>
      <cdr:x>0.43879</cdr:x>
      <cdr:y>0.89816</cdr:y>
    </cdr:to>
    <cdr:sp macro="" textlink="">
      <cdr:nvSpPr>
        <cdr:cNvPr id="35" name="Стрелка вверх 34"/>
        <cdr:cNvSpPr/>
      </cdr:nvSpPr>
      <cdr:spPr>
        <a:xfrm xmlns:a="http://schemas.openxmlformats.org/drawingml/2006/main">
          <a:off x="7164441" y="7289541"/>
          <a:ext cx="228600" cy="304800"/>
        </a:xfrm>
        <a:prstGeom xmlns:a="http://schemas.openxmlformats.org/drawingml/2006/main" prst="upArrow">
          <a:avLst/>
        </a:prstGeom>
        <a:solidFill xmlns:a="http://schemas.openxmlformats.org/drawingml/2006/main">
          <a:srgbClr val="FF66CC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0.44331</cdr:x>
      <cdr:y>0.86212</cdr:y>
    </cdr:from>
    <cdr:to>
      <cdr:x>0.49758</cdr:x>
      <cdr:y>0.9252</cdr:y>
    </cdr:to>
    <cdr:sp macro="" textlink="">
      <cdr:nvSpPr>
        <cdr:cNvPr id="36" name="TextBox 1"/>
        <cdr:cNvSpPr txBox="1"/>
      </cdr:nvSpPr>
      <cdr:spPr>
        <a:xfrm xmlns:a="http://schemas.openxmlformats.org/drawingml/2006/main">
          <a:off x="7469241" y="7289541"/>
          <a:ext cx="914400" cy="533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800" b="1" dirty="0" smtClean="0">
              <a:latin typeface="Arial" panose="020B0604020202020204" pitchFamily="34" charset="0"/>
              <a:cs typeface="Arial" panose="020B0604020202020204" pitchFamily="34" charset="0"/>
            </a:rPr>
            <a:t>+6,3</a:t>
          </a:r>
          <a:r>
            <a:rPr lang="ru-RU" sz="1800" dirty="0" smtClean="0"/>
            <a:t>%</a:t>
          </a:r>
          <a:endParaRPr lang="ru-RU" sz="1800" dirty="0"/>
        </a:p>
      </cdr:txBody>
    </cdr:sp>
  </cdr:relSizeAnchor>
  <cdr:relSizeAnchor xmlns:cdr="http://schemas.openxmlformats.org/drawingml/2006/chartDrawing">
    <cdr:from>
      <cdr:x>0.63778</cdr:x>
      <cdr:y>0.86212</cdr:y>
    </cdr:from>
    <cdr:to>
      <cdr:x>0.65135</cdr:x>
      <cdr:y>0.89816</cdr:y>
    </cdr:to>
    <cdr:sp macro="" textlink="">
      <cdr:nvSpPr>
        <cdr:cNvPr id="37" name="Стрелка вверх 36"/>
        <cdr:cNvSpPr/>
      </cdr:nvSpPr>
      <cdr:spPr>
        <a:xfrm xmlns:a="http://schemas.openxmlformats.org/drawingml/2006/main">
          <a:off x="10745841" y="7289541"/>
          <a:ext cx="228600" cy="304800"/>
        </a:xfrm>
        <a:prstGeom xmlns:a="http://schemas.openxmlformats.org/drawingml/2006/main" prst="upArrow">
          <a:avLst/>
        </a:prstGeom>
        <a:solidFill xmlns:a="http://schemas.openxmlformats.org/drawingml/2006/main">
          <a:srgbClr val="FF66CC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0.65587</cdr:x>
      <cdr:y>0.8531</cdr:y>
    </cdr:from>
    <cdr:to>
      <cdr:x>0.71014</cdr:x>
      <cdr:y>0.91619</cdr:y>
    </cdr:to>
    <cdr:sp macro="" textlink="">
      <cdr:nvSpPr>
        <cdr:cNvPr id="38" name="TextBox 1"/>
        <cdr:cNvSpPr txBox="1"/>
      </cdr:nvSpPr>
      <cdr:spPr>
        <a:xfrm xmlns:a="http://schemas.openxmlformats.org/drawingml/2006/main">
          <a:off x="11050641" y="7213341"/>
          <a:ext cx="914400" cy="533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800" b="1" dirty="0" smtClean="0">
              <a:latin typeface="Arial" panose="020B0604020202020204" pitchFamily="34" charset="0"/>
              <a:cs typeface="Arial" panose="020B0604020202020204" pitchFamily="34" charset="0"/>
            </a:rPr>
            <a:t>+7,1</a:t>
          </a:r>
          <a:r>
            <a:rPr lang="ru-RU" sz="1800" dirty="0" smtClean="0"/>
            <a:t>%</a:t>
          </a:r>
          <a:endParaRPr lang="ru-RU" sz="1800" dirty="0"/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0.11573</cdr:x>
      <cdr:y>0.00328</cdr:y>
    </cdr:from>
    <cdr:to>
      <cdr:x>0.34718</cdr:x>
      <cdr:y>0.10155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48072" y="16823"/>
          <a:ext cx="1296144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2800" b="1" kern="1200" dirty="0">
            <a:solidFill>
              <a:srgbClr val="392463"/>
            </a:solidFill>
            <a:latin typeface="Century Gothic" panose="020B0502020202020204" pitchFamily="34" charset="0"/>
          </a:endParaRPr>
        </a:p>
      </cdr:txBody>
    </cdr:sp>
  </cdr:relSizeAnchor>
  <cdr:relSizeAnchor xmlns:cdr="http://schemas.openxmlformats.org/drawingml/2006/chartDrawing">
    <cdr:from>
      <cdr:x>0.09525</cdr:x>
      <cdr:y>0.20719</cdr:y>
    </cdr:from>
    <cdr:to>
      <cdr:x>0.51034</cdr:x>
      <cdr:y>0.43986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685800" y="820481"/>
          <a:ext cx="2988648" cy="92137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pPr algn="ctr"/>
          <a:r>
            <a:rPr lang="ru-RU" sz="18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2024 (в редакции от 23.10.24</a:t>
          </a:r>
          <a:r>
            <a:rPr lang="ru-RU" sz="1800" b="1" baseline="0" dirty="0" smtClean="0">
              <a:solidFill>
                <a:srgbClr val="FF0000"/>
              </a:solidFill>
            </a:rPr>
            <a:t>)</a:t>
          </a:r>
          <a:endParaRPr lang="ru-RU" sz="1800" b="1" dirty="0">
            <a:solidFill>
              <a:srgbClr val="FF0000"/>
            </a:solidFill>
          </a:endParaRP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0.8421</cdr:x>
      <cdr:y>0.86367</cdr:y>
    </cdr:from>
    <cdr:to>
      <cdr:x>0.98431</cdr:x>
      <cdr:y>0.90836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439260" y="7137231"/>
          <a:ext cx="2438436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МЛН.РУБ</a:t>
          </a:r>
          <a:r>
            <a:rPr lang="ru-RU" b="1" dirty="0" smtClean="0"/>
            <a:t>.</a:t>
          </a:r>
          <a:endParaRPr lang="ru-RU" b="1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0.8023</cdr:x>
      <cdr:y>0.40323</cdr:y>
    </cdr:from>
    <cdr:to>
      <cdr:x>0.84101</cdr:x>
      <cdr:y>0.56452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8883751" y="1785950"/>
          <a:ext cx="428628" cy="7143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0.28099</cdr:x>
      <cdr:y>0.67249</cdr:y>
    </cdr:from>
    <cdr:to>
      <cdr:x>0.33293</cdr:x>
      <cdr:y>0.75173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181600" y="5867400"/>
          <a:ext cx="957794" cy="6913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7,3</a:t>
          </a:r>
          <a:r>
            <a:rPr lang="ru-RU" sz="1800" dirty="0" smtClean="0">
              <a:solidFill>
                <a:schemeClr val="accent2">
                  <a:lumMod val="50000"/>
                </a:schemeClr>
              </a:solidFill>
            </a:rPr>
            <a:t>%</a:t>
          </a:r>
          <a:endParaRPr lang="ru-RU" sz="1800" dirty="0">
            <a:solidFill>
              <a:schemeClr val="accent2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0.46694</cdr:x>
      <cdr:y>0.67249</cdr:y>
    </cdr:from>
    <cdr:to>
      <cdr:x>0.51888</cdr:x>
      <cdr:y>0.73733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8610600" y="5867400"/>
          <a:ext cx="957794" cy="5657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800" b="1" dirty="0" smtClean="0">
              <a:solidFill>
                <a:srgbClr val="990000"/>
              </a:solidFill>
              <a:latin typeface="Arial" panose="020B0604020202020204" pitchFamily="34" charset="0"/>
              <a:cs typeface="Arial" panose="020B0604020202020204" pitchFamily="34" charset="0"/>
            </a:rPr>
            <a:t>7,0</a:t>
          </a:r>
          <a:r>
            <a:rPr lang="ru-RU" sz="1800" dirty="0" smtClean="0"/>
            <a:t>%</a:t>
          </a:r>
          <a:endParaRPr lang="ru-RU" sz="1800" dirty="0"/>
        </a:p>
      </cdr:txBody>
    </cdr:sp>
  </cdr:relSizeAnchor>
  <cdr:relSizeAnchor xmlns:cdr="http://schemas.openxmlformats.org/drawingml/2006/chartDrawing">
    <cdr:from>
      <cdr:x>0.64876</cdr:x>
      <cdr:y>0.67249</cdr:y>
    </cdr:from>
    <cdr:to>
      <cdr:x>0.70911</cdr:x>
      <cdr:y>0.73645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11963400" y="5867400"/>
          <a:ext cx="1112878" cy="5580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800" b="1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1,7</a:t>
          </a:r>
          <a:r>
            <a:rPr lang="ru-RU" sz="1800" dirty="0" smtClean="0"/>
            <a:t>%</a:t>
          </a:r>
          <a:endParaRPr lang="ru-RU" sz="1800" dirty="0"/>
        </a:p>
      </cdr:txBody>
    </cdr:sp>
  </cdr:relSizeAnchor>
  <cdr:relSizeAnchor xmlns:cdr="http://schemas.openxmlformats.org/drawingml/2006/chartDrawing">
    <cdr:from>
      <cdr:x>0.82596</cdr:x>
      <cdr:y>0.0548</cdr:y>
    </cdr:from>
    <cdr:to>
      <cdr:x>0.97413</cdr:x>
      <cdr:y>0.11271</cdr:y>
    </cdr:to>
    <cdr:sp macro="" textlink="">
      <cdr:nvSpPr>
        <cdr:cNvPr id="9" name="TextBox 7"/>
        <cdr:cNvSpPr txBox="1"/>
      </cdr:nvSpPr>
      <cdr:spPr>
        <a:xfrm xmlns:a="http://schemas.openxmlformats.org/drawingml/2006/main">
          <a:off x="14537788" y="457200"/>
          <a:ext cx="2607910" cy="48320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ru-RU" sz="2540" b="1" dirty="0">
              <a:solidFill>
                <a:srgbClr val="FF0000"/>
              </a:solidFill>
              <a:latin typeface="Arial" panose="020B0604020202020204" pitchFamily="34" charset="0"/>
              <a:ea typeface="PT Astra Serif" pitchFamily="18" charset="-52"/>
              <a:cs typeface="Arial" panose="020B0604020202020204" pitchFamily="34" charset="0"/>
            </a:rPr>
            <a:t>млн.</a:t>
          </a:r>
          <a:r>
            <a:rPr lang="ru-RU" sz="2540" b="1" dirty="0">
              <a:solidFill>
                <a:srgbClr val="990000"/>
              </a:solidFill>
              <a:latin typeface="Arial" panose="020B0604020202020204" pitchFamily="34" charset="0"/>
              <a:ea typeface="PT Astra Serif" pitchFamily="18" charset="-52"/>
              <a:cs typeface="Arial" panose="020B0604020202020204" pitchFamily="34" charset="0"/>
            </a:rPr>
            <a:t> </a:t>
          </a:r>
          <a:r>
            <a:rPr lang="ru-RU" sz="2540" b="1" dirty="0">
              <a:solidFill>
                <a:srgbClr val="FF0000"/>
              </a:solidFill>
              <a:latin typeface="Arial" panose="020B0604020202020204" pitchFamily="34" charset="0"/>
              <a:ea typeface="PT Astra Serif" pitchFamily="18" charset="-52"/>
              <a:cs typeface="Arial" panose="020B0604020202020204" pitchFamily="34" charset="0"/>
            </a:rPr>
            <a:t>руб.</a:t>
          </a:r>
        </a:p>
      </cdr:txBody>
    </cdr:sp>
  </cdr:relSizeAnchor>
  <cdr:relSizeAnchor xmlns:cdr="http://schemas.openxmlformats.org/drawingml/2006/chartDrawing">
    <cdr:from>
      <cdr:x>0.26033</cdr:x>
      <cdr:y>0.63755</cdr:y>
    </cdr:from>
    <cdr:to>
      <cdr:x>0.28099</cdr:x>
      <cdr:y>0.69869</cdr:y>
    </cdr:to>
    <cdr:sp macro="" textlink="">
      <cdr:nvSpPr>
        <cdr:cNvPr id="12" name="Равнобедренный треугольник 11"/>
        <cdr:cNvSpPr/>
      </cdr:nvSpPr>
      <cdr:spPr>
        <a:xfrm xmlns:a="http://schemas.openxmlformats.org/drawingml/2006/main">
          <a:off x="4800600" y="5562600"/>
          <a:ext cx="381000" cy="533400"/>
        </a:xfrm>
        <a:prstGeom xmlns:a="http://schemas.openxmlformats.org/drawingml/2006/main" prst="triangle">
          <a:avLst/>
        </a:prstGeom>
        <a:solidFill xmlns:a="http://schemas.openxmlformats.org/drawingml/2006/main">
          <a:srgbClr val="00CC99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0.44592</cdr:x>
      <cdr:y>0.63755</cdr:y>
    </cdr:from>
    <cdr:to>
      <cdr:x>0.46658</cdr:x>
      <cdr:y>0.69869</cdr:y>
    </cdr:to>
    <cdr:sp macro="" textlink="">
      <cdr:nvSpPr>
        <cdr:cNvPr id="14" name="Равнобедренный треугольник 13"/>
        <cdr:cNvSpPr/>
      </cdr:nvSpPr>
      <cdr:spPr>
        <a:xfrm xmlns:a="http://schemas.openxmlformats.org/drawingml/2006/main">
          <a:off x="8222974" y="5562600"/>
          <a:ext cx="381000" cy="533400"/>
        </a:xfrm>
        <a:prstGeom xmlns:a="http://schemas.openxmlformats.org/drawingml/2006/main" prst="triangle">
          <a:avLst/>
        </a:prstGeom>
        <a:solidFill xmlns:a="http://schemas.openxmlformats.org/drawingml/2006/main">
          <a:srgbClr val="00CC99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0.6281</cdr:x>
      <cdr:y>0.63755</cdr:y>
    </cdr:from>
    <cdr:to>
      <cdr:x>0.64876</cdr:x>
      <cdr:y>0.69869</cdr:y>
    </cdr:to>
    <cdr:sp macro="" textlink="">
      <cdr:nvSpPr>
        <cdr:cNvPr id="15" name="Равнобедренный треугольник 14"/>
        <cdr:cNvSpPr/>
      </cdr:nvSpPr>
      <cdr:spPr>
        <a:xfrm xmlns:a="http://schemas.openxmlformats.org/drawingml/2006/main">
          <a:off x="11582400" y="5562600"/>
          <a:ext cx="381000" cy="533400"/>
        </a:xfrm>
        <a:prstGeom xmlns:a="http://schemas.openxmlformats.org/drawingml/2006/main" prst="triangle">
          <a:avLst/>
        </a:prstGeom>
        <a:solidFill xmlns:a="http://schemas.openxmlformats.org/drawingml/2006/main">
          <a:srgbClr val="00CC99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0.11573</cdr:x>
      <cdr:y>0.00328</cdr:y>
    </cdr:from>
    <cdr:to>
      <cdr:x>0.34718</cdr:x>
      <cdr:y>0.10155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48072" y="16823"/>
          <a:ext cx="1296144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2800" b="1" kern="1200" dirty="0">
            <a:solidFill>
              <a:srgbClr val="392463"/>
            </a:solidFill>
            <a:latin typeface="Century Gothic" panose="020B0502020202020204" pitchFamily="34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0.01852</cdr:x>
      <cdr:y>0.34164</cdr:y>
    </cdr:from>
    <cdr:to>
      <cdr:x>0.28704</cdr:x>
      <cdr:y>0.47101</cdr:y>
    </cdr:to>
    <cdr:sp macro="" textlink="">
      <cdr:nvSpPr>
        <cdr:cNvPr id="2" name="TextBox 16"/>
        <cdr:cNvSpPr txBox="1"/>
      </cdr:nvSpPr>
      <cdr:spPr>
        <a:xfrm xmlns:a="http://schemas.openxmlformats.org/drawingml/2006/main">
          <a:off x="304800" y="1219211"/>
          <a:ext cx="4419600" cy="46166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ru-RU" sz="2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2025 </a:t>
          </a:r>
          <a:r>
            <a:rPr lang="ru-R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(</a:t>
          </a:r>
          <a:r>
            <a:rPr lang="ru-RU" sz="2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проект-528,5 </a:t>
          </a:r>
          <a:r>
            <a:rPr lang="ru-RU" sz="2400" b="1" dirty="0" err="1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млн.руб</a:t>
          </a:r>
          <a:r>
            <a:rPr lang="ru-RU" sz="2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ru-RU" sz="2400" b="1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0.32569</cdr:x>
      <cdr:y>0.2963</cdr:y>
    </cdr:from>
    <cdr:to>
      <cdr:x>0.35176</cdr:x>
      <cdr:y>0.83729</cdr:y>
    </cdr:to>
    <cdr:sp macro="" textlink="">
      <cdr:nvSpPr>
        <cdr:cNvPr id="5" name="Правая фигурная скобка 4"/>
        <cdr:cNvSpPr/>
      </cdr:nvSpPr>
      <cdr:spPr>
        <a:xfrm xmlns:a="http://schemas.openxmlformats.org/drawingml/2006/main">
          <a:off x="5410200" y="2438400"/>
          <a:ext cx="433096" cy="4452162"/>
        </a:xfrm>
        <a:prstGeom xmlns:a="http://schemas.openxmlformats.org/drawingml/2006/main" prst="rightBrace">
          <a:avLst>
            <a:gd name="adj1" fmla="val 109316"/>
            <a:gd name="adj2" fmla="val 50000"/>
          </a:avLst>
        </a:prstGeom>
        <a:ln xmlns:a="http://schemas.openxmlformats.org/drawingml/2006/main">
          <a:solidFill>
            <a:srgbClr val="CD0325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>
            <a:ln>
              <a:solidFill>
                <a:srgbClr val="990000"/>
              </a:solidFill>
            </a:ln>
          </a:endParaRPr>
        </a:p>
      </cdr:txBody>
    </cdr:sp>
  </cdr:relSizeAnchor>
  <cdr:relSizeAnchor xmlns:cdr="http://schemas.openxmlformats.org/drawingml/2006/chartDrawing">
    <cdr:from>
      <cdr:x>0.8211</cdr:x>
      <cdr:y>0.23148</cdr:y>
    </cdr:from>
    <cdr:to>
      <cdr:x>0.85758</cdr:x>
      <cdr:y>0.83627</cdr:y>
    </cdr:to>
    <cdr:sp macro="" textlink="">
      <cdr:nvSpPr>
        <cdr:cNvPr id="6" name="Правая фигурная скобка 5"/>
        <cdr:cNvSpPr/>
      </cdr:nvSpPr>
      <cdr:spPr>
        <a:xfrm xmlns:a="http://schemas.openxmlformats.org/drawingml/2006/main">
          <a:off x="13639800" y="1905000"/>
          <a:ext cx="605991" cy="4977180"/>
        </a:xfrm>
        <a:prstGeom xmlns:a="http://schemas.openxmlformats.org/drawingml/2006/main" prst="rightBrace">
          <a:avLst>
            <a:gd name="adj1" fmla="val 8333"/>
            <a:gd name="adj2" fmla="val 49698"/>
          </a:avLst>
        </a:prstGeom>
        <a:ln xmlns:a="http://schemas.openxmlformats.org/drawingml/2006/main">
          <a:solidFill>
            <a:srgbClr val="CD0325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>
            <a:ln>
              <a:solidFill>
                <a:srgbClr val="990000"/>
              </a:solidFill>
            </a:ln>
          </a:endParaRPr>
        </a:p>
      </cdr:txBody>
    </cdr:sp>
  </cdr:relSizeAnchor>
  <cdr:relSizeAnchor xmlns:cdr="http://schemas.openxmlformats.org/drawingml/2006/chartDrawing">
    <cdr:from>
      <cdr:x>0.57339</cdr:x>
      <cdr:y>0.26852</cdr:y>
    </cdr:from>
    <cdr:to>
      <cdr:x>0.59947</cdr:x>
      <cdr:y>0.83011</cdr:y>
    </cdr:to>
    <cdr:sp macro="" textlink="">
      <cdr:nvSpPr>
        <cdr:cNvPr id="7" name="Правая фигурная скобка 6"/>
        <cdr:cNvSpPr/>
      </cdr:nvSpPr>
      <cdr:spPr>
        <a:xfrm xmlns:a="http://schemas.openxmlformats.org/drawingml/2006/main">
          <a:off x="9525000" y="2209800"/>
          <a:ext cx="433231" cy="4621661"/>
        </a:xfrm>
        <a:prstGeom xmlns:a="http://schemas.openxmlformats.org/drawingml/2006/main" prst="rightBrace">
          <a:avLst>
            <a:gd name="adj1" fmla="val 8333"/>
            <a:gd name="adj2" fmla="val 49713"/>
          </a:avLst>
        </a:prstGeom>
        <a:ln xmlns:a="http://schemas.openxmlformats.org/drawingml/2006/main">
          <a:solidFill>
            <a:srgbClr val="CD0325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>
            <a:ln>
              <a:solidFill>
                <a:srgbClr val="990000"/>
              </a:solidFill>
            </a:ln>
          </a:endParaRPr>
        </a:p>
      </cdr:txBody>
    </cdr:sp>
  </cdr:relSizeAnchor>
  <cdr:relSizeAnchor xmlns:cdr="http://schemas.openxmlformats.org/drawingml/2006/chartDrawing">
    <cdr:from>
      <cdr:x>0.3578</cdr:x>
      <cdr:y>0.50926</cdr:y>
    </cdr:from>
    <cdr:to>
      <cdr:x>0.41646</cdr:x>
      <cdr:y>0.59566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5943600" y="4191000"/>
          <a:ext cx="974437" cy="7110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u="sng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1 058,5</a:t>
          </a:r>
          <a:endParaRPr lang="ru-RU" sz="1800" b="1" u="sng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0.61009</cdr:x>
      <cdr:y>0.50926</cdr:y>
    </cdr:from>
    <cdr:to>
      <cdr:x>0.66514</cdr:x>
      <cdr:y>0.59566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10134600" y="4191000"/>
          <a:ext cx="914382" cy="7110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u="sng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1125,1</a:t>
          </a:r>
          <a:endParaRPr lang="ru-RU" sz="1800" b="1" u="sng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0.86239</cdr:x>
      <cdr:y>0.50926</cdr:y>
    </cdr:from>
    <cdr:to>
      <cdr:x>0.94495</cdr:x>
      <cdr:y>0.55828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14325600" y="4191000"/>
          <a:ext cx="1371600" cy="4034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u="sng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1 205,5</a:t>
          </a:r>
          <a:endParaRPr lang="ru-RU" sz="1800" b="1" u="sng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0.84007</cdr:x>
      <cdr:y>0.875</cdr:y>
    </cdr:from>
    <cdr:to>
      <cdr:x>0.98165</cdr:x>
      <cdr:y>0.94106</cdr:y>
    </cdr:to>
    <cdr:sp macro="" textlink="">
      <cdr:nvSpPr>
        <cdr:cNvPr id="11" name="TextBox 7"/>
        <cdr:cNvSpPr txBox="1"/>
      </cdr:nvSpPr>
      <cdr:spPr>
        <a:xfrm xmlns:a="http://schemas.openxmlformats.org/drawingml/2006/main">
          <a:off x="13954944" y="6400800"/>
          <a:ext cx="2351856" cy="48320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ru-RU" sz="2540" b="1" dirty="0">
              <a:solidFill>
                <a:srgbClr val="FF0000"/>
              </a:solidFill>
              <a:latin typeface="Arial" panose="020B0604020202020204" pitchFamily="34" charset="0"/>
              <a:ea typeface="PT Astra Serif" pitchFamily="18" charset="-52"/>
              <a:cs typeface="Arial" panose="020B0604020202020204" pitchFamily="34" charset="0"/>
            </a:rPr>
            <a:t>млн.</a:t>
          </a:r>
          <a:r>
            <a:rPr lang="ru-RU" sz="2540" b="1" dirty="0">
              <a:solidFill>
                <a:srgbClr val="990000"/>
              </a:solidFill>
              <a:latin typeface="Arial" panose="020B0604020202020204" pitchFamily="34" charset="0"/>
              <a:ea typeface="PT Astra Serif" pitchFamily="18" charset="-52"/>
              <a:cs typeface="Arial" panose="020B0604020202020204" pitchFamily="34" charset="0"/>
            </a:rPr>
            <a:t> </a:t>
          </a:r>
          <a:r>
            <a:rPr lang="ru-RU" sz="2540" b="1" dirty="0">
              <a:solidFill>
                <a:srgbClr val="FF0000"/>
              </a:solidFill>
              <a:latin typeface="Arial" panose="020B0604020202020204" pitchFamily="34" charset="0"/>
              <a:ea typeface="PT Astra Serif" pitchFamily="18" charset="-52"/>
              <a:cs typeface="Arial" panose="020B0604020202020204" pitchFamily="34" charset="0"/>
            </a:rPr>
            <a:t>руб.</a:t>
          </a: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0.18522</cdr:x>
      <cdr:y>0.07246</cdr:y>
    </cdr:from>
    <cdr:to>
      <cdr:x>0.21186</cdr:x>
      <cdr:y>0.1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913891" y="357190"/>
          <a:ext cx="275246" cy="1357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endParaRPr lang="ru-RU" sz="1100" b="1" dirty="0">
            <a:solidFill>
              <a:srgbClr val="C00000"/>
            </a:solidFill>
          </a:endParaRPr>
        </a:p>
      </cdr:txBody>
    </cdr:sp>
  </cdr:relSizeAnchor>
  <cdr:relSizeAnchor xmlns:cdr="http://schemas.openxmlformats.org/drawingml/2006/chartDrawing">
    <cdr:from>
      <cdr:x>0.45035</cdr:x>
      <cdr:y>0.05797</cdr:y>
    </cdr:from>
    <cdr:to>
      <cdr:x>0.46074</cdr:x>
      <cdr:y>0.14286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653498" y="285752"/>
          <a:ext cx="107407" cy="4184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endParaRPr lang="ru-RU" sz="1100" b="1" dirty="0">
            <a:solidFill>
              <a:srgbClr val="C00000"/>
            </a:solidFill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0.13111</cdr:x>
      <cdr:y>0</cdr:y>
    </cdr:from>
    <cdr:to>
      <cdr:x>0.36256</cdr:x>
      <cdr:y>0.09827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42942" y="0"/>
          <a:ext cx="1134980" cy="2622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2800" b="1" kern="1200" dirty="0">
            <a:solidFill>
              <a:srgbClr val="392463"/>
            </a:solidFill>
            <a:latin typeface="Century Gothic" panose="020B0502020202020204" pitchFamily="34" charset="0"/>
          </a:endParaRPr>
        </a:p>
      </cdr:txBody>
    </cdr:sp>
  </cdr:relSizeAnchor>
  <cdr:relSizeAnchor xmlns:cdr="http://schemas.openxmlformats.org/drawingml/2006/chartDrawing">
    <cdr:from>
      <cdr:x>0</cdr:x>
      <cdr:y>0.0625</cdr:y>
    </cdr:from>
    <cdr:to>
      <cdr:x>0.40668</cdr:x>
      <cdr:y>0.22917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0" y="228601"/>
          <a:ext cx="2590800" cy="609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pPr algn="ctr"/>
          <a:r>
            <a:rPr lang="ru-RU" sz="18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2027 </a:t>
          </a:r>
          <a:r>
            <a:rPr lang="ru-RU" sz="1800" b="1" dirty="0" smtClean="0">
              <a:solidFill>
                <a:srgbClr val="FF0000"/>
              </a:solidFill>
            </a:rPr>
            <a:t>(</a:t>
          </a:r>
          <a:r>
            <a:rPr lang="ru-RU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проект</a:t>
          </a:r>
          <a:r>
            <a:rPr lang="ru-RU" sz="1800" b="1" baseline="0" dirty="0">
              <a:solidFill>
                <a:srgbClr val="FF0000"/>
              </a:solidFill>
            </a:rPr>
            <a:t>)</a:t>
          </a:r>
          <a:endParaRPr lang="ru-RU" sz="1800" b="1" dirty="0">
            <a:solidFill>
              <a:srgbClr val="FF0000"/>
            </a:solidFill>
          </a:endParaRP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0.11573</cdr:x>
      <cdr:y>0.00328</cdr:y>
    </cdr:from>
    <cdr:to>
      <cdr:x>0.34718</cdr:x>
      <cdr:y>0.10155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48072" y="16823"/>
          <a:ext cx="1296144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2800" b="1" kern="1200" dirty="0">
            <a:solidFill>
              <a:srgbClr val="392463"/>
            </a:solidFill>
            <a:latin typeface="Century Gothic" panose="020B0502020202020204" pitchFamily="34" charset="0"/>
          </a:endParaRPr>
        </a:p>
      </cdr:txBody>
    </cdr:sp>
  </cdr:relSizeAnchor>
  <cdr:relSizeAnchor xmlns:cdr="http://schemas.openxmlformats.org/drawingml/2006/chartDrawing">
    <cdr:from>
      <cdr:x>0.1</cdr:x>
      <cdr:y>0.02439</cdr:y>
    </cdr:from>
    <cdr:to>
      <cdr:x>0.36779</cdr:x>
      <cdr:y>0.19869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066800" y="76200"/>
          <a:ext cx="2856784" cy="5445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pPr algn="ctr"/>
          <a:r>
            <a:rPr lang="ru-RU" sz="18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2026 (</a:t>
          </a:r>
          <a:r>
            <a:rPr lang="ru-RU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проект</a:t>
          </a:r>
          <a:r>
            <a:rPr lang="ru-RU" sz="1800" b="1" baseline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ru-RU" sz="1800" b="1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0.11573</cdr:x>
      <cdr:y>0.00328</cdr:y>
    </cdr:from>
    <cdr:to>
      <cdr:x>0.34718</cdr:x>
      <cdr:y>0.10155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48072" y="16823"/>
          <a:ext cx="1296144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2800" b="1" kern="1200" dirty="0">
            <a:solidFill>
              <a:srgbClr val="392463"/>
            </a:solidFill>
            <a:latin typeface="Century Gothic" panose="020B0502020202020204" pitchFamily="34" charset="0"/>
          </a:endParaRPr>
        </a:p>
      </cdr:txBody>
    </cdr:sp>
  </cdr:relSizeAnchor>
  <cdr:relSizeAnchor xmlns:cdr="http://schemas.openxmlformats.org/drawingml/2006/chartDrawing">
    <cdr:from>
      <cdr:x>0.0635</cdr:x>
      <cdr:y>0.20508</cdr:y>
    </cdr:from>
    <cdr:to>
      <cdr:x>0.37841</cdr:x>
      <cdr:y>0.48367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57200" y="812105"/>
          <a:ext cx="2267352" cy="11032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pPr algn="ctr"/>
          <a:r>
            <a:rPr lang="ru-RU" sz="18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2025 (проект</a:t>
          </a:r>
          <a:r>
            <a:rPr lang="ru-RU" sz="1800" b="1" baseline="0" dirty="0">
              <a:solidFill>
                <a:srgbClr val="FF0000"/>
              </a:solidFill>
            </a:rPr>
            <a:t>)</a:t>
          </a:r>
          <a:endParaRPr lang="ru-RU" sz="1800" b="1" dirty="0">
            <a:solidFill>
              <a:srgbClr val="FF0000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5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5D6D4B-0630-4892-83A7-C7C9F37B0B1A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5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80E8C4-6339-4C5C-A0BE-E84C3F3577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0327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8419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0E8C4-6339-4C5C-A0BE-E84C3F35774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10453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0E8C4-6339-4C5C-A0BE-E84C3F35774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7703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Пустой слайд">
    <p:bg>
      <p:bgPr>
        <a:blipFill>
          <a:blip r:embed="rId2"/>
          <a:stretch/>
        </a:blipFill>
        <a:effectLst/>
      </p:bgPr>
    </p:bg>
    <p:spTree>
      <p:nvGrpSpPr>
        <p:cNvPr id="1" name="Group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0660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14.xml"/><Relationship Id="rId5" Type="http://schemas.openxmlformats.org/officeDocument/2006/relationships/chart" Target="../charts/chart13.xml"/><Relationship Id="rId4" Type="http://schemas.openxmlformats.org/officeDocument/2006/relationships/chart" Target="../charts/char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18" Type="http://schemas.microsoft.com/office/2007/relationships/diagramDrawing" Target="../diagrams/drawing3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17" Type="http://schemas.openxmlformats.org/officeDocument/2006/relationships/diagramColors" Target="../diagrams/colors3.xml"/><Relationship Id="rId2" Type="http://schemas.openxmlformats.org/officeDocument/2006/relationships/image" Target="../media/image4.emf"/><Relationship Id="rId16" Type="http://schemas.openxmlformats.org/officeDocument/2006/relationships/diagramQuickStyle" Target="../diagrams/quickStyle3.xml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5" Type="http://schemas.openxmlformats.org/officeDocument/2006/relationships/diagramLayout" Target="../diagrams/layout3.xml"/><Relationship Id="rId10" Type="http://schemas.openxmlformats.org/officeDocument/2006/relationships/diagramLayout" Target="../diagrams/layout2.xml"/><Relationship Id="rId19" Type="http://schemas.openxmlformats.org/officeDocument/2006/relationships/image" Target="../media/image8.png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diagramData" Target="../diagrams/data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gi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3"/>
          <p:cNvPicPr/>
          <p:nvPr/>
        </p:nvPicPr>
        <p:blipFill>
          <a:blip r:embed="rId2"/>
          <a:stretch/>
        </p:blipFill>
        <p:spPr>
          <a:xfrm>
            <a:off x="762000" y="1654"/>
            <a:ext cx="18288000" cy="10285346"/>
          </a:xfrm>
          <a:prstGeom prst="rect">
            <a:avLst/>
          </a:prstGeom>
          <a:ln w="0">
            <a:noFill/>
          </a:ln>
        </p:spPr>
      </p:pic>
      <p:grpSp>
        <p:nvGrpSpPr>
          <p:cNvPr id="26" name="Group 7"/>
          <p:cNvGrpSpPr/>
          <p:nvPr/>
        </p:nvGrpSpPr>
        <p:grpSpPr>
          <a:xfrm>
            <a:off x="2558379" y="4229474"/>
            <a:ext cx="7580709" cy="2868102"/>
            <a:chOff x="0" y="152400"/>
            <a:chExt cx="10107612" cy="3824136"/>
          </a:xfrm>
        </p:grpSpPr>
        <p:sp>
          <p:nvSpPr>
            <p:cNvPr id="27" name="TextBox 8"/>
            <p:cNvSpPr txBox="1"/>
            <p:nvPr/>
          </p:nvSpPr>
          <p:spPr>
            <a:xfrm>
              <a:off x="0" y="152400"/>
              <a:ext cx="10107612" cy="15696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437"/>
                </a:lnSpc>
              </a:pPr>
              <a:endParaRPr lang="en-US" sz="9600" dirty="0">
                <a:solidFill>
                  <a:srgbClr val="2A2E3A"/>
                </a:solidFill>
                <a:latin typeface="Klein Bold"/>
              </a:endParaRPr>
            </a:p>
          </p:txBody>
        </p:sp>
        <p:sp>
          <p:nvSpPr>
            <p:cNvPr id="28" name="TextBox 9"/>
            <p:cNvSpPr txBox="1"/>
            <p:nvPr/>
          </p:nvSpPr>
          <p:spPr>
            <a:xfrm>
              <a:off x="0" y="3347196"/>
              <a:ext cx="9807360" cy="6293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33"/>
                </a:lnSpc>
              </a:pPr>
              <a:endParaRPr/>
            </a:p>
          </p:txBody>
        </p:sp>
      </p:grp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9754"/>
            <a:ext cx="16002000" cy="10247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1524000" y="495300"/>
            <a:ext cx="12573000" cy="784830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6000" b="1" dirty="0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ru-RU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Бюджет для граждан к проекту бюджета </a:t>
            </a:r>
          </a:p>
          <a:p>
            <a:pPr algn="ctr">
              <a:defRPr/>
            </a:pPr>
            <a:r>
              <a:rPr lang="ru-RU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муниципального </a:t>
            </a:r>
            <a:r>
              <a:rPr lang="ru-RU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образования </a:t>
            </a:r>
          </a:p>
          <a:p>
            <a:pPr algn="ctr">
              <a:defRPr/>
            </a:pPr>
            <a:r>
              <a:rPr lang="ru-RU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Богородицкий район  </a:t>
            </a:r>
          </a:p>
          <a:p>
            <a:pPr algn="ctr">
              <a:defRPr/>
            </a:pPr>
            <a:r>
              <a:rPr lang="ru-RU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на </a:t>
            </a:r>
            <a:r>
              <a:rPr lang="ru-RU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2025 </a:t>
            </a:r>
            <a:r>
              <a:rPr lang="ru-RU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год</a:t>
            </a:r>
          </a:p>
          <a:p>
            <a:pPr algn="ctr">
              <a:defRPr/>
            </a:pPr>
            <a:r>
              <a:rPr lang="ru-RU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и на плановый период </a:t>
            </a:r>
            <a:r>
              <a:rPr lang="en-US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202</a:t>
            </a:r>
            <a:r>
              <a:rPr lang="ru-RU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6 </a:t>
            </a:r>
            <a:r>
              <a:rPr lang="ru-RU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и 20</a:t>
            </a:r>
            <a:r>
              <a:rPr lang="en-US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2</a:t>
            </a:r>
            <a:r>
              <a:rPr lang="ru-RU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7</a:t>
            </a:r>
            <a:r>
              <a:rPr lang="en-US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ru-RU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годов</a:t>
            </a:r>
          </a:p>
          <a:p>
            <a:endParaRPr lang="ru-RU" sz="6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165000" y="266700"/>
            <a:ext cx="17894400" cy="97536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27870" y="266700"/>
            <a:ext cx="16840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PT Astra Serif" pitchFamily="18" charset="-52"/>
                <a:cs typeface="Arial" panose="020B0604020202020204" pitchFamily="34" charset="0"/>
              </a:rPr>
              <a:t>Структура  расходов бюджета муниципального образования  Богородицкий район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PT Astra Serif" pitchFamily="18" charset="-52"/>
                <a:cs typeface="Arial" panose="020B0604020202020204" pitchFamily="34" charset="0"/>
              </a:rPr>
              <a:t>на 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PT Astra Serif" pitchFamily="18" charset="-52"/>
                <a:cs typeface="Arial" panose="020B0604020202020204" pitchFamily="34" charset="0"/>
              </a:rPr>
              <a:t>2025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PT Astra Serif" pitchFamily="18" charset="-52"/>
                <a:cs typeface="Arial" panose="020B0604020202020204" pitchFamily="34" charset="0"/>
              </a:rPr>
              <a:t>год и плановый период 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PT Astra Serif" pitchFamily="18" charset="-52"/>
                <a:cs typeface="Arial" panose="020B0604020202020204" pitchFamily="34" charset="0"/>
              </a:rPr>
              <a:t>2026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PT Astra Serif" pitchFamily="18" charset="-52"/>
                <a:cs typeface="Arial" panose="020B0604020202020204" pitchFamily="34" charset="0"/>
              </a:rPr>
              <a:t>и 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PT Astra Serif" pitchFamily="18" charset="-52"/>
                <a:cs typeface="Arial" panose="020B0604020202020204" pitchFamily="34" charset="0"/>
              </a:rPr>
              <a:t>2027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PT Astra Serif" pitchFamily="18" charset="-52"/>
                <a:cs typeface="Arial" panose="020B0604020202020204" pitchFamily="34" charset="0"/>
              </a:rPr>
              <a:t>годов  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402681803"/>
              </p:ext>
            </p:extLst>
          </p:nvPr>
        </p:nvGraphicFramePr>
        <p:xfrm>
          <a:off x="883049" y="1135797"/>
          <a:ext cx="16764000" cy="8623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7"/>
          <p:cNvSpPr txBox="1"/>
          <p:nvPr/>
        </p:nvSpPr>
        <p:spPr>
          <a:xfrm>
            <a:off x="15316200" y="9258300"/>
            <a:ext cx="2351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2400" b="1" dirty="0">
                <a:latin typeface="Arial" panose="020B0604020202020204" pitchFamily="34" charset="0"/>
                <a:ea typeface="PT Astra Serif" pitchFamily="18" charset="-52"/>
                <a:cs typeface="Arial" panose="020B0604020202020204" pitchFamily="34" charset="0"/>
              </a:rPr>
              <a:t>млн. руб.</a:t>
            </a:r>
          </a:p>
        </p:txBody>
      </p:sp>
    </p:spTree>
    <p:extLst>
      <p:ext uri="{BB962C8B-B14F-4D97-AF65-F5344CB8AC3E}">
        <p14:creationId xmlns:p14="http://schemas.microsoft.com/office/powerpoint/2010/main" val="183173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165000" y="266700"/>
            <a:ext cx="17894400" cy="97536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04800" y="419100"/>
            <a:ext cx="17297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/>
                </a:solidFill>
                <a:latin typeface="Arial" panose="020B0604020202020204" pitchFamily="34" charset="0"/>
                <a:ea typeface="PT Astra Serif" pitchFamily="18" charset="-52"/>
                <a:cs typeface="Arial" panose="020B0604020202020204" pitchFamily="34" charset="0"/>
              </a:rPr>
              <a:t>Расходы бюджета  муниципального образования  Богородицкий район  на 2024 год, </a:t>
            </a:r>
          </a:p>
          <a:p>
            <a:pPr algn="ctr"/>
            <a:r>
              <a:rPr lang="ru-RU" sz="2800" b="1" dirty="0" smtClean="0">
                <a:solidFill>
                  <a:schemeClr val="tx2"/>
                </a:solidFill>
                <a:latin typeface="Arial" panose="020B0604020202020204" pitchFamily="34" charset="0"/>
                <a:ea typeface="PT Astra Serif" pitchFamily="18" charset="-52"/>
                <a:cs typeface="Arial" panose="020B0604020202020204" pitchFamily="34" charset="0"/>
              </a:rPr>
              <a:t>2025 год и плановый период 2026 и 2027 годов в разрезе программных мероприятий и непрограммных расходов</a:t>
            </a:r>
            <a:endParaRPr lang="ru-RU" sz="2800" b="1" dirty="0">
              <a:solidFill>
                <a:schemeClr val="tx2"/>
              </a:solidFill>
              <a:latin typeface="Arial" panose="020B0604020202020204" pitchFamily="34" charset="0"/>
              <a:ea typeface="PT Astra Serif" pitchFamily="18" charset="-52"/>
              <a:cs typeface="Arial" panose="020B0604020202020204" pitchFamily="34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4231271029"/>
              </p:ext>
            </p:extLst>
          </p:nvPr>
        </p:nvGraphicFramePr>
        <p:xfrm>
          <a:off x="9448800" y="6057900"/>
          <a:ext cx="6629400" cy="3276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898645058"/>
              </p:ext>
            </p:extLst>
          </p:nvPr>
        </p:nvGraphicFramePr>
        <p:xfrm>
          <a:off x="1371600" y="6057900"/>
          <a:ext cx="6858000" cy="30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641852711"/>
              </p:ext>
            </p:extLst>
          </p:nvPr>
        </p:nvGraphicFramePr>
        <p:xfrm>
          <a:off x="10058400" y="1816795"/>
          <a:ext cx="7200000" cy="39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847593517"/>
              </p:ext>
            </p:extLst>
          </p:nvPr>
        </p:nvGraphicFramePr>
        <p:xfrm>
          <a:off x="2209800" y="1808419"/>
          <a:ext cx="7200000" cy="39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3742266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Прямоугольник 3"/>
          <p:cNvSpPr/>
          <p:nvPr/>
        </p:nvSpPr>
        <p:spPr>
          <a:xfrm>
            <a:off x="1219200" y="610191"/>
            <a:ext cx="15316200" cy="101420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000" b="1" strike="noStrike" spc="-1" dirty="0">
                <a:solidFill>
                  <a:schemeClr val="tx2"/>
                </a:solidFill>
                <a:latin typeface="Arial"/>
              </a:rPr>
              <a:t>Объем бюджетных ассигнований бюджета муниципального образования </a:t>
            </a:r>
            <a:r>
              <a:rPr lang="ru-RU" sz="2000" b="1" strike="noStrike" spc="-1" dirty="0" smtClean="0">
                <a:solidFill>
                  <a:schemeClr val="tx2"/>
                </a:solidFill>
                <a:latin typeface="Arial"/>
              </a:rPr>
              <a:t>на </a:t>
            </a:r>
            <a:r>
              <a:rPr lang="ru-RU" sz="2000" b="1" strike="noStrike" spc="-1" dirty="0">
                <a:solidFill>
                  <a:schemeClr val="tx2"/>
                </a:solidFill>
                <a:latin typeface="Arial"/>
              </a:rPr>
              <a:t>реализацию  муниципальных программ </a:t>
            </a:r>
            <a:r>
              <a:rPr lang="ru-RU" sz="2000" b="1" strike="noStrike" spc="-1" dirty="0" smtClean="0">
                <a:solidFill>
                  <a:schemeClr val="tx2"/>
                </a:solidFill>
                <a:latin typeface="Arial"/>
              </a:rPr>
              <a:t> на </a:t>
            </a:r>
            <a:r>
              <a:rPr lang="ru-RU" sz="2000" b="1" strike="noStrike" spc="-1" dirty="0">
                <a:solidFill>
                  <a:schemeClr val="tx2"/>
                </a:solidFill>
                <a:latin typeface="Arial"/>
              </a:rPr>
              <a:t>20</a:t>
            </a:r>
            <a:r>
              <a:rPr lang="en-US" sz="2000" b="1" strike="noStrike" spc="-1" dirty="0" smtClean="0">
                <a:solidFill>
                  <a:schemeClr val="tx2"/>
                </a:solidFill>
                <a:latin typeface="Arial"/>
              </a:rPr>
              <a:t>2</a:t>
            </a:r>
            <a:r>
              <a:rPr lang="ru-RU" sz="2000" b="1" strike="noStrike" spc="-1" dirty="0" smtClean="0">
                <a:solidFill>
                  <a:schemeClr val="tx2"/>
                </a:solidFill>
                <a:latin typeface="Arial"/>
              </a:rPr>
              <a:t>5 </a:t>
            </a:r>
            <a:r>
              <a:rPr lang="ru-RU" sz="2000" b="1" strike="noStrike" spc="-1" dirty="0">
                <a:solidFill>
                  <a:schemeClr val="tx2"/>
                </a:solidFill>
                <a:latin typeface="Arial"/>
              </a:rPr>
              <a:t>год и плановый период </a:t>
            </a:r>
            <a:r>
              <a:rPr lang="ru-RU" sz="2000" b="1" strike="noStrike" spc="-1" dirty="0" smtClean="0">
                <a:solidFill>
                  <a:schemeClr val="tx2"/>
                </a:solidFill>
                <a:latin typeface="Arial"/>
              </a:rPr>
              <a:t>2026 </a:t>
            </a:r>
            <a:r>
              <a:rPr lang="ru-RU" sz="2000" b="1" strike="noStrike" spc="-1" dirty="0">
                <a:solidFill>
                  <a:schemeClr val="tx2"/>
                </a:solidFill>
                <a:latin typeface="Arial"/>
              </a:rPr>
              <a:t>и </a:t>
            </a:r>
            <a:r>
              <a:rPr lang="ru-RU" sz="2000" b="1" strike="noStrike" spc="-1" dirty="0" smtClean="0">
                <a:solidFill>
                  <a:schemeClr val="tx2"/>
                </a:solidFill>
                <a:latin typeface="Arial"/>
              </a:rPr>
              <a:t>2027 годов (</a:t>
            </a:r>
            <a:r>
              <a:rPr lang="ru-RU" sz="2000" b="1" strike="noStrike" spc="-1" dirty="0" err="1" smtClean="0">
                <a:solidFill>
                  <a:schemeClr val="tx2"/>
                </a:solidFill>
                <a:latin typeface="Arial"/>
              </a:rPr>
              <a:t>тыс.руб</a:t>
            </a:r>
            <a:r>
              <a:rPr lang="ru-RU" sz="2000" b="1" strike="noStrike" spc="-1" dirty="0" smtClean="0">
                <a:solidFill>
                  <a:schemeClr val="tx2"/>
                </a:solidFill>
                <a:latin typeface="Arial"/>
              </a:rPr>
              <a:t>.)</a:t>
            </a:r>
            <a:endParaRPr lang="ru-RU" sz="2000" b="0" strike="noStrike" spc="-1" dirty="0">
              <a:solidFill>
                <a:schemeClr val="tx2"/>
              </a:solidFill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lang="ru-RU" sz="2000" b="0" strike="noStrike" spc="-1" dirty="0">
              <a:latin typeface="XO Oriel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3858977"/>
              </p:ext>
            </p:extLst>
          </p:nvPr>
        </p:nvGraphicFramePr>
        <p:xfrm>
          <a:off x="609601" y="1333502"/>
          <a:ext cx="17297398" cy="873297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756680">
                  <a:extLst>
                    <a:ext uri="{9D8B030D-6E8A-4147-A177-3AD203B41FA5}">
                      <a16:colId xmlns:a16="http://schemas.microsoft.com/office/drawing/2014/main" xmlns="" val="4208588377"/>
                    </a:ext>
                  </a:extLst>
                </a:gridCol>
                <a:gridCol w="1551336"/>
                <a:gridCol w="1396203"/>
                <a:gridCol w="1151317">
                  <a:extLst>
                    <a:ext uri="{9D8B030D-6E8A-4147-A177-3AD203B41FA5}">
                      <a16:colId xmlns:a16="http://schemas.microsoft.com/office/drawing/2014/main" xmlns="" val="3645620077"/>
                    </a:ext>
                  </a:extLst>
                </a:gridCol>
                <a:gridCol w="1114599">
                  <a:extLst>
                    <a:ext uri="{9D8B030D-6E8A-4147-A177-3AD203B41FA5}">
                      <a16:colId xmlns:a16="http://schemas.microsoft.com/office/drawing/2014/main" xmlns="" val="3624593285"/>
                    </a:ext>
                  </a:extLst>
                </a:gridCol>
                <a:gridCol w="1147023">
                  <a:extLst>
                    <a:ext uri="{9D8B030D-6E8A-4147-A177-3AD203B41FA5}">
                      <a16:colId xmlns:a16="http://schemas.microsoft.com/office/drawing/2014/main" xmlns="" val="225153222"/>
                    </a:ext>
                  </a:extLst>
                </a:gridCol>
                <a:gridCol w="951045">
                  <a:extLst>
                    <a:ext uri="{9D8B030D-6E8A-4147-A177-3AD203B41FA5}">
                      <a16:colId xmlns:a16="http://schemas.microsoft.com/office/drawing/2014/main" xmlns="" val="1583834658"/>
                    </a:ext>
                  </a:extLst>
                </a:gridCol>
                <a:gridCol w="1114599">
                  <a:extLst>
                    <a:ext uri="{9D8B030D-6E8A-4147-A177-3AD203B41FA5}">
                      <a16:colId xmlns:a16="http://schemas.microsoft.com/office/drawing/2014/main" xmlns="" val="2053365759"/>
                    </a:ext>
                  </a:extLst>
                </a:gridCol>
                <a:gridCol w="1114596">
                  <a:extLst>
                    <a:ext uri="{9D8B030D-6E8A-4147-A177-3AD203B41FA5}">
                      <a16:colId xmlns:a16="http://schemas.microsoft.com/office/drawing/2014/main" xmlns="" val="1030465094"/>
                    </a:ext>
                  </a:extLst>
                </a:gridCol>
              </a:tblGrid>
              <a:tr h="5033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Наименование муниципальной программы </a:t>
                      </a: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Уточненный план 2024 год (в редакции от 23.10.24)</a:t>
                      </a: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2025 год</a:t>
                      </a: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"+" "-"             к 2024 году</a:t>
                      </a: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% к 2024 году</a:t>
                      </a: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2026 год</a:t>
                      </a: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% к 2025 году</a:t>
                      </a: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2027 год</a:t>
                      </a: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% к </a:t>
                      </a:r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2026</a:t>
                      </a:r>
                      <a:r>
                        <a:rPr lang="ru-RU" sz="7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году</a:t>
                      </a: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08888527"/>
                  </a:ext>
                </a:extLst>
              </a:tr>
              <a:tr h="4173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"Развитие образования"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1 294 477,10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1 146 518,70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-147958,4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-11,43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1 197 297,4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4,43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1 255 275,2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4,84</a:t>
                      </a:r>
                    </a:p>
                  </a:txBody>
                  <a:tcPr marL="9525" marR="9525" marT="9525" marB="0" anchor="ctr"/>
                </a:tc>
              </a:tr>
              <a:tr h="4173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"Развитие культуры  и молодежной политики муниципального образования  Богородицкий район"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79 770,00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86 168,20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781,0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8,02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77 275,4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-10,32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82 131,9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6,28</a:t>
                      </a:r>
                    </a:p>
                  </a:txBody>
                  <a:tcPr marL="9525" marR="9525" marT="9525" marB="0" anchor="ctr"/>
                </a:tc>
              </a:tr>
              <a:tr h="4173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"Развитие физической культуры и спорта в  муниципальном образовании Богородицкий район"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80 267,20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976,50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-79290,7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-98,78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990,5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1,43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996,5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0,61</a:t>
                      </a:r>
                    </a:p>
                  </a:txBody>
                  <a:tcPr marL="9525" marR="9525" marT="9525" marB="0" anchor="ctr"/>
                </a:tc>
              </a:tr>
              <a:tr h="4173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"Охрана окружающей среды  на территории муниципального образования Богородицкий район"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9 212,00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5 632,60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-3579,4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-38,86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1 488,2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-73,58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1 539,9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3,47</a:t>
                      </a:r>
                    </a:p>
                  </a:txBody>
                  <a:tcPr marL="9525" marR="9525" marT="9525" marB="0" anchor="ctr"/>
                </a:tc>
              </a:tr>
              <a:tr h="4173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"Обеспечение качественным жильем и услугами ЖКХ населения Богородицкого района"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183 062,90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56 993,00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-126069,9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-68,87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58 204,2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58 305,7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0,17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315569400"/>
                  </a:ext>
                </a:extLst>
              </a:tr>
              <a:tr h="4865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"Модернизация и развитие автомобильных дорог общего пользования в муниципальном образовании Богородицкий район"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100 458,90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73 352,20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-27106,7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-26,98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77 184,4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54 366,9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-29,56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887922109"/>
                  </a:ext>
                </a:extLst>
              </a:tr>
              <a:tr h="4173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«Повышение инвестиционной привлекательности муниципального образования Богородицкий район»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30,00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130,00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764491468"/>
                  </a:ext>
                </a:extLst>
              </a:tr>
              <a:tr h="4173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Управление муниципальными финансами муниципального образования Богородицкий район"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56 153,80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74 591,80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18438,0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32,83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69 150,0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-7,30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70 893,2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2,52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50047196"/>
                  </a:ext>
                </a:extLst>
              </a:tr>
              <a:tr h="4173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"Информационное общество Богородицкого района Тульской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1 232,00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2 120,00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888,0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72,08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-62,26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930,0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16,25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591798384"/>
                  </a:ext>
                </a:extLst>
              </a:tr>
              <a:tr h="8043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Защита населения и территорий Богородицкого района от чрезвычайных ситуаций, обеспечение пожарной безопасности людей на водных объектах, подготовка населения и организаций к действиям в чрезвычайной ситуации в мирное и военное время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14 950,40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8 101,70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-6848,7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-45,81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8 242,3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1,74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8 553,5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3,78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779556047"/>
                  </a:ext>
                </a:extLst>
              </a:tr>
              <a:tr h="4173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"Управление муниципальным имуществом и земельными ресурсами Богородицкого района"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19 139,80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17 635,50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-1504,3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-7,86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15 821,3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-10,29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16 212,2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2,47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4152695722"/>
                  </a:ext>
                </a:extLst>
              </a:tr>
              <a:tr h="4173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"Социальная поддержка населения"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1 212,00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1 212,00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1 212,0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1 212,0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099675400"/>
                  </a:ext>
                </a:extLst>
              </a:tr>
              <a:tr h="4865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«Профилактика терроризма и экстремизма на территории муниципального образования  Богородицкий район»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74,00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74,00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76,9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3,92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4,03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224209847"/>
                  </a:ext>
                </a:extLst>
              </a:tr>
              <a:tr h="4173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"Повышение общественной безопасности населения"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24,00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24,00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60680283"/>
                  </a:ext>
                </a:extLst>
              </a:tr>
              <a:tr h="4865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«Развитие кадрового потенциала муниципальной службы в администрации муниципального образования Богородицкий район»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148,20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148,20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148,2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148,2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26814566"/>
                  </a:ext>
                </a:extLst>
              </a:tr>
              <a:tr h="4173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«Формирование современной городской среды»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18 900,20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0,00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-18900,2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-100,00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642917840"/>
                  </a:ext>
                </a:extLst>
              </a:tr>
              <a:tr h="4173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"Комплексное развитие сельских территорий Богородицкого района"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1 460,70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1 609,80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149,1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1 557,3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-3,26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1 557,3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233773002"/>
                  </a:ext>
                </a:extLst>
              </a:tr>
              <a:tr h="4173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Итого программные расходы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1 860 573,20  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1 475 288,20  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-385285,00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-20,71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1 509 602,10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2,33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1 552 356,50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2,83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849185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081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165000" y="266700"/>
            <a:ext cx="17894400" cy="9753600"/>
          </a:xfrm>
          <a:prstGeom prst="rect">
            <a:avLst/>
          </a:prstGeom>
        </p:spPr>
      </p:pic>
      <p:pic>
        <p:nvPicPr>
          <p:cNvPr id="20" name="Рисунок 16"/>
          <p:cNvPicPr/>
          <p:nvPr/>
        </p:nvPicPr>
        <p:blipFill>
          <a:blip r:embed="rId3"/>
          <a:stretch/>
        </p:blipFill>
        <p:spPr>
          <a:xfrm>
            <a:off x="4648200" y="3745257"/>
            <a:ext cx="1066800" cy="719342"/>
          </a:xfrm>
          <a:prstGeom prst="rect">
            <a:avLst/>
          </a:prstGeom>
          <a:ln w="0">
            <a:noFill/>
          </a:ln>
        </p:spPr>
      </p:pic>
      <p:sp>
        <p:nvSpPr>
          <p:cNvPr id="6" name="Скругленный прямоугольник 5"/>
          <p:cNvSpPr/>
          <p:nvPr/>
        </p:nvSpPr>
        <p:spPr>
          <a:xfrm>
            <a:off x="1295400" y="1732955"/>
            <a:ext cx="16163680" cy="1188720"/>
          </a:xfrm>
          <a:prstGeom prst="round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9"/>
          <p:cNvSpPr txBox="1"/>
          <p:nvPr/>
        </p:nvSpPr>
        <p:spPr>
          <a:xfrm>
            <a:off x="533400" y="419100"/>
            <a:ext cx="17373600" cy="19082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4000" b="1" spc="-1" dirty="0">
                <a:solidFill>
                  <a:srgbClr val="002060"/>
                </a:solidFill>
                <a:latin typeface="Arial"/>
              </a:rPr>
              <a:t>Участие в реализации национальных (региональных) </a:t>
            </a:r>
            <a:r>
              <a:rPr lang="ru-RU" sz="4000" b="1" spc="-1" dirty="0" smtClean="0">
                <a:solidFill>
                  <a:srgbClr val="002060"/>
                </a:solidFill>
                <a:latin typeface="Arial"/>
              </a:rPr>
              <a:t>проектах</a:t>
            </a:r>
          </a:p>
          <a:p>
            <a:pPr algn="ctr">
              <a:lnSpc>
                <a:spcPct val="100000"/>
              </a:lnSpc>
              <a:buNone/>
            </a:pPr>
            <a:r>
              <a:rPr lang="ru-RU" sz="4000" b="1" spc="-1" dirty="0" smtClean="0">
                <a:solidFill>
                  <a:srgbClr val="002060"/>
                </a:solidFill>
                <a:latin typeface="Arial"/>
              </a:rPr>
              <a:t> </a:t>
            </a:r>
            <a:r>
              <a:rPr lang="ru-RU" sz="4000" b="1" spc="-1" dirty="0">
                <a:solidFill>
                  <a:srgbClr val="002060"/>
                </a:solidFill>
                <a:latin typeface="Arial"/>
              </a:rPr>
              <a:t>в </a:t>
            </a:r>
            <a:r>
              <a:rPr lang="ru-RU" sz="4000" b="1" spc="-1" dirty="0" smtClean="0">
                <a:solidFill>
                  <a:srgbClr val="002060"/>
                </a:solidFill>
                <a:latin typeface="Arial"/>
              </a:rPr>
              <a:t>2024 </a:t>
            </a:r>
            <a:r>
              <a:rPr lang="ru-RU" sz="4000" b="1" spc="-1" dirty="0">
                <a:solidFill>
                  <a:srgbClr val="002060"/>
                </a:solidFill>
                <a:latin typeface="Arial"/>
              </a:rPr>
              <a:t>году </a:t>
            </a:r>
            <a:endParaRPr lang="ru-RU" sz="4000" spc="-1" dirty="0">
              <a:solidFill>
                <a:srgbClr val="002060"/>
              </a:solidFill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lang="ru-RU" sz="4400" spc="-1" dirty="0">
              <a:latin typeface="XO Oriel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057400" y="1879363"/>
            <a:ext cx="14630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800" b="1" spc="-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Всего реализуется </a:t>
            </a:r>
            <a:r>
              <a:rPr lang="ru-RU" sz="2800" b="1" spc="-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ru-RU" sz="2800" b="1" spc="-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национальных </a:t>
            </a:r>
            <a:r>
              <a:rPr lang="ru-RU" sz="2800" b="1" spc="-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проекта </a:t>
            </a:r>
            <a:r>
              <a:rPr lang="ru-RU" sz="2800" b="1" spc="-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800" b="1" spc="-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ru-RU" sz="2800" b="1" spc="-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региональных </a:t>
            </a:r>
            <a:endParaRPr lang="ru-RU" sz="2800" b="1" spc="-1" dirty="0" smtClean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2800" b="1" spc="-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2800" b="1" spc="-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общим объемом финансирования </a:t>
            </a:r>
            <a:r>
              <a:rPr lang="ru-RU" sz="2800" b="1" spc="-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99,7 </a:t>
            </a:r>
            <a:r>
              <a:rPr lang="ru-RU" sz="2800" b="1" spc="-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 руб.</a:t>
            </a:r>
            <a:endParaRPr lang="ru-RU" sz="2800" b="1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Diagram1"/>
          <p:cNvGraphicFramePr/>
          <p:nvPr>
            <p:extLst>
              <p:ext uri="{D42A27DB-BD31-4B8C-83A1-F6EECF244321}">
                <p14:modId xmlns:p14="http://schemas.microsoft.com/office/powerpoint/2010/main" val="1697314643"/>
              </p:ext>
            </p:extLst>
          </p:nvPr>
        </p:nvGraphicFramePr>
        <p:xfrm>
          <a:off x="1295400" y="4914900"/>
          <a:ext cx="131064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6" name="Diagram2"/>
          <p:cNvGraphicFramePr/>
          <p:nvPr>
            <p:extLst>
              <p:ext uri="{D42A27DB-BD31-4B8C-83A1-F6EECF244321}">
                <p14:modId xmlns:p14="http://schemas.microsoft.com/office/powerpoint/2010/main" val="4152256708"/>
              </p:ext>
            </p:extLst>
          </p:nvPr>
        </p:nvGraphicFramePr>
        <p:xfrm>
          <a:off x="10210800" y="3314700"/>
          <a:ext cx="7248280" cy="396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18" name="Diagram4"/>
          <p:cNvGraphicFramePr/>
          <p:nvPr>
            <p:extLst>
              <p:ext uri="{D42A27DB-BD31-4B8C-83A1-F6EECF244321}">
                <p14:modId xmlns:p14="http://schemas.microsoft.com/office/powerpoint/2010/main" val="73591050"/>
              </p:ext>
            </p:extLst>
          </p:nvPr>
        </p:nvGraphicFramePr>
        <p:xfrm>
          <a:off x="653598" y="3144603"/>
          <a:ext cx="5975801" cy="39596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pic>
        <p:nvPicPr>
          <p:cNvPr id="21" name="Рисунок 17"/>
          <p:cNvPicPr/>
          <p:nvPr/>
        </p:nvPicPr>
        <p:blipFill>
          <a:blip r:embed="rId19"/>
          <a:stretch/>
        </p:blipFill>
        <p:spPr>
          <a:xfrm>
            <a:off x="10820400" y="6286500"/>
            <a:ext cx="812203" cy="817723"/>
          </a:xfrm>
          <a:prstGeom prst="rect">
            <a:avLst/>
          </a:prstGeom>
          <a:ln w="0">
            <a:noFill/>
          </a:ln>
        </p:spPr>
      </p:pic>
      <p:pic>
        <p:nvPicPr>
          <p:cNvPr id="29" name="Рисунок 18"/>
          <p:cNvPicPr/>
          <p:nvPr/>
        </p:nvPicPr>
        <p:blipFill>
          <a:blip r:embed="rId20"/>
          <a:stretch/>
        </p:blipFill>
        <p:spPr>
          <a:xfrm>
            <a:off x="16535400" y="4703133"/>
            <a:ext cx="762000" cy="641370"/>
          </a:xfrm>
          <a:prstGeom prst="rect">
            <a:avLst/>
          </a:prstGeom>
          <a:ln w="0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237773" y="534450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773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/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165000" y="266700"/>
            <a:ext cx="17894400" cy="9753600"/>
          </a:xfrm>
          <a:prstGeom prst="rect">
            <a:avLst/>
          </a:prstGeom>
        </p:spPr>
      </p:pic>
      <p:sp>
        <p:nvSpPr>
          <p:cNvPr id="43" name="AutoShape 80"/>
          <p:cNvSpPr>
            <a:spLocks noChangeArrowheads="1"/>
          </p:cNvSpPr>
          <p:nvPr/>
        </p:nvSpPr>
        <p:spPr bwMode="auto">
          <a:xfrm>
            <a:off x="13762392" y="6310855"/>
            <a:ext cx="3290016" cy="738064"/>
          </a:xfrm>
          <a:prstGeom prst="homePlate">
            <a:avLst>
              <a:gd name="adj" fmla="val 12108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>
                <a:solidFill>
                  <a:srgbClr val="0F496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>
                <a:solidFill>
                  <a:srgbClr val="0F496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>
                <a:solidFill>
                  <a:srgbClr val="0F496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0F496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0F496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0F496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0F496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0F496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0F496F"/>
                </a:solidFill>
                <a:latin typeface="Century Gothic" panose="020B0502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ru-RU" altLang="ru-RU" sz="1800" dirty="0" smtClean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grpSp>
        <p:nvGrpSpPr>
          <p:cNvPr id="33" name="Группа 32"/>
          <p:cNvGrpSpPr/>
          <p:nvPr/>
        </p:nvGrpSpPr>
        <p:grpSpPr>
          <a:xfrm>
            <a:off x="1256358" y="3657925"/>
            <a:ext cx="4133598" cy="3724597"/>
            <a:chOff x="331486" y="2056714"/>
            <a:chExt cx="2215281" cy="2865502"/>
          </a:xfrm>
          <a:solidFill>
            <a:srgbClr val="00B0F0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34" name="Rectangle 72"/>
            <p:cNvSpPr>
              <a:spLocks noChangeArrowheads="1"/>
            </p:cNvSpPr>
            <p:nvPr/>
          </p:nvSpPr>
          <p:spPr bwMode="auto">
            <a:xfrm>
              <a:off x="331486" y="2056714"/>
              <a:ext cx="96999" cy="286550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>
              <a:lvl1pPr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2000">
                  <a:solidFill>
                    <a:srgbClr val="0F496F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>
                  <a:solidFill>
                    <a:srgbClr val="0F496F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1600">
                  <a:solidFill>
                    <a:srgbClr val="0F496F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1400">
                  <a:solidFill>
                    <a:srgbClr val="0F496F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1400">
                  <a:solidFill>
                    <a:srgbClr val="0F496F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1400">
                  <a:solidFill>
                    <a:srgbClr val="0F496F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1400">
                  <a:solidFill>
                    <a:srgbClr val="0F496F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1400">
                  <a:solidFill>
                    <a:srgbClr val="0F496F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1400">
                  <a:solidFill>
                    <a:srgbClr val="0F496F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lang="ru-RU" altLang="ru-RU" sz="1800" smtClean="0">
                <a:solidFill>
                  <a:srgbClr val="8439BD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" name="AutoShape 55"/>
            <p:cNvSpPr>
              <a:spLocks noChangeArrowheads="1"/>
            </p:cNvSpPr>
            <p:nvPr/>
          </p:nvSpPr>
          <p:spPr bwMode="auto">
            <a:xfrm rot="10800000">
              <a:off x="457616" y="2178040"/>
              <a:ext cx="2089151" cy="380827"/>
            </a:xfrm>
            <a:prstGeom prst="homePlate">
              <a:avLst>
                <a:gd name="adj" fmla="val 19320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ot="10800000" wrap="none" anchor="ctr"/>
            <a:lstStyle>
              <a:lvl1pPr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2000">
                  <a:solidFill>
                    <a:srgbClr val="0F496F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>
                  <a:solidFill>
                    <a:srgbClr val="0F496F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1600">
                  <a:solidFill>
                    <a:srgbClr val="0F496F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1400">
                  <a:solidFill>
                    <a:srgbClr val="0F496F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1400">
                  <a:solidFill>
                    <a:srgbClr val="0F496F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1400">
                  <a:solidFill>
                    <a:srgbClr val="0F496F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1400">
                  <a:solidFill>
                    <a:srgbClr val="0F496F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1400">
                  <a:solidFill>
                    <a:srgbClr val="0F496F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1400">
                  <a:solidFill>
                    <a:srgbClr val="0F496F"/>
                  </a:solidFill>
                  <a:latin typeface="Century Gothic" panose="020B0502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lang="ru-RU" altLang="ru-RU" sz="1800" smtClean="0">
                <a:solidFill>
                  <a:srgbClr val="8439BD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" name="AutoShape 61"/>
            <p:cNvSpPr>
              <a:spLocks noChangeArrowheads="1"/>
            </p:cNvSpPr>
            <p:nvPr/>
          </p:nvSpPr>
          <p:spPr bwMode="auto">
            <a:xfrm rot="10800000">
              <a:off x="449243" y="2636381"/>
              <a:ext cx="2089151" cy="380827"/>
            </a:xfrm>
            <a:prstGeom prst="homePlate">
              <a:avLst>
                <a:gd name="adj" fmla="val 19320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ot="10800000" wrap="none" anchor="ctr"/>
            <a:lstStyle>
              <a:lvl1pPr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2000">
                  <a:solidFill>
                    <a:srgbClr val="0F496F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>
                  <a:solidFill>
                    <a:srgbClr val="0F496F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1600">
                  <a:solidFill>
                    <a:srgbClr val="0F496F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1400">
                  <a:solidFill>
                    <a:srgbClr val="0F496F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1400">
                  <a:solidFill>
                    <a:srgbClr val="0F496F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1400">
                  <a:solidFill>
                    <a:srgbClr val="0F496F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1400">
                  <a:solidFill>
                    <a:srgbClr val="0F496F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1400">
                  <a:solidFill>
                    <a:srgbClr val="0F496F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1400">
                  <a:solidFill>
                    <a:srgbClr val="0F496F"/>
                  </a:solidFill>
                  <a:latin typeface="Century Gothic" panose="020B0502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lang="ru-RU" altLang="ru-RU" sz="1800" smtClean="0">
                <a:solidFill>
                  <a:srgbClr val="8439BD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7" name="AutoShape 67"/>
            <p:cNvSpPr>
              <a:spLocks noChangeArrowheads="1"/>
            </p:cNvSpPr>
            <p:nvPr/>
          </p:nvSpPr>
          <p:spPr bwMode="auto">
            <a:xfrm rot="10800000">
              <a:off x="445386" y="3647484"/>
              <a:ext cx="2089151" cy="507626"/>
            </a:xfrm>
            <a:prstGeom prst="homePlate">
              <a:avLst>
                <a:gd name="adj" fmla="val 8473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ot="10800000" wrap="none" anchor="ctr"/>
            <a:lstStyle>
              <a:lvl1pPr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2000">
                  <a:solidFill>
                    <a:srgbClr val="0F496F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>
                  <a:solidFill>
                    <a:srgbClr val="0F496F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1600">
                  <a:solidFill>
                    <a:srgbClr val="0F496F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1400">
                  <a:solidFill>
                    <a:srgbClr val="0F496F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1400">
                  <a:solidFill>
                    <a:srgbClr val="0F496F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1400">
                  <a:solidFill>
                    <a:srgbClr val="0F496F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1400">
                  <a:solidFill>
                    <a:srgbClr val="0F496F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1400">
                  <a:solidFill>
                    <a:srgbClr val="0F496F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1400">
                  <a:solidFill>
                    <a:srgbClr val="0F496F"/>
                  </a:solidFill>
                  <a:latin typeface="Century Gothic" panose="020B0502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lang="ru-RU" altLang="ru-RU" sz="1800" smtClean="0">
                <a:solidFill>
                  <a:srgbClr val="8439BD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8" name="AutoShape 70"/>
            <p:cNvSpPr>
              <a:spLocks noChangeArrowheads="1"/>
            </p:cNvSpPr>
            <p:nvPr/>
          </p:nvSpPr>
          <p:spPr bwMode="auto">
            <a:xfrm rot="10800000">
              <a:off x="443687" y="4220544"/>
              <a:ext cx="2089070" cy="663920"/>
            </a:xfrm>
            <a:prstGeom prst="homePlate">
              <a:avLst>
                <a:gd name="adj" fmla="val 19320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ot="10800000" wrap="none" anchor="ctr"/>
            <a:lstStyle>
              <a:lvl1pPr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2000">
                  <a:solidFill>
                    <a:srgbClr val="0F496F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>
                  <a:solidFill>
                    <a:srgbClr val="0F496F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1600">
                  <a:solidFill>
                    <a:srgbClr val="0F496F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1400">
                  <a:solidFill>
                    <a:srgbClr val="0F496F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1400">
                  <a:solidFill>
                    <a:srgbClr val="0F496F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1400">
                  <a:solidFill>
                    <a:srgbClr val="0F496F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1400">
                  <a:solidFill>
                    <a:srgbClr val="0F496F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1400">
                  <a:solidFill>
                    <a:srgbClr val="0F496F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1400">
                  <a:solidFill>
                    <a:srgbClr val="0F496F"/>
                  </a:solidFill>
                  <a:latin typeface="Century Gothic" panose="020B0502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lang="ru-RU" altLang="ru-RU" sz="1800" smtClean="0">
                <a:solidFill>
                  <a:srgbClr val="8439BD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9" name="AutoShape 61"/>
            <p:cNvSpPr>
              <a:spLocks noChangeArrowheads="1"/>
            </p:cNvSpPr>
            <p:nvPr/>
          </p:nvSpPr>
          <p:spPr bwMode="auto">
            <a:xfrm rot="10800000">
              <a:off x="449980" y="3106951"/>
              <a:ext cx="2089151" cy="475191"/>
            </a:xfrm>
            <a:prstGeom prst="homePlate">
              <a:avLst>
                <a:gd name="adj" fmla="val 19320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ot="10800000" wrap="none" anchor="ctr"/>
            <a:lstStyle>
              <a:lvl1pPr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2000">
                  <a:solidFill>
                    <a:srgbClr val="0F496F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>
                  <a:solidFill>
                    <a:srgbClr val="0F496F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1600">
                  <a:solidFill>
                    <a:srgbClr val="0F496F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1400">
                  <a:solidFill>
                    <a:srgbClr val="0F496F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1400">
                  <a:solidFill>
                    <a:srgbClr val="0F496F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1400">
                  <a:solidFill>
                    <a:srgbClr val="0F496F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1400">
                  <a:solidFill>
                    <a:srgbClr val="0F496F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1400">
                  <a:solidFill>
                    <a:srgbClr val="0F496F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1400">
                  <a:solidFill>
                    <a:srgbClr val="0F496F"/>
                  </a:solidFill>
                  <a:latin typeface="Century Gothic" panose="020B0502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lang="ru-RU" altLang="ru-RU" sz="1800" smtClean="0">
                <a:solidFill>
                  <a:srgbClr val="8439BD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1114002" y="536273"/>
            <a:ext cx="16383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PT Astra Serif" pitchFamily="18" charset="-52"/>
                <a:cs typeface="Arial" panose="020B0604020202020204" pitchFamily="34" charset="0"/>
              </a:rPr>
              <a:t>Распределение бюджетных ассигнований бюджета на 2025 год на финансирование отраслей социальной сферы 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ea typeface="PT Astra Serif" pitchFamily="18" charset="-52"/>
              <a:cs typeface="Arial" panose="020B0604020202020204" pitchFamily="34" charset="0"/>
            </a:endParaRPr>
          </a:p>
        </p:txBody>
      </p:sp>
      <p:grpSp>
        <p:nvGrpSpPr>
          <p:cNvPr id="4" name="Group 90"/>
          <p:cNvGrpSpPr>
            <a:grpSpLocks/>
          </p:cNvGrpSpPr>
          <p:nvPr/>
        </p:nvGrpSpPr>
        <p:grpSpPr bwMode="auto">
          <a:xfrm>
            <a:off x="13762392" y="3657925"/>
            <a:ext cx="3460086" cy="3515828"/>
            <a:chOff x="4241" y="1253"/>
            <a:chExt cx="1407" cy="1756"/>
          </a:xfrm>
          <a:solidFill>
            <a:srgbClr val="00B0F0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5" name="AutoShape 80"/>
            <p:cNvSpPr>
              <a:spLocks noChangeArrowheads="1"/>
            </p:cNvSpPr>
            <p:nvPr/>
          </p:nvSpPr>
          <p:spPr bwMode="auto">
            <a:xfrm>
              <a:off x="4241" y="2160"/>
              <a:ext cx="1316" cy="317"/>
            </a:xfrm>
            <a:prstGeom prst="homePlate">
              <a:avLst>
                <a:gd name="adj" fmla="val 12108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>
              <a:lvl1pPr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2000">
                  <a:solidFill>
                    <a:srgbClr val="0F496F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>
                  <a:solidFill>
                    <a:srgbClr val="0F496F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1600">
                  <a:solidFill>
                    <a:srgbClr val="0F496F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1400">
                  <a:solidFill>
                    <a:srgbClr val="0F496F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1400">
                  <a:solidFill>
                    <a:srgbClr val="0F496F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1400">
                  <a:solidFill>
                    <a:srgbClr val="0F496F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1400">
                  <a:solidFill>
                    <a:srgbClr val="0F496F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1400">
                  <a:solidFill>
                    <a:srgbClr val="0F496F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1400">
                  <a:solidFill>
                    <a:srgbClr val="0F496F"/>
                  </a:solidFill>
                  <a:latin typeface="Century Gothic" panose="020B0502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lang="ru-RU" altLang="ru-RU" sz="1800" smtClean="0">
                <a:solidFill>
                  <a:srgbClr val="8439B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7" name="Group 83"/>
            <p:cNvGrpSpPr>
              <a:grpSpLocks/>
            </p:cNvGrpSpPr>
            <p:nvPr/>
          </p:nvGrpSpPr>
          <p:grpSpPr bwMode="auto">
            <a:xfrm>
              <a:off x="4241" y="1253"/>
              <a:ext cx="1407" cy="1756"/>
              <a:chOff x="4241" y="1268"/>
              <a:chExt cx="1407" cy="1756"/>
            </a:xfrm>
            <a:grpFill/>
          </p:grpSpPr>
          <p:sp>
            <p:nvSpPr>
              <p:cNvPr id="9" name="Rectangle 73"/>
              <p:cNvSpPr>
                <a:spLocks noChangeArrowheads="1"/>
              </p:cNvSpPr>
              <p:nvPr/>
            </p:nvSpPr>
            <p:spPr bwMode="auto">
              <a:xfrm>
                <a:off x="5602" y="1268"/>
                <a:ext cx="46" cy="1756"/>
              </a:xfrm>
              <a:prstGeom prst="rect">
                <a:avLst/>
              </a:prstGeom>
              <a:grpFill/>
              <a:ln w="9525">
                <a:solidFill>
                  <a:srgbClr val="92D050"/>
                </a:solidFill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anchor="ctr"/>
              <a:lstStyle>
                <a:lvl1pPr>
                  <a:spcBef>
                    <a:spcPct val="20000"/>
                  </a:spcBef>
                  <a:spcAft>
                    <a:spcPts val="600"/>
                  </a:spcAft>
                  <a:buClr>
                    <a:schemeClr val="tx1"/>
                  </a:buClr>
                  <a:buSzPct val="80000"/>
                  <a:buFont typeface="Wingdings 3" panose="05040102010807070707" pitchFamily="18" charset="2"/>
                  <a:buChar char=""/>
                  <a:defRPr sz="2000">
                    <a:solidFill>
                      <a:srgbClr val="0F496F"/>
                    </a:solidFill>
                    <a:latin typeface="Century Gothic" panose="020B0502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spcAft>
                    <a:spcPts val="600"/>
                  </a:spcAft>
                  <a:buClr>
                    <a:schemeClr val="tx1"/>
                  </a:buClr>
                  <a:buSzPct val="80000"/>
                  <a:buFont typeface="Wingdings 3" panose="05040102010807070707" pitchFamily="18" charset="2"/>
                  <a:buChar char=""/>
                  <a:defRPr>
                    <a:solidFill>
                      <a:srgbClr val="0F496F"/>
                    </a:solidFill>
                    <a:latin typeface="Century Gothic" panose="020B0502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spcAft>
                    <a:spcPts val="600"/>
                  </a:spcAft>
                  <a:buClr>
                    <a:schemeClr val="tx1"/>
                  </a:buClr>
                  <a:buSzPct val="80000"/>
                  <a:buFont typeface="Wingdings 3" panose="05040102010807070707" pitchFamily="18" charset="2"/>
                  <a:buChar char=""/>
                  <a:defRPr sz="1600">
                    <a:solidFill>
                      <a:srgbClr val="0F496F"/>
                    </a:solidFill>
                    <a:latin typeface="Century Gothic" panose="020B0502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spcAft>
                    <a:spcPts val="600"/>
                  </a:spcAft>
                  <a:buClr>
                    <a:schemeClr val="tx1"/>
                  </a:buClr>
                  <a:buSzPct val="80000"/>
                  <a:buFont typeface="Wingdings 3" panose="05040102010807070707" pitchFamily="18" charset="2"/>
                  <a:buChar char=""/>
                  <a:defRPr sz="1400">
                    <a:solidFill>
                      <a:srgbClr val="0F496F"/>
                    </a:solidFill>
                    <a:latin typeface="Century Gothic" panose="020B0502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spcAft>
                    <a:spcPts val="600"/>
                  </a:spcAft>
                  <a:buClr>
                    <a:schemeClr val="tx1"/>
                  </a:buClr>
                  <a:buSzPct val="80000"/>
                  <a:buFont typeface="Wingdings 3" panose="05040102010807070707" pitchFamily="18" charset="2"/>
                  <a:buChar char=""/>
                  <a:defRPr sz="1400">
                    <a:solidFill>
                      <a:srgbClr val="0F496F"/>
                    </a:solidFill>
                    <a:latin typeface="Century Gothic" panose="020B0502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ts val="600"/>
                  </a:spcAft>
                  <a:buClr>
                    <a:schemeClr val="tx1"/>
                  </a:buClr>
                  <a:buSzPct val="80000"/>
                  <a:buFont typeface="Wingdings 3" panose="05040102010807070707" pitchFamily="18" charset="2"/>
                  <a:buChar char=""/>
                  <a:defRPr sz="1400">
                    <a:solidFill>
                      <a:srgbClr val="0F496F"/>
                    </a:solidFill>
                    <a:latin typeface="Century Gothic" panose="020B0502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ts val="600"/>
                  </a:spcAft>
                  <a:buClr>
                    <a:schemeClr val="tx1"/>
                  </a:buClr>
                  <a:buSzPct val="80000"/>
                  <a:buFont typeface="Wingdings 3" panose="05040102010807070707" pitchFamily="18" charset="2"/>
                  <a:buChar char=""/>
                  <a:defRPr sz="1400">
                    <a:solidFill>
                      <a:srgbClr val="0F496F"/>
                    </a:solidFill>
                    <a:latin typeface="Century Gothic" panose="020B0502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ts val="600"/>
                  </a:spcAft>
                  <a:buClr>
                    <a:schemeClr val="tx1"/>
                  </a:buClr>
                  <a:buSzPct val="80000"/>
                  <a:buFont typeface="Wingdings 3" panose="05040102010807070707" pitchFamily="18" charset="2"/>
                  <a:buChar char=""/>
                  <a:defRPr sz="1400">
                    <a:solidFill>
                      <a:srgbClr val="0F496F"/>
                    </a:solidFill>
                    <a:latin typeface="Century Gothic" panose="020B0502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ts val="600"/>
                  </a:spcAft>
                  <a:buClr>
                    <a:schemeClr val="tx1"/>
                  </a:buClr>
                  <a:buSzPct val="80000"/>
                  <a:buFont typeface="Wingdings 3" panose="05040102010807070707" pitchFamily="18" charset="2"/>
                  <a:buChar char=""/>
                  <a:defRPr sz="1400">
                    <a:solidFill>
                      <a:srgbClr val="0F496F"/>
                    </a:solidFill>
                    <a:latin typeface="Century Gothic" panose="020B0502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lang="ru-RU" altLang="ru-RU" sz="1800" smtClean="0">
                  <a:solidFill>
                    <a:srgbClr val="8439BD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AutoShape 75"/>
              <p:cNvSpPr>
                <a:spLocks noChangeArrowheads="1"/>
              </p:cNvSpPr>
              <p:nvPr/>
            </p:nvSpPr>
            <p:spPr bwMode="auto">
              <a:xfrm>
                <a:off x="4241" y="1344"/>
                <a:ext cx="1316" cy="317"/>
              </a:xfrm>
              <a:prstGeom prst="homePlate">
                <a:avLst>
                  <a:gd name="adj" fmla="val 12108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anchor="ctr"/>
              <a:lstStyle>
                <a:lvl1pPr>
                  <a:spcBef>
                    <a:spcPct val="20000"/>
                  </a:spcBef>
                  <a:spcAft>
                    <a:spcPts val="600"/>
                  </a:spcAft>
                  <a:buClr>
                    <a:schemeClr val="tx1"/>
                  </a:buClr>
                  <a:buSzPct val="80000"/>
                  <a:buFont typeface="Wingdings 3" panose="05040102010807070707" pitchFamily="18" charset="2"/>
                  <a:buChar char=""/>
                  <a:defRPr sz="2000">
                    <a:solidFill>
                      <a:srgbClr val="0F496F"/>
                    </a:solidFill>
                    <a:latin typeface="Century Gothic" panose="020B0502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spcAft>
                    <a:spcPts val="600"/>
                  </a:spcAft>
                  <a:buClr>
                    <a:schemeClr val="tx1"/>
                  </a:buClr>
                  <a:buSzPct val="80000"/>
                  <a:buFont typeface="Wingdings 3" panose="05040102010807070707" pitchFamily="18" charset="2"/>
                  <a:buChar char=""/>
                  <a:defRPr>
                    <a:solidFill>
                      <a:srgbClr val="0F496F"/>
                    </a:solidFill>
                    <a:latin typeface="Century Gothic" panose="020B0502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spcAft>
                    <a:spcPts val="600"/>
                  </a:spcAft>
                  <a:buClr>
                    <a:schemeClr val="tx1"/>
                  </a:buClr>
                  <a:buSzPct val="80000"/>
                  <a:buFont typeface="Wingdings 3" panose="05040102010807070707" pitchFamily="18" charset="2"/>
                  <a:buChar char=""/>
                  <a:defRPr sz="1600">
                    <a:solidFill>
                      <a:srgbClr val="0F496F"/>
                    </a:solidFill>
                    <a:latin typeface="Century Gothic" panose="020B0502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spcAft>
                    <a:spcPts val="600"/>
                  </a:spcAft>
                  <a:buClr>
                    <a:schemeClr val="tx1"/>
                  </a:buClr>
                  <a:buSzPct val="80000"/>
                  <a:buFont typeface="Wingdings 3" panose="05040102010807070707" pitchFamily="18" charset="2"/>
                  <a:buChar char=""/>
                  <a:defRPr sz="1400">
                    <a:solidFill>
                      <a:srgbClr val="0F496F"/>
                    </a:solidFill>
                    <a:latin typeface="Century Gothic" panose="020B0502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spcAft>
                    <a:spcPts val="600"/>
                  </a:spcAft>
                  <a:buClr>
                    <a:schemeClr val="tx1"/>
                  </a:buClr>
                  <a:buSzPct val="80000"/>
                  <a:buFont typeface="Wingdings 3" panose="05040102010807070707" pitchFamily="18" charset="2"/>
                  <a:buChar char=""/>
                  <a:defRPr sz="1400">
                    <a:solidFill>
                      <a:srgbClr val="0F496F"/>
                    </a:solidFill>
                    <a:latin typeface="Century Gothic" panose="020B0502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ts val="600"/>
                  </a:spcAft>
                  <a:buClr>
                    <a:schemeClr val="tx1"/>
                  </a:buClr>
                  <a:buSzPct val="80000"/>
                  <a:buFont typeface="Wingdings 3" panose="05040102010807070707" pitchFamily="18" charset="2"/>
                  <a:buChar char=""/>
                  <a:defRPr sz="1400">
                    <a:solidFill>
                      <a:srgbClr val="0F496F"/>
                    </a:solidFill>
                    <a:latin typeface="Century Gothic" panose="020B0502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ts val="600"/>
                  </a:spcAft>
                  <a:buClr>
                    <a:schemeClr val="tx1"/>
                  </a:buClr>
                  <a:buSzPct val="80000"/>
                  <a:buFont typeface="Wingdings 3" panose="05040102010807070707" pitchFamily="18" charset="2"/>
                  <a:buChar char=""/>
                  <a:defRPr sz="1400">
                    <a:solidFill>
                      <a:srgbClr val="0F496F"/>
                    </a:solidFill>
                    <a:latin typeface="Century Gothic" panose="020B0502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ts val="600"/>
                  </a:spcAft>
                  <a:buClr>
                    <a:schemeClr val="tx1"/>
                  </a:buClr>
                  <a:buSzPct val="80000"/>
                  <a:buFont typeface="Wingdings 3" panose="05040102010807070707" pitchFamily="18" charset="2"/>
                  <a:buChar char=""/>
                  <a:defRPr sz="1400">
                    <a:solidFill>
                      <a:srgbClr val="0F496F"/>
                    </a:solidFill>
                    <a:latin typeface="Century Gothic" panose="020B0502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ts val="600"/>
                  </a:spcAft>
                  <a:buClr>
                    <a:schemeClr val="tx1"/>
                  </a:buClr>
                  <a:buSzPct val="80000"/>
                  <a:buFont typeface="Wingdings 3" panose="05040102010807070707" pitchFamily="18" charset="2"/>
                  <a:buChar char=""/>
                  <a:defRPr sz="1400">
                    <a:solidFill>
                      <a:srgbClr val="0F496F"/>
                    </a:solidFill>
                    <a:latin typeface="Century Gothic" panose="020B0502020202020204" pitchFamily="34" charset="0"/>
                  </a:defRPr>
                </a:lvl9pPr>
              </a:lstStyle>
              <a:p>
                <a:pPr algn="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lang="ru-RU" altLang="ru-RU" sz="1800" smtClean="0">
                  <a:solidFill>
                    <a:srgbClr val="8439BD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AutoShape 78"/>
              <p:cNvSpPr>
                <a:spLocks noChangeArrowheads="1"/>
              </p:cNvSpPr>
              <p:nvPr/>
            </p:nvSpPr>
            <p:spPr bwMode="auto">
              <a:xfrm>
                <a:off x="4241" y="1706"/>
                <a:ext cx="1316" cy="409"/>
              </a:xfrm>
              <a:prstGeom prst="homePlate">
                <a:avLst>
                  <a:gd name="adj" fmla="val 9385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anchor="ctr"/>
              <a:lstStyle>
                <a:lvl1pPr>
                  <a:spcBef>
                    <a:spcPct val="20000"/>
                  </a:spcBef>
                  <a:spcAft>
                    <a:spcPts val="600"/>
                  </a:spcAft>
                  <a:buClr>
                    <a:schemeClr val="tx1"/>
                  </a:buClr>
                  <a:buSzPct val="80000"/>
                  <a:buFont typeface="Wingdings 3" panose="05040102010807070707" pitchFamily="18" charset="2"/>
                  <a:buChar char=""/>
                  <a:defRPr sz="2000">
                    <a:solidFill>
                      <a:srgbClr val="0F496F"/>
                    </a:solidFill>
                    <a:latin typeface="Century Gothic" panose="020B0502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spcAft>
                    <a:spcPts val="600"/>
                  </a:spcAft>
                  <a:buClr>
                    <a:schemeClr val="tx1"/>
                  </a:buClr>
                  <a:buSzPct val="80000"/>
                  <a:buFont typeface="Wingdings 3" panose="05040102010807070707" pitchFamily="18" charset="2"/>
                  <a:buChar char=""/>
                  <a:defRPr>
                    <a:solidFill>
                      <a:srgbClr val="0F496F"/>
                    </a:solidFill>
                    <a:latin typeface="Century Gothic" panose="020B0502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spcAft>
                    <a:spcPts val="600"/>
                  </a:spcAft>
                  <a:buClr>
                    <a:schemeClr val="tx1"/>
                  </a:buClr>
                  <a:buSzPct val="80000"/>
                  <a:buFont typeface="Wingdings 3" panose="05040102010807070707" pitchFamily="18" charset="2"/>
                  <a:buChar char=""/>
                  <a:defRPr sz="1600">
                    <a:solidFill>
                      <a:srgbClr val="0F496F"/>
                    </a:solidFill>
                    <a:latin typeface="Century Gothic" panose="020B0502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spcAft>
                    <a:spcPts val="600"/>
                  </a:spcAft>
                  <a:buClr>
                    <a:schemeClr val="tx1"/>
                  </a:buClr>
                  <a:buSzPct val="80000"/>
                  <a:buFont typeface="Wingdings 3" panose="05040102010807070707" pitchFamily="18" charset="2"/>
                  <a:buChar char=""/>
                  <a:defRPr sz="1400">
                    <a:solidFill>
                      <a:srgbClr val="0F496F"/>
                    </a:solidFill>
                    <a:latin typeface="Century Gothic" panose="020B0502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spcAft>
                    <a:spcPts val="600"/>
                  </a:spcAft>
                  <a:buClr>
                    <a:schemeClr val="tx1"/>
                  </a:buClr>
                  <a:buSzPct val="80000"/>
                  <a:buFont typeface="Wingdings 3" panose="05040102010807070707" pitchFamily="18" charset="2"/>
                  <a:buChar char=""/>
                  <a:defRPr sz="1400">
                    <a:solidFill>
                      <a:srgbClr val="0F496F"/>
                    </a:solidFill>
                    <a:latin typeface="Century Gothic" panose="020B0502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ts val="600"/>
                  </a:spcAft>
                  <a:buClr>
                    <a:schemeClr val="tx1"/>
                  </a:buClr>
                  <a:buSzPct val="80000"/>
                  <a:buFont typeface="Wingdings 3" panose="05040102010807070707" pitchFamily="18" charset="2"/>
                  <a:buChar char=""/>
                  <a:defRPr sz="1400">
                    <a:solidFill>
                      <a:srgbClr val="0F496F"/>
                    </a:solidFill>
                    <a:latin typeface="Century Gothic" panose="020B0502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ts val="600"/>
                  </a:spcAft>
                  <a:buClr>
                    <a:schemeClr val="tx1"/>
                  </a:buClr>
                  <a:buSzPct val="80000"/>
                  <a:buFont typeface="Wingdings 3" panose="05040102010807070707" pitchFamily="18" charset="2"/>
                  <a:buChar char=""/>
                  <a:defRPr sz="1400">
                    <a:solidFill>
                      <a:srgbClr val="0F496F"/>
                    </a:solidFill>
                    <a:latin typeface="Century Gothic" panose="020B0502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ts val="600"/>
                  </a:spcAft>
                  <a:buClr>
                    <a:schemeClr val="tx1"/>
                  </a:buClr>
                  <a:buSzPct val="80000"/>
                  <a:buFont typeface="Wingdings 3" panose="05040102010807070707" pitchFamily="18" charset="2"/>
                  <a:buChar char=""/>
                  <a:defRPr sz="1400">
                    <a:solidFill>
                      <a:srgbClr val="0F496F"/>
                    </a:solidFill>
                    <a:latin typeface="Century Gothic" panose="020B0502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ts val="600"/>
                  </a:spcAft>
                  <a:buClr>
                    <a:schemeClr val="tx1"/>
                  </a:buClr>
                  <a:buSzPct val="80000"/>
                  <a:buFont typeface="Wingdings 3" panose="05040102010807070707" pitchFamily="18" charset="2"/>
                  <a:buChar char=""/>
                  <a:defRPr sz="1400">
                    <a:solidFill>
                      <a:srgbClr val="0F496F"/>
                    </a:solidFill>
                    <a:latin typeface="Century Gothic" panose="020B0502020202020204" pitchFamily="34" charset="0"/>
                  </a:defRPr>
                </a:lvl9pPr>
              </a:lstStyle>
              <a:p>
                <a:pPr algn="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lang="ru-RU" altLang="ru-RU" sz="1800" smtClean="0">
                  <a:solidFill>
                    <a:srgbClr val="8439BD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4" name="Text Box 220"/>
          <p:cNvSpPr txBox="1">
            <a:spLocks noChangeArrowheads="1"/>
          </p:cNvSpPr>
          <p:nvPr/>
        </p:nvSpPr>
        <p:spPr bwMode="auto">
          <a:xfrm>
            <a:off x="6479628" y="4571999"/>
            <a:ext cx="6557428" cy="1200329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>
                <a:solidFill>
                  <a:srgbClr val="0F496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>
                <a:solidFill>
                  <a:srgbClr val="0F496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>
                <a:solidFill>
                  <a:srgbClr val="0F496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0F496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0F496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0F496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0F496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0F496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0F496F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24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Расходы на отрасли</a:t>
            </a:r>
            <a:br>
              <a:rPr lang="ru-RU" altLang="ru-RU" sz="2400" b="1" dirty="0" smtClean="0">
                <a:solidFill>
                  <a:srgbClr val="C00000"/>
                </a:solidFill>
                <a:latin typeface="Arial" panose="020B0604020202020204" pitchFamily="34" charset="0"/>
              </a:rPr>
            </a:br>
            <a:r>
              <a:rPr lang="ru-RU" altLang="ru-RU" sz="24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социальной сферы</a:t>
            </a:r>
            <a:br>
              <a:rPr lang="ru-RU" altLang="ru-RU" sz="2400" b="1" dirty="0" smtClean="0">
                <a:solidFill>
                  <a:srgbClr val="C00000"/>
                </a:solidFill>
                <a:latin typeface="Arial" panose="020B0604020202020204" pitchFamily="34" charset="0"/>
              </a:rPr>
            </a:br>
            <a:r>
              <a:rPr lang="ru-RU" altLang="ru-RU" sz="24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1 236,9 </a:t>
            </a:r>
            <a:r>
              <a:rPr lang="ru-RU" altLang="ru-RU" sz="2400" b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млн.руб</a:t>
            </a:r>
            <a:r>
              <a:rPr lang="ru-RU" altLang="ru-RU" sz="24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.</a:t>
            </a:r>
          </a:p>
        </p:txBody>
      </p:sp>
      <p:grpSp>
        <p:nvGrpSpPr>
          <p:cNvPr id="15" name="Group 86"/>
          <p:cNvGrpSpPr>
            <a:grpSpLocks/>
          </p:cNvGrpSpPr>
          <p:nvPr/>
        </p:nvGrpSpPr>
        <p:grpSpPr bwMode="auto">
          <a:xfrm>
            <a:off x="11099777" y="2040450"/>
            <a:ext cx="6009578" cy="2143517"/>
            <a:chOff x="3606" y="853"/>
            <a:chExt cx="2407" cy="1443"/>
          </a:xfrm>
          <a:solidFill>
            <a:srgbClr val="00B0F0"/>
          </a:solidFill>
          <a:effectLst/>
        </p:grpSpPr>
        <p:sp>
          <p:nvSpPr>
            <p:cNvPr id="16" name="Line 51"/>
            <p:cNvSpPr>
              <a:spLocks noChangeShapeType="1"/>
            </p:cNvSpPr>
            <p:nvPr/>
          </p:nvSpPr>
          <p:spPr bwMode="auto">
            <a:xfrm flipV="1">
              <a:off x="3606" y="1298"/>
              <a:ext cx="499" cy="998"/>
            </a:xfrm>
            <a:prstGeom prst="line">
              <a:avLst/>
            </a:prstGeom>
            <a:grpFill/>
            <a:ln w="31750">
              <a:noFill/>
              <a:round/>
              <a:headEnd/>
              <a:tailEnd type="triangle" w="med" len="med"/>
            </a:ln>
            <a:scene3d>
              <a:camera prst="orthographicFront"/>
              <a:lightRig rig="threePt" dir="t"/>
            </a:scene3d>
            <a:sp3d>
              <a:bevelT/>
            </a:sp3d>
            <a:ex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002060"/>
                </a:solidFill>
              </a:endParaRPr>
            </a:p>
          </p:txBody>
        </p:sp>
        <p:sp>
          <p:nvSpPr>
            <p:cNvPr id="17" name="Text Box 220"/>
            <p:cNvSpPr txBox="1">
              <a:spLocks noChangeArrowheads="1"/>
            </p:cNvSpPr>
            <p:nvPr/>
          </p:nvSpPr>
          <p:spPr bwMode="auto">
            <a:xfrm>
              <a:off x="4506" y="853"/>
              <a:ext cx="1507" cy="43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2000">
                  <a:solidFill>
                    <a:srgbClr val="0F496F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>
                  <a:solidFill>
                    <a:srgbClr val="0F496F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1600">
                  <a:solidFill>
                    <a:srgbClr val="0F496F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1400">
                  <a:solidFill>
                    <a:srgbClr val="0F496F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1400">
                  <a:solidFill>
                    <a:srgbClr val="0F496F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1400">
                  <a:solidFill>
                    <a:srgbClr val="0F496F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1400">
                  <a:solidFill>
                    <a:srgbClr val="0F496F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1400">
                  <a:solidFill>
                    <a:srgbClr val="0F496F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1400">
                  <a:solidFill>
                    <a:srgbClr val="0F496F"/>
                  </a:solidFill>
                  <a:latin typeface="Century Gothic" panose="020B0502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ru-RU" altLang="ru-RU" sz="1800" b="1" dirty="0" smtClean="0">
                  <a:solidFill>
                    <a:srgbClr val="002060"/>
                  </a:solidFill>
                  <a:latin typeface="Arial" panose="020B0604020202020204" pitchFamily="34" charset="0"/>
                </a:rPr>
                <a:t>Социальная политика</a:t>
              </a:r>
              <a:br>
                <a:rPr lang="ru-RU" altLang="ru-RU" sz="1800" b="1" dirty="0" smtClean="0">
                  <a:solidFill>
                    <a:srgbClr val="002060"/>
                  </a:solidFill>
                  <a:latin typeface="Arial" panose="020B0604020202020204" pitchFamily="34" charset="0"/>
                </a:rPr>
              </a:br>
              <a:r>
                <a:rPr lang="ru-RU" altLang="ru-RU" sz="1800" b="1" dirty="0" smtClean="0">
                  <a:solidFill>
                    <a:srgbClr val="002060"/>
                  </a:solidFill>
                  <a:latin typeface="Arial" panose="020B0604020202020204" pitchFamily="34" charset="0"/>
                </a:rPr>
                <a:t>8,7 </a:t>
              </a:r>
              <a:r>
                <a:rPr lang="ru-RU" altLang="ru-RU" sz="1800" b="1" dirty="0" err="1" smtClean="0">
                  <a:solidFill>
                    <a:srgbClr val="002060"/>
                  </a:solidFill>
                  <a:latin typeface="Arial" panose="020B0604020202020204" pitchFamily="34" charset="0"/>
                </a:rPr>
                <a:t>млн.руб</a:t>
              </a:r>
              <a:r>
                <a:rPr lang="ru-RU" altLang="ru-RU" sz="1800" b="1" dirty="0" smtClean="0">
                  <a:solidFill>
                    <a:srgbClr val="002060"/>
                  </a:solidFill>
                  <a:latin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19" name="Text Box 220"/>
          <p:cNvSpPr txBox="1">
            <a:spLocks noChangeArrowheads="1"/>
          </p:cNvSpPr>
          <p:nvPr/>
        </p:nvSpPr>
        <p:spPr bwMode="auto">
          <a:xfrm>
            <a:off x="7205347" y="7382522"/>
            <a:ext cx="4827134" cy="646331"/>
          </a:xfrm>
          <a:prstGeom prst="rect">
            <a:avLst/>
          </a:prstGeom>
          <a:solidFill>
            <a:srgbClr val="00B0F0"/>
          </a:solidFill>
          <a:ln w="9525">
            <a:solidFill>
              <a:srgbClr val="FF66CC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>
                <a:solidFill>
                  <a:srgbClr val="0F496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>
                <a:solidFill>
                  <a:srgbClr val="0F496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>
                <a:solidFill>
                  <a:srgbClr val="0F496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0F496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0F496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0F496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0F496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0F496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0F496F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8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Физическая культура и спорт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8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1,0 </a:t>
            </a:r>
            <a:r>
              <a:rPr lang="ru-RU" altLang="ru-RU" sz="1800" b="1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млн.руб</a:t>
            </a:r>
            <a:r>
              <a:rPr lang="ru-RU" altLang="ru-RU" sz="18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22" name="Text Box 220"/>
          <p:cNvSpPr txBox="1">
            <a:spLocks noChangeArrowheads="1"/>
          </p:cNvSpPr>
          <p:nvPr/>
        </p:nvSpPr>
        <p:spPr bwMode="auto">
          <a:xfrm>
            <a:off x="7261381" y="2040450"/>
            <a:ext cx="4702019" cy="646331"/>
          </a:xfrm>
          <a:prstGeom prst="rect">
            <a:avLst/>
          </a:prstGeom>
          <a:solidFill>
            <a:srgbClr val="00B0F0"/>
          </a:solidFill>
          <a:ln w="9525">
            <a:solidFill>
              <a:srgbClr val="FF66CC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>
                <a:solidFill>
                  <a:srgbClr val="0F496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>
                <a:solidFill>
                  <a:srgbClr val="0F496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>
                <a:solidFill>
                  <a:srgbClr val="0F496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0F496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0F496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0F496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0F496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0F496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0F496F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8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Культура</a:t>
            </a:r>
            <a:br>
              <a:rPr lang="ru-RU" altLang="ru-RU" sz="1800" b="1" dirty="0" smtClean="0">
                <a:solidFill>
                  <a:srgbClr val="002060"/>
                </a:solidFill>
                <a:latin typeface="Arial" panose="020B0604020202020204" pitchFamily="34" charset="0"/>
              </a:rPr>
            </a:br>
            <a:r>
              <a:rPr lang="ru-RU" altLang="ru-RU" sz="18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26,0 </a:t>
            </a:r>
            <a:r>
              <a:rPr lang="ru-RU" altLang="ru-RU" sz="1800" b="1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млн.руб</a:t>
            </a:r>
            <a:r>
              <a:rPr lang="ru-RU" altLang="ru-RU" sz="18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26" name="Волна 25"/>
          <p:cNvSpPr/>
          <p:nvPr/>
        </p:nvSpPr>
        <p:spPr>
          <a:xfrm>
            <a:off x="12032481" y="7667586"/>
            <a:ext cx="6026919" cy="2248460"/>
          </a:xfrm>
          <a:prstGeom prst="wave">
            <a:avLst>
              <a:gd name="adj1" fmla="val 12500"/>
              <a:gd name="adj2" fmla="val -220"/>
            </a:avLst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 района социально </a:t>
            </a:r>
            <a:r>
              <a:rPr lang="ru-RU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ориентирован, около 76,2% расходов приходится на социальную сферу</a:t>
            </a:r>
            <a:endParaRPr lang="ru-RU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927789" y="3924532"/>
            <a:ext cx="1591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Общее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838766" y="4474727"/>
            <a:ext cx="1877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Дошкольное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40428" y="5142249"/>
            <a:ext cx="2514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Дополнительное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905000" y="5800816"/>
            <a:ext cx="275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Молодежная</a:t>
            </a:r>
            <a:r>
              <a:rPr lang="ru-RU" sz="1400" dirty="0" smtClean="0"/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политика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040428" y="6635871"/>
            <a:ext cx="2988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Другие вопросы в области образования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 Box 220"/>
          <p:cNvSpPr txBox="1">
            <a:spLocks noChangeArrowheads="1"/>
          </p:cNvSpPr>
          <p:nvPr/>
        </p:nvSpPr>
        <p:spPr bwMode="auto">
          <a:xfrm>
            <a:off x="1591968" y="1991963"/>
            <a:ext cx="4132806" cy="646331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>
                <a:solidFill>
                  <a:srgbClr val="0F496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>
                <a:solidFill>
                  <a:srgbClr val="0F496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>
                <a:solidFill>
                  <a:srgbClr val="0F496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0F496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0F496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0F496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0F496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0F496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0F496F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8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Образование</a:t>
            </a:r>
            <a:br>
              <a:rPr lang="ru-RU" altLang="ru-RU" sz="1800" b="1" dirty="0" smtClean="0">
                <a:solidFill>
                  <a:srgbClr val="002060"/>
                </a:solidFill>
                <a:latin typeface="Arial" panose="020B0604020202020204" pitchFamily="34" charset="0"/>
              </a:rPr>
            </a:br>
            <a:r>
              <a:rPr lang="ru-RU" altLang="ru-RU" sz="18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1201,2 </a:t>
            </a:r>
            <a:r>
              <a:rPr lang="ru-RU" altLang="ru-RU" sz="1800" b="1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млн.руб</a:t>
            </a:r>
            <a:r>
              <a:rPr lang="ru-RU" altLang="ru-RU" sz="18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3884573" y="6397854"/>
            <a:ext cx="3114117" cy="646331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Другие вопросы в области социальной политики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3935934" y="5650081"/>
            <a:ext cx="2900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dirty="0" smtClean="0">
                <a:latin typeface="Arial" panose="020B0604020202020204" pitchFamily="34" charset="0"/>
              </a:rPr>
              <a:t>Охрана </a:t>
            </a:r>
            <a:r>
              <a:rPr lang="ru-RU" altLang="ru-RU" dirty="0">
                <a:latin typeface="Arial" panose="020B0604020202020204" pitchFamily="34" charset="0"/>
              </a:rPr>
              <a:t>семьи и детства 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3784525" y="4728838"/>
            <a:ext cx="2822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dirty="0">
                <a:latin typeface="Arial" panose="020B0604020202020204" pitchFamily="34" charset="0"/>
              </a:rPr>
              <a:t>Социальное</a:t>
            </a:r>
            <a:r>
              <a:rPr lang="ru-RU" altLang="ru-RU" sz="1200" dirty="0">
                <a:latin typeface="Arial" panose="020B0604020202020204" pitchFamily="34" charset="0"/>
              </a:rPr>
              <a:t> </a:t>
            </a:r>
            <a:r>
              <a:rPr lang="ru-RU" altLang="ru-RU" dirty="0">
                <a:latin typeface="Arial" panose="020B0604020202020204" pitchFamily="34" charset="0"/>
              </a:rPr>
              <a:t>обеспечение</a:t>
            </a:r>
            <a:r>
              <a:rPr lang="ru-RU" altLang="ru-RU" sz="1200" dirty="0">
                <a:latin typeface="Arial" panose="020B0604020202020204" pitchFamily="34" charset="0"/>
              </a:rPr>
              <a:t> </a:t>
            </a:r>
            <a:r>
              <a:rPr lang="ru-RU" altLang="ru-RU" dirty="0">
                <a:latin typeface="Arial" panose="020B0604020202020204" pitchFamily="34" charset="0"/>
              </a:rPr>
              <a:t>населения</a:t>
            </a:r>
            <a:endParaRPr lang="ru-RU" dirty="0"/>
          </a:p>
        </p:txBody>
      </p:sp>
      <p:sp>
        <p:nvSpPr>
          <p:cNvPr id="47" name="TextBox 46"/>
          <p:cNvSpPr txBox="1"/>
          <p:nvPr/>
        </p:nvSpPr>
        <p:spPr>
          <a:xfrm>
            <a:off x="13884825" y="3895445"/>
            <a:ext cx="29513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dirty="0">
                <a:latin typeface="Arial" panose="020B0604020202020204" pitchFamily="34" charset="0"/>
              </a:rPr>
              <a:t>Пенсионное</a:t>
            </a:r>
            <a:r>
              <a:rPr lang="ru-RU" altLang="ru-RU" sz="1200" dirty="0">
                <a:latin typeface="Arial" panose="020B0604020202020204" pitchFamily="34" charset="0"/>
              </a:rPr>
              <a:t> </a:t>
            </a:r>
            <a:r>
              <a:rPr lang="ru-RU" altLang="ru-RU" dirty="0">
                <a:latin typeface="Arial" panose="020B0604020202020204" pitchFamily="34" charset="0"/>
              </a:rPr>
              <a:t>обеспечение</a:t>
            </a:r>
          </a:p>
          <a:p>
            <a:endParaRPr lang="ru-RU" sz="1200" dirty="0"/>
          </a:p>
        </p:txBody>
      </p:sp>
      <p:cxnSp>
        <p:nvCxnSpPr>
          <p:cNvPr id="49" name="Прямая со стрелкой 48"/>
          <p:cNvCxnSpPr/>
          <p:nvPr/>
        </p:nvCxnSpPr>
        <p:spPr>
          <a:xfrm flipH="1" flipV="1">
            <a:off x="5723874" y="2560361"/>
            <a:ext cx="1481473" cy="190797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 flipV="1">
            <a:off x="11695922" y="2558835"/>
            <a:ext cx="1684235" cy="190949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/>
          <p:nvPr/>
        </p:nvCxnSpPr>
        <p:spPr>
          <a:xfrm flipV="1">
            <a:off x="9597309" y="2588781"/>
            <a:ext cx="0" cy="188594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/>
          <p:nvPr/>
        </p:nvCxnSpPr>
        <p:spPr>
          <a:xfrm>
            <a:off x="9597309" y="5800816"/>
            <a:ext cx="20118" cy="160817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6763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165000" y="266700"/>
            <a:ext cx="17894400" cy="975360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914400" y="2400300"/>
            <a:ext cx="15773400" cy="6822076"/>
            <a:chOff x="245444" y="2228850"/>
            <a:chExt cx="8791052" cy="3459892"/>
          </a:xfrm>
        </p:grpSpPr>
        <p:cxnSp>
          <p:nvCxnSpPr>
            <p:cNvPr id="3" name="Прямая со стрелкой 2"/>
            <p:cNvCxnSpPr/>
            <p:nvPr/>
          </p:nvCxnSpPr>
          <p:spPr>
            <a:xfrm flipH="1" flipV="1">
              <a:off x="2651650" y="2841839"/>
              <a:ext cx="712381" cy="7841"/>
            </a:xfrm>
            <a:prstGeom prst="straightConnector1">
              <a:avLst/>
            </a:prstGeom>
            <a:ln w="254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Прямая со стрелкой 3"/>
            <p:cNvCxnSpPr/>
            <p:nvPr/>
          </p:nvCxnSpPr>
          <p:spPr>
            <a:xfrm flipH="1">
              <a:off x="1812274" y="3285977"/>
              <a:ext cx="1528613" cy="1329847"/>
            </a:xfrm>
            <a:prstGeom prst="straightConnector1">
              <a:avLst/>
            </a:prstGeom>
            <a:ln w="254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Группа 4"/>
            <p:cNvGrpSpPr/>
            <p:nvPr/>
          </p:nvGrpSpPr>
          <p:grpSpPr>
            <a:xfrm>
              <a:off x="245444" y="2228850"/>
              <a:ext cx="8791052" cy="3459892"/>
              <a:chOff x="245444" y="2228850"/>
              <a:chExt cx="8791052" cy="3459892"/>
            </a:xfrm>
          </p:grpSpPr>
          <p:sp>
            <p:nvSpPr>
              <p:cNvPr id="9" name="Прямоугольник 5"/>
              <p:cNvSpPr/>
              <p:nvPr/>
            </p:nvSpPr>
            <p:spPr>
              <a:xfrm>
                <a:off x="245444" y="2228850"/>
                <a:ext cx="8791052" cy="3459892"/>
              </a:xfrm>
              <a:prstGeom prst="rect">
                <a:avLst/>
              </a:prstGeom>
              <a:noFill/>
            </p:spPr>
          </p:sp>
          <p:sp>
            <p:nvSpPr>
              <p:cNvPr id="10" name="Полилиния 9"/>
              <p:cNvSpPr/>
              <p:nvPr/>
            </p:nvSpPr>
            <p:spPr>
              <a:xfrm>
                <a:off x="3333996" y="2284237"/>
                <a:ext cx="2575773" cy="1452357"/>
              </a:xfrm>
              <a:custGeom>
                <a:avLst/>
                <a:gdLst>
                  <a:gd name="connsiteX0" fmla="*/ 0 w 2575773"/>
                  <a:gd name="connsiteY0" fmla="*/ 0 h 1452357"/>
                  <a:gd name="connsiteX1" fmla="*/ 2575773 w 2575773"/>
                  <a:gd name="connsiteY1" fmla="*/ 0 h 1452357"/>
                  <a:gd name="connsiteX2" fmla="*/ 2575773 w 2575773"/>
                  <a:gd name="connsiteY2" fmla="*/ 1452357 h 1452357"/>
                  <a:gd name="connsiteX3" fmla="*/ 0 w 2575773"/>
                  <a:gd name="connsiteY3" fmla="*/ 1452357 h 1452357"/>
                  <a:gd name="connsiteX4" fmla="*/ 0 w 2575773"/>
                  <a:gd name="connsiteY4" fmla="*/ 0 h 1452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5773" h="1452357">
                    <a:moveTo>
                      <a:pt x="0" y="0"/>
                    </a:moveTo>
                    <a:lnTo>
                      <a:pt x="2575773" y="0"/>
                    </a:lnTo>
                    <a:lnTo>
                      <a:pt x="2575773" y="1452357"/>
                    </a:lnTo>
                    <a:lnTo>
                      <a:pt x="0" y="14523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solidFill>
                  <a:schemeClr val="bg2">
                    <a:lumMod val="50000"/>
                  </a:schemeClr>
                </a:solidFill>
              </a:ln>
              <a:scene3d>
                <a:camera prst="orthographicFront"/>
                <a:lightRig rig="flat" dir="t"/>
              </a:scene3d>
              <a:sp3d prstMaterial="plastic">
                <a:bevelT w="120900" h="88900"/>
                <a:bevelB w="88900" h="31750" prst="angle"/>
              </a:sp3d>
            </p:spPr>
            <p:style>
              <a:lnRef idx="0">
                <a:scrgbClr r="0" g="0" b="0"/>
              </a:lnRef>
              <a:fillRef idx="3">
                <a:scrgbClr r="0" g="0" b="0"/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8100" tIns="38100" rIns="38100" bIns="38100" numCol="1" spcCol="1270" anchor="ctr" anchorCtr="0">
                <a:noAutofit/>
              </a:bodyPr>
              <a:lstStyle/>
              <a:p>
                <a:pPr lvl="0" algn="ctr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400" b="1" kern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b="1" kern="1200" dirty="0" smtClean="0">
                    <a:solidFill>
                      <a:schemeClr val="bg1">
                        <a:lumMod val="9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На выполнение полномочий в области ЖКХ, дорожного хозяйства, транспортного обслуживания населения </a:t>
                </a:r>
                <a:br>
                  <a:rPr lang="ru-RU" b="1" kern="1200" dirty="0" smtClean="0">
                    <a:solidFill>
                      <a:schemeClr val="bg1">
                        <a:lumMod val="9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ru-RU" b="1" kern="1200" dirty="0" smtClean="0">
                    <a:solidFill>
                      <a:schemeClr val="bg1">
                        <a:lumMod val="9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106,2 </a:t>
                </a:r>
                <a:endParaRPr lang="ru-RU" b="1" kern="1200" baseline="0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Полилиния 10"/>
              <p:cNvSpPr/>
              <p:nvPr/>
            </p:nvSpPr>
            <p:spPr>
              <a:xfrm>
                <a:off x="788258" y="2484003"/>
                <a:ext cx="1863392" cy="731355"/>
              </a:xfrm>
              <a:custGeom>
                <a:avLst/>
                <a:gdLst>
                  <a:gd name="connsiteX0" fmla="*/ 0 w 1828375"/>
                  <a:gd name="connsiteY0" fmla="*/ 0 h 731355"/>
                  <a:gd name="connsiteX1" fmla="*/ 1828375 w 1828375"/>
                  <a:gd name="connsiteY1" fmla="*/ 0 h 731355"/>
                  <a:gd name="connsiteX2" fmla="*/ 1828375 w 1828375"/>
                  <a:gd name="connsiteY2" fmla="*/ 731355 h 731355"/>
                  <a:gd name="connsiteX3" fmla="*/ 0 w 1828375"/>
                  <a:gd name="connsiteY3" fmla="*/ 731355 h 731355"/>
                  <a:gd name="connsiteX4" fmla="*/ 0 w 1828375"/>
                  <a:gd name="connsiteY4" fmla="*/ 0 h 731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8375" h="731355">
                    <a:moveTo>
                      <a:pt x="0" y="0"/>
                    </a:moveTo>
                    <a:lnTo>
                      <a:pt x="1828375" y="0"/>
                    </a:lnTo>
                    <a:lnTo>
                      <a:pt x="1828375" y="731355"/>
                    </a:lnTo>
                    <a:lnTo>
                      <a:pt x="0" y="7313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bg2">
                    <a:lumMod val="50000"/>
                  </a:schemeClr>
                </a:solidFill>
              </a:ln>
              <a:scene3d>
                <a:camera prst="orthographicFront"/>
                <a:lightRig rig="flat" dir="t"/>
              </a:scene3d>
              <a:sp3d prstMaterial="plastic">
                <a:bevelT w="120900" h="88900"/>
                <a:bevelB w="88900" h="31750" prst="angle"/>
              </a:sp3d>
            </p:spPr>
            <p:style>
              <a:lnRef idx="0">
                <a:scrgbClr r="0" g="0" b="0"/>
              </a:lnRef>
              <a:fillRef idx="3">
                <a:scrgbClr r="0" g="0" b="0"/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8100" tIns="38100" rIns="38100" bIns="38100" numCol="1" spcCol="1270" anchor="ctr" anchorCtr="0">
                <a:noAutofit/>
              </a:bodyPr>
              <a:lstStyle/>
              <a:p>
                <a:pPr lvl="0" algn="ctr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b="1" kern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Дорожное хозяйство </a:t>
                </a:r>
              </a:p>
              <a:p>
                <a:pPr lvl="0" algn="ctr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b="1" kern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(дорожные фонды)</a:t>
                </a:r>
              </a:p>
              <a:p>
                <a:pPr algn="ctr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73,4 </a:t>
                </a:r>
                <a:endParaRPr lang="ru-RU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ctr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ru-RU" b="1" kern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Полилиния 11"/>
              <p:cNvSpPr/>
              <p:nvPr/>
            </p:nvSpPr>
            <p:spPr>
              <a:xfrm>
                <a:off x="6732579" y="2365770"/>
                <a:ext cx="1826275" cy="878018"/>
              </a:xfrm>
              <a:custGeom>
                <a:avLst/>
                <a:gdLst>
                  <a:gd name="connsiteX0" fmla="*/ 0 w 1826275"/>
                  <a:gd name="connsiteY0" fmla="*/ 0 h 878018"/>
                  <a:gd name="connsiteX1" fmla="*/ 1826275 w 1826275"/>
                  <a:gd name="connsiteY1" fmla="*/ 0 h 878018"/>
                  <a:gd name="connsiteX2" fmla="*/ 1826275 w 1826275"/>
                  <a:gd name="connsiteY2" fmla="*/ 878018 h 878018"/>
                  <a:gd name="connsiteX3" fmla="*/ 0 w 1826275"/>
                  <a:gd name="connsiteY3" fmla="*/ 878018 h 878018"/>
                  <a:gd name="connsiteX4" fmla="*/ 0 w 1826275"/>
                  <a:gd name="connsiteY4" fmla="*/ 0 h 878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6275" h="878018">
                    <a:moveTo>
                      <a:pt x="0" y="0"/>
                    </a:moveTo>
                    <a:lnTo>
                      <a:pt x="1826275" y="0"/>
                    </a:lnTo>
                    <a:lnTo>
                      <a:pt x="1826275" y="878018"/>
                    </a:lnTo>
                    <a:lnTo>
                      <a:pt x="0" y="8780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bg2">
                    <a:lumMod val="50000"/>
                  </a:schemeClr>
                </a:solidFill>
              </a:ln>
              <a:scene3d>
                <a:camera prst="orthographicFront"/>
                <a:lightRig rig="flat" dir="t"/>
              </a:scene3d>
              <a:sp3d prstMaterial="plastic">
                <a:bevelT w="120900" h="88900"/>
                <a:bevelB w="88900" h="31750" prst="angle"/>
              </a:sp3d>
            </p:spPr>
            <p:style>
              <a:lnRef idx="0">
                <a:scrgbClr r="0" g="0" b="0"/>
              </a:lnRef>
              <a:fillRef idx="3">
                <a:scrgbClr r="0" g="0" b="0"/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8100" tIns="38100" rIns="38100" bIns="38100" numCol="1" spcCol="1270" anchor="ctr" anchorCtr="0">
                <a:noAutofit/>
              </a:bodyPr>
              <a:lstStyle/>
              <a:p>
                <a:pPr algn="ctr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b="1" kern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Коммунальное  хозяйство </a:t>
                </a:r>
                <a:br>
                  <a:rPr lang="ru-RU" b="1" kern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ru-RU" b="1" kern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20,8</a:t>
                </a:r>
                <a:r>
                  <a:rPr lang="ru-RU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ru-RU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ctr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ru-RU" sz="1200" b="1" kern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Полилиния 12"/>
              <p:cNvSpPr/>
              <p:nvPr/>
            </p:nvSpPr>
            <p:spPr>
              <a:xfrm>
                <a:off x="6630288" y="4605418"/>
                <a:ext cx="1447779" cy="840314"/>
              </a:xfrm>
              <a:custGeom>
                <a:avLst/>
                <a:gdLst>
                  <a:gd name="connsiteX0" fmla="*/ 0 w 1447779"/>
                  <a:gd name="connsiteY0" fmla="*/ 0 h 840314"/>
                  <a:gd name="connsiteX1" fmla="*/ 1447779 w 1447779"/>
                  <a:gd name="connsiteY1" fmla="*/ 0 h 840314"/>
                  <a:gd name="connsiteX2" fmla="*/ 1447779 w 1447779"/>
                  <a:gd name="connsiteY2" fmla="*/ 840314 h 840314"/>
                  <a:gd name="connsiteX3" fmla="*/ 0 w 1447779"/>
                  <a:gd name="connsiteY3" fmla="*/ 840314 h 840314"/>
                  <a:gd name="connsiteX4" fmla="*/ 0 w 1447779"/>
                  <a:gd name="connsiteY4" fmla="*/ 0 h 840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7779" h="840314">
                    <a:moveTo>
                      <a:pt x="0" y="0"/>
                    </a:moveTo>
                    <a:lnTo>
                      <a:pt x="1447779" y="0"/>
                    </a:lnTo>
                    <a:lnTo>
                      <a:pt x="1447779" y="840314"/>
                    </a:lnTo>
                    <a:lnTo>
                      <a:pt x="0" y="8403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bg2">
                    <a:lumMod val="50000"/>
                  </a:schemeClr>
                </a:solidFill>
              </a:ln>
              <a:scene3d>
                <a:camera prst="orthographicFront"/>
                <a:lightRig rig="flat" dir="t"/>
              </a:scene3d>
              <a:sp3d prstMaterial="plastic">
                <a:bevelT w="120900" h="88900"/>
                <a:bevelB w="88900" h="31750" prst="angle"/>
              </a:sp3d>
            </p:spPr>
            <p:style>
              <a:lnRef idx="0">
                <a:scrgbClr r="0" g="0" b="0"/>
              </a:lnRef>
              <a:fillRef idx="3">
                <a:scrgbClr r="0" g="0" b="0"/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8100" tIns="38100" rIns="38100" bIns="38100" numCol="1" spcCol="1270" anchor="ctr" anchorCtr="0">
                <a:noAutofit/>
              </a:bodyPr>
              <a:lstStyle/>
              <a:p>
                <a:pPr lvl="0" algn="ctr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b="1" kern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Жилищное хозяйство</a:t>
                </a:r>
                <a:br>
                  <a:rPr lang="ru-RU" b="1" kern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ru-RU" b="1" kern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5,0</a:t>
                </a:r>
                <a:endParaRPr lang="ru-RU" b="1" kern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Полилиния 13"/>
              <p:cNvSpPr/>
              <p:nvPr/>
            </p:nvSpPr>
            <p:spPr>
              <a:xfrm>
                <a:off x="1013236" y="4662761"/>
                <a:ext cx="1413435" cy="725627"/>
              </a:xfrm>
              <a:custGeom>
                <a:avLst/>
                <a:gdLst>
                  <a:gd name="connsiteX0" fmla="*/ 0 w 1413435"/>
                  <a:gd name="connsiteY0" fmla="*/ 0 h 725627"/>
                  <a:gd name="connsiteX1" fmla="*/ 1413435 w 1413435"/>
                  <a:gd name="connsiteY1" fmla="*/ 0 h 725627"/>
                  <a:gd name="connsiteX2" fmla="*/ 1413435 w 1413435"/>
                  <a:gd name="connsiteY2" fmla="*/ 725627 h 725627"/>
                  <a:gd name="connsiteX3" fmla="*/ 0 w 1413435"/>
                  <a:gd name="connsiteY3" fmla="*/ 725627 h 725627"/>
                  <a:gd name="connsiteX4" fmla="*/ 0 w 1413435"/>
                  <a:gd name="connsiteY4" fmla="*/ 0 h 725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3435" h="725627">
                    <a:moveTo>
                      <a:pt x="0" y="0"/>
                    </a:moveTo>
                    <a:lnTo>
                      <a:pt x="1413435" y="0"/>
                    </a:lnTo>
                    <a:lnTo>
                      <a:pt x="1413435" y="725627"/>
                    </a:lnTo>
                    <a:lnTo>
                      <a:pt x="0" y="7256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bg2">
                    <a:lumMod val="50000"/>
                  </a:schemeClr>
                </a:solidFill>
              </a:ln>
              <a:scene3d>
                <a:camera prst="orthographicFront"/>
                <a:lightRig rig="flat" dir="t"/>
              </a:scene3d>
              <a:sp3d prstMaterial="plastic">
                <a:bevelT w="120900" h="88900"/>
                <a:bevelB w="88900" h="31750" prst="angle"/>
              </a:sp3d>
            </p:spPr>
            <p:style>
              <a:lnRef idx="0">
                <a:scrgbClr r="0" g="0" b="0"/>
              </a:lnRef>
              <a:fillRef idx="3">
                <a:scrgbClr r="0" g="0" b="0"/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8100" tIns="38100" rIns="38100" bIns="38100" numCol="1" spcCol="1270" anchor="ctr" anchorCtr="0">
                <a:noAutofit/>
              </a:bodyPr>
              <a:lstStyle/>
              <a:p>
                <a:pPr lvl="0" algn="ctr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b="1" kern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Благоустройство</a:t>
                </a:r>
                <a:br>
                  <a:rPr lang="ru-RU" b="1" kern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ru-RU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4,2</a:t>
                </a:r>
                <a:endParaRPr lang="ru-RU" b="1" kern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Полилиния 14"/>
              <p:cNvSpPr/>
              <p:nvPr/>
            </p:nvSpPr>
            <p:spPr>
              <a:xfrm>
                <a:off x="3740362" y="4778186"/>
                <a:ext cx="1776824" cy="776304"/>
              </a:xfrm>
              <a:custGeom>
                <a:avLst/>
                <a:gdLst>
                  <a:gd name="connsiteX0" fmla="*/ 0 w 1776824"/>
                  <a:gd name="connsiteY0" fmla="*/ 0 h 776304"/>
                  <a:gd name="connsiteX1" fmla="*/ 1776824 w 1776824"/>
                  <a:gd name="connsiteY1" fmla="*/ 0 h 776304"/>
                  <a:gd name="connsiteX2" fmla="*/ 1776824 w 1776824"/>
                  <a:gd name="connsiteY2" fmla="*/ 776304 h 776304"/>
                  <a:gd name="connsiteX3" fmla="*/ 0 w 1776824"/>
                  <a:gd name="connsiteY3" fmla="*/ 776304 h 776304"/>
                  <a:gd name="connsiteX4" fmla="*/ 0 w 1776824"/>
                  <a:gd name="connsiteY4" fmla="*/ 0 h 776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6824" h="776304">
                    <a:moveTo>
                      <a:pt x="0" y="0"/>
                    </a:moveTo>
                    <a:lnTo>
                      <a:pt x="1776824" y="0"/>
                    </a:lnTo>
                    <a:lnTo>
                      <a:pt x="1776824" y="776304"/>
                    </a:lnTo>
                    <a:lnTo>
                      <a:pt x="0" y="77630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bg2">
                    <a:lumMod val="50000"/>
                  </a:schemeClr>
                </a:solidFill>
              </a:ln>
              <a:scene3d>
                <a:camera prst="orthographicFront"/>
                <a:lightRig rig="flat" dir="t"/>
              </a:scene3d>
              <a:sp3d prstMaterial="plastic">
                <a:bevelT w="120900" h="88900"/>
                <a:bevelB w="88900" h="31750" prst="angle"/>
              </a:sp3d>
            </p:spPr>
            <p:style>
              <a:lnRef idx="0">
                <a:scrgbClr r="0" g="0" b="0"/>
              </a:lnRef>
              <a:fillRef idx="3">
                <a:scrgbClr r="0" g="0" b="0"/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8100" tIns="38100" rIns="38100" bIns="38100" numCol="1" spcCol="1270" anchor="ctr" anchorCtr="0">
                <a:noAutofit/>
              </a:bodyPr>
              <a:lstStyle/>
              <a:p>
                <a:pPr lvl="0" algn="ctr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b="1" kern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Управление муниципальным имуществом</a:t>
                </a:r>
                <a:br>
                  <a:rPr lang="ru-RU" b="1" kern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ru-RU" b="1" kern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2,8</a:t>
                </a:r>
                <a:endParaRPr lang="ru-RU" b="1" kern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6" name="Прямая со стрелкой 5"/>
            <p:cNvCxnSpPr/>
            <p:nvPr/>
          </p:nvCxnSpPr>
          <p:spPr>
            <a:xfrm flipH="1">
              <a:off x="4618273" y="3791980"/>
              <a:ext cx="3610" cy="985159"/>
            </a:xfrm>
            <a:prstGeom prst="straightConnector1">
              <a:avLst/>
            </a:prstGeom>
            <a:ln w="254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 стрелкой 6"/>
            <p:cNvCxnSpPr/>
            <p:nvPr/>
          </p:nvCxnSpPr>
          <p:spPr>
            <a:xfrm flipV="1">
              <a:off x="5916660" y="2841839"/>
              <a:ext cx="815919" cy="3920"/>
            </a:xfrm>
            <a:prstGeom prst="straightConnector1">
              <a:avLst/>
            </a:prstGeom>
            <a:ln w="254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 стрелкой 7"/>
            <p:cNvCxnSpPr/>
            <p:nvPr/>
          </p:nvCxnSpPr>
          <p:spPr>
            <a:xfrm>
              <a:off x="5916660" y="3287482"/>
              <a:ext cx="1108157" cy="1276796"/>
            </a:xfrm>
            <a:prstGeom prst="straightConnector1">
              <a:avLst/>
            </a:prstGeom>
            <a:ln w="254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Прямоугольник 15"/>
          <p:cNvSpPr/>
          <p:nvPr/>
        </p:nvSpPr>
        <p:spPr>
          <a:xfrm>
            <a:off x="914400" y="1024917"/>
            <a:ext cx="16611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PT Astra Serif" pitchFamily="18" charset="-52"/>
                <a:cs typeface="Arial" panose="020B0604020202020204" pitchFamily="34" charset="0"/>
              </a:rPr>
              <a:t>Распределение бюджетных ассигнований бюджета на </a:t>
            </a: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PT Astra Serif" pitchFamily="18" charset="-52"/>
                <a:cs typeface="Arial" panose="020B0604020202020204" pitchFamily="34" charset="0"/>
              </a:rPr>
              <a:t>2025 </a:t>
            </a:r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PT Astra Serif" pitchFamily="18" charset="-52"/>
                <a:cs typeface="Arial" panose="020B0604020202020204" pitchFamily="34" charset="0"/>
              </a:rPr>
              <a:t>год  в части  финансирования полномочий в области ЖКХ, дорожного хозяйства </a:t>
            </a:r>
          </a:p>
        </p:txBody>
      </p:sp>
      <p:sp>
        <p:nvSpPr>
          <p:cNvPr id="18" name="TextBox 7"/>
          <p:cNvSpPr txBox="1"/>
          <p:nvPr/>
        </p:nvSpPr>
        <p:spPr>
          <a:xfrm>
            <a:off x="14976395" y="9017216"/>
            <a:ext cx="2351870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2540" b="1" dirty="0">
                <a:solidFill>
                  <a:srgbClr val="002060"/>
                </a:solidFill>
                <a:latin typeface="Arial" panose="020B0604020202020204" pitchFamily="34" charset="0"/>
                <a:ea typeface="PT Astra Serif" pitchFamily="18" charset="-52"/>
                <a:cs typeface="Arial" panose="020B0604020202020204" pitchFamily="34" charset="0"/>
              </a:rPr>
              <a:t>млн. руб.</a:t>
            </a:r>
          </a:p>
        </p:txBody>
      </p:sp>
    </p:spTree>
    <p:extLst>
      <p:ext uri="{BB962C8B-B14F-4D97-AF65-F5344CB8AC3E}">
        <p14:creationId xmlns:p14="http://schemas.microsoft.com/office/powerpoint/2010/main" val="156806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165000" y="266700"/>
            <a:ext cx="17894400" cy="97536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5" y="283282"/>
            <a:ext cx="5638800" cy="35052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29200" y="558554"/>
            <a:ext cx="12877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ea typeface="PT Astra Serif" pitchFamily="18" charset="-52"/>
                <a:cs typeface="Arial" panose="020B0604020202020204" pitchFamily="34" charset="0"/>
              </a:rPr>
              <a:t>Дорожный фонд муниципального образования 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ea typeface="PT Astra Serif" pitchFamily="18" charset="-52"/>
                <a:cs typeface="Arial" panose="020B0604020202020204" pitchFamily="34" charset="0"/>
              </a:rPr>
              <a:t> Богородицкий район на 2025 год</a:t>
            </a:r>
          </a:p>
          <a:p>
            <a:pPr algn="ctr"/>
            <a:r>
              <a:rPr lang="ru-RU" b="1" dirty="0" smtClean="0">
                <a:latin typeface="Arial" panose="020B0604020202020204" pitchFamily="34" charset="0"/>
                <a:ea typeface="PT Astra Serif" pitchFamily="18" charset="-52"/>
                <a:cs typeface="Arial" panose="020B0604020202020204" pitchFamily="34" charset="0"/>
              </a:rPr>
              <a:t>  </a:t>
            </a:r>
            <a:endParaRPr lang="ru-RU" b="1" dirty="0">
              <a:latin typeface="Arial" panose="020B0604020202020204" pitchFamily="34" charset="0"/>
              <a:ea typeface="PT Astra Serif" pitchFamily="18" charset="-52"/>
              <a:cs typeface="Arial" panose="020B0604020202020204" pitchFamily="34" charset="0"/>
            </a:endParaRPr>
          </a:p>
        </p:txBody>
      </p:sp>
      <p:sp>
        <p:nvSpPr>
          <p:cNvPr id="4" name="Выноска со стрелкой вниз 3"/>
          <p:cNvSpPr/>
          <p:nvPr/>
        </p:nvSpPr>
        <p:spPr>
          <a:xfrm>
            <a:off x="6477000" y="1905113"/>
            <a:ext cx="10439400" cy="692846"/>
          </a:xfrm>
          <a:prstGeom prst="downArrowCallou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73,4  </a:t>
            </a:r>
            <a:r>
              <a:rPr lang="ru-RU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млн.руб</a:t>
            </a:r>
            <a:r>
              <a:rPr 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832610017"/>
              </p:ext>
            </p:extLst>
          </p:nvPr>
        </p:nvGraphicFramePr>
        <p:xfrm>
          <a:off x="460375" y="2781300"/>
          <a:ext cx="17178268" cy="731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AutoShape 2" descr="C:\Users\user\Downloads\XXL_height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7849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165000" y="266700"/>
            <a:ext cx="17894400" cy="9753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2400" y="3880681"/>
            <a:ext cx="18059400" cy="341124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86411" tIns="43205" rIns="86411" bIns="43205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PT Astra Serif" panose="020A0603040505020204" pitchFamily="18" charset="-52"/>
                <a:cs typeface="Arial" panose="020B0604020202020204" pitchFamily="34" charset="0"/>
              </a:rPr>
              <a:t>Ремонт  асфальтного покрытия дворовой территории </a:t>
            </a:r>
            <a:r>
              <a:rPr lang="ru-RU" sz="2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PT Astra Serif" panose="020A0603040505020204" pitchFamily="18" charset="-52"/>
                <a:cs typeface="Arial" panose="020B0604020202020204" pitchFamily="34" charset="0"/>
              </a:rPr>
              <a:t>г.Богородицк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PT Astra Serif" panose="020A0603040505020204" pitchFamily="18" charset="-52"/>
                <a:cs typeface="Arial" panose="020B0604020202020204" pitchFamily="34" charset="0"/>
              </a:rPr>
              <a:t>, ЗМР, д.44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PT Astra Serif" panose="020A0603040505020204" pitchFamily="18" charset="-52"/>
                <a:cs typeface="Arial" panose="020B0604020202020204" pitchFamily="34" charset="0"/>
              </a:rPr>
              <a:t>(1 объект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PT Astra Serif" panose="020A0603040505020204" pitchFamily="18" charset="-52"/>
                <a:cs typeface="Arial" panose="020B0604020202020204" pitchFamily="34" charset="0"/>
              </a:rPr>
              <a:t>) – 2,5 </a:t>
            </a:r>
            <a:r>
              <a:rPr lang="ru-RU" sz="2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PT Astra Serif" panose="020A0603040505020204" pitchFamily="18" charset="-52"/>
                <a:cs typeface="Arial" panose="020B0604020202020204" pitchFamily="34" charset="0"/>
              </a:rPr>
              <a:t>млн.руб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PT Astra Serif" panose="020A0603040505020204" pitchFamily="18" charset="-52"/>
                <a:cs typeface="Arial" panose="020B0604020202020204" pitchFamily="34" charset="0"/>
              </a:rPr>
              <a:t>.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ea typeface="PT Astra Serif" panose="020A0603040505020204" pitchFamily="18" charset="-5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PT Astra Serif" panose="020A0603040505020204" pitchFamily="18" charset="-52"/>
                <a:cs typeface="Arial" panose="020B0604020202020204" pitchFamily="34" charset="0"/>
              </a:rPr>
              <a:t>Ремонт центрального водопровода </a:t>
            </a:r>
            <a:r>
              <a:rPr lang="ru-RU" sz="2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PT Astra Serif" panose="020A0603040505020204" pitchFamily="18" charset="-52"/>
                <a:cs typeface="Arial" panose="020B0604020202020204" pitchFamily="34" charset="0"/>
              </a:rPr>
              <a:t>сл.Низовое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PT Astra Serif" panose="020A0603040505020204" pitchFamily="18" charset="-52"/>
                <a:cs typeface="Arial" panose="020B0604020202020204" pitchFamily="34" charset="0"/>
              </a:rPr>
              <a:t> и </a:t>
            </a:r>
            <a:r>
              <a:rPr lang="ru-RU" sz="2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PT Astra Serif" panose="020A0603040505020204" pitchFamily="18" charset="-52"/>
                <a:cs typeface="Arial" panose="020B0604020202020204" pitchFamily="34" charset="0"/>
              </a:rPr>
              <a:t>сл.Апаркино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PT Astra Serif" panose="020A0603040505020204" pitchFamily="18" charset="-52"/>
                <a:cs typeface="Arial" panose="020B0604020202020204" pitchFamily="34" charset="0"/>
              </a:rPr>
              <a:t> в </a:t>
            </a:r>
            <a:r>
              <a:rPr lang="ru-RU" sz="2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PT Astra Serif" panose="020A0603040505020204" pitchFamily="18" charset="-52"/>
                <a:cs typeface="Arial" panose="020B0604020202020204" pitchFamily="34" charset="0"/>
              </a:rPr>
              <a:t>с.Иевлево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PT Astra Serif" panose="020A0603040505020204" pitchFamily="18" charset="-52"/>
                <a:cs typeface="Arial" panose="020B0604020202020204" pitchFamily="34" charset="0"/>
              </a:rPr>
              <a:t> (4 объекта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PT Astra Serif" panose="020A0603040505020204" pitchFamily="18" charset="-52"/>
                <a:cs typeface="Arial" panose="020B0604020202020204" pitchFamily="34" charset="0"/>
              </a:rPr>
              <a:t>) – 13,7 </a:t>
            </a:r>
            <a:r>
              <a:rPr lang="ru-RU" sz="2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PT Astra Serif" panose="020A0603040505020204" pitchFamily="18" charset="-52"/>
                <a:cs typeface="Arial" panose="020B0604020202020204" pitchFamily="34" charset="0"/>
              </a:rPr>
              <a:t>млн.руб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PT Astra Serif" panose="020A0603040505020204" pitchFamily="18" charset="-52"/>
                <a:cs typeface="Arial" panose="020B0604020202020204" pitchFamily="34" charset="0"/>
              </a:rPr>
              <a:t>. </a:t>
            </a:r>
          </a:p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PT Astra Serif" panose="020A0603040505020204" pitchFamily="18" charset="-52"/>
                <a:cs typeface="Arial" panose="020B0604020202020204" pitchFamily="34" charset="0"/>
              </a:rPr>
              <a:t>Замена водопровода </a:t>
            </a:r>
            <a:r>
              <a:rPr lang="ru-RU" sz="2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PT Astra Serif" panose="020A0603040505020204" pitchFamily="18" charset="-52"/>
                <a:cs typeface="Arial" panose="020B0604020202020204" pitchFamily="34" charset="0"/>
              </a:rPr>
              <a:t>сл.Поповка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PT Astra Serif" panose="020A0603040505020204" pitchFamily="18" charset="-52"/>
                <a:cs typeface="Arial" panose="020B0604020202020204" pitchFamily="34" charset="0"/>
              </a:rPr>
              <a:t> в </a:t>
            </a:r>
            <a:r>
              <a:rPr lang="ru-RU" sz="2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PT Astra Serif" panose="020A0603040505020204" pitchFamily="18" charset="-52"/>
                <a:cs typeface="Arial" panose="020B0604020202020204" pitchFamily="34" charset="0"/>
              </a:rPr>
              <a:t>с.Кузовка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PT Astra Serif" panose="020A0603040505020204" pitchFamily="18" charset="-52"/>
                <a:cs typeface="Arial" panose="020B0604020202020204" pitchFamily="34" charset="0"/>
              </a:rPr>
              <a:t> (1 объект)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PT Astra Serif" panose="020A0603040505020204" pitchFamily="18" charset="-52"/>
                <a:cs typeface="Arial" panose="020B0604020202020204" pitchFamily="34" charset="0"/>
              </a:rPr>
              <a:t>– 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PT Astra Serif" panose="020A0603040505020204" pitchFamily="18" charset="-52"/>
                <a:cs typeface="Arial" panose="020B0604020202020204" pitchFamily="34" charset="0"/>
              </a:rPr>
              <a:t>2,0 </a:t>
            </a:r>
            <a:r>
              <a:rPr lang="ru-RU" sz="2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PT Astra Serif" panose="020A0603040505020204" pitchFamily="18" charset="-52"/>
                <a:cs typeface="Arial" panose="020B0604020202020204" pitchFamily="34" charset="0"/>
              </a:rPr>
              <a:t>млн.руб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PT Astra Serif" panose="020A0603040505020204" pitchFamily="18" charset="-52"/>
                <a:cs typeface="Arial" panose="020B0604020202020204" pitchFamily="34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PT Astra Serif" panose="020A0603040505020204" pitchFamily="18" charset="-52"/>
                <a:cs typeface="Arial" panose="020B0604020202020204" pitchFamily="34" charset="0"/>
              </a:rPr>
              <a:t>Благоустройство территории  МДОУ «Детский сад №3КВ» (1 объект) 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PT Astra Serif" panose="020A0603040505020204" pitchFamily="18" charset="-52"/>
                <a:cs typeface="Arial" panose="020B0604020202020204" pitchFamily="34" charset="0"/>
              </a:rPr>
              <a:t>– 1,7 </a:t>
            </a:r>
            <a:r>
              <a:rPr lang="ru-RU" sz="2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PT Astra Serif" panose="020A0603040505020204" pitchFamily="18" charset="-52"/>
                <a:cs typeface="Arial" panose="020B0604020202020204" pitchFamily="34" charset="0"/>
              </a:rPr>
              <a:t>млн.руб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PT Astra Serif" panose="020A0603040505020204" pitchFamily="18" charset="-52"/>
                <a:cs typeface="Arial" panose="020B0604020202020204" pitchFamily="34" charset="0"/>
              </a:rPr>
              <a:t>. </a:t>
            </a:r>
          </a:p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PT Astra Serif" panose="020A0603040505020204" pitchFamily="18" charset="-52"/>
                <a:cs typeface="Arial" panose="020B0604020202020204" pitchFamily="34" charset="0"/>
              </a:rPr>
              <a:t>Обустройство детской площадки сл. Новостройка и </a:t>
            </a:r>
            <a:r>
              <a:rPr lang="ru-RU" sz="2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PT Astra Serif" panose="020A0603040505020204" pitchFamily="18" charset="-52"/>
                <a:cs typeface="Arial" panose="020B0604020202020204" pitchFamily="34" charset="0"/>
              </a:rPr>
              <a:t>сл.Церковинка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PT Astra Serif" panose="020A0603040505020204" pitchFamily="18" charset="-52"/>
                <a:cs typeface="Arial" panose="020B0604020202020204" pitchFamily="34" charset="0"/>
              </a:rPr>
              <a:t> в </a:t>
            </a:r>
            <a:r>
              <a:rPr lang="ru-RU" sz="2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PT Astra Serif" panose="020A0603040505020204" pitchFamily="18" charset="-52"/>
                <a:cs typeface="Arial" panose="020B0604020202020204" pitchFamily="34" charset="0"/>
              </a:rPr>
              <a:t>с.Ломовка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PT Astra Serif" panose="020A0603040505020204" pitchFamily="18" charset="-52"/>
                <a:cs typeface="Arial" panose="020B0604020202020204" pitchFamily="34" charset="0"/>
              </a:rPr>
              <a:t> (2 объекта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PT Astra Serif" panose="020A0603040505020204" pitchFamily="18" charset="-52"/>
                <a:cs typeface="Arial" panose="020B0604020202020204" pitchFamily="34" charset="0"/>
              </a:rPr>
              <a:t>) – 0,9 </a:t>
            </a:r>
            <a:r>
              <a:rPr lang="ru-RU" sz="2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PT Astra Serif" panose="020A0603040505020204" pitchFamily="18" charset="-52"/>
                <a:cs typeface="Arial" panose="020B0604020202020204" pitchFamily="34" charset="0"/>
              </a:rPr>
              <a:t>млн.руб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PT Astra Serif" panose="020A0603040505020204" pitchFamily="18" charset="-52"/>
                <a:cs typeface="Arial" panose="020B0604020202020204" pitchFamily="34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PT Astra Serif" panose="020A0603040505020204" pitchFamily="18" charset="-52"/>
                <a:cs typeface="Arial" panose="020B0604020202020204" pitchFamily="34" charset="0"/>
              </a:rPr>
              <a:t>Асфальтирование автодороги по </a:t>
            </a:r>
            <a:r>
              <a:rPr lang="ru-RU" sz="2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PT Astra Serif" panose="020A0603040505020204" pitchFamily="18" charset="-52"/>
                <a:cs typeface="Arial" panose="020B0604020202020204" pitchFamily="34" charset="0"/>
              </a:rPr>
              <a:t>ул.Мичурина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PT Astra Serif" panose="020A0603040505020204" pitchFamily="18" charset="-52"/>
                <a:cs typeface="Arial" panose="020B0604020202020204" pitchFamily="34" charset="0"/>
              </a:rPr>
              <a:t> в </a:t>
            </a:r>
            <a:r>
              <a:rPr lang="ru-RU" sz="2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PT Astra Serif" panose="020A0603040505020204" pitchFamily="18" charset="-52"/>
                <a:cs typeface="Arial" panose="020B0604020202020204" pitchFamily="34" charset="0"/>
              </a:rPr>
              <a:t>п.Товарковский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PT Astra Serif" panose="020A0603040505020204" pitchFamily="18" charset="-52"/>
                <a:cs typeface="Arial" panose="020B0604020202020204" pitchFamily="34" charset="0"/>
              </a:rPr>
              <a:t> (1 объект) – 4,1 </a:t>
            </a:r>
            <a:r>
              <a:rPr lang="ru-RU" sz="2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PT Astra Serif" panose="020A0603040505020204" pitchFamily="18" charset="-52"/>
                <a:cs typeface="Arial" panose="020B0604020202020204" pitchFamily="34" charset="0"/>
              </a:rPr>
              <a:t>млн.руб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PT Astra Serif" panose="020A0603040505020204" pitchFamily="18" charset="-52"/>
                <a:cs typeface="Arial" panose="020B0604020202020204" pitchFamily="34" charset="0"/>
              </a:rPr>
              <a:t>.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ea typeface="PT Astra Serif" panose="020A0603040505020204" pitchFamily="18" charset="-52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84884" y="476071"/>
            <a:ext cx="14935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ea typeface="PT Astra Serif" pitchFamily="18" charset="-52"/>
                <a:cs typeface="Arial" panose="020B0604020202020204" pitchFamily="34" charset="0"/>
              </a:rPr>
              <a:t>Реализация проекта «Народный бюджет» 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ea typeface="PT Astra Serif" pitchFamily="18" charset="-52"/>
                <a:cs typeface="Arial" panose="020B0604020202020204" pitchFamily="34" charset="0"/>
              </a:rPr>
              <a:t>на 2025 год  </a:t>
            </a:r>
            <a:endParaRPr lang="ru-RU" sz="3600" b="1" dirty="0">
              <a:solidFill>
                <a:srgbClr val="002060"/>
              </a:solidFill>
              <a:latin typeface="Arial" panose="020B0604020202020204" pitchFamily="34" charset="0"/>
              <a:ea typeface="PT Astra Serif" pitchFamily="18" charset="-52"/>
              <a:cs typeface="Arial" panose="020B0604020202020204" pitchFamily="34" charset="0"/>
            </a:endParaRPr>
          </a:p>
        </p:txBody>
      </p:sp>
      <p:sp>
        <p:nvSpPr>
          <p:cNvPr id="4" name="Выноска со стрелкой вниз 3"/>
          <p:cNvSpPr/>
          <p:nvPr/>
        </p:nvSpPr>
        <p:spPr>
          <a:xfrm>
            <a:off x="5334000" y="2063213"/>
            <a:ext cx="11353800" cy="1676400"/>
          </a:xfrm>
          <a:prstGeom prst="downArrowCallou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24,9  </a:t>
            </a:r>
            <a:r>
              <a:rPr lang="ru-RU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млн.руб</a:t>
            </a:r>
            <a:r>
              <a:rPr 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– 10 объектов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https://admpoyk.ru/images/2020/%D0%98%D0%AE%D0%9D%D0%AC/%D0%BD%D0%B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19101"/>
            <a:ext cx="4051557" cy="251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954000" y="7314300"/>
            <a:ext cx="5105400" cy="26297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801" y="7314300"/>
            <a:ext cx="6019800" cy="2629800"/>
          </a:xfrm>
          <a:prstGeom prst="rect">
            <a:avLst/>
          </a:prstGeom>
        </p:spPr>
      </p:pic>
      <p:pic>
        <p:nvPicPr>
          <p:cNvPr id="8" name="Picture 2" descr="https://im0-tub-ru.yandex.net/i?id=e8ca1c00acd64bc523c04446e1c1a935-l&amp;n=13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6858000" y="7314300"/>
            <a:ext cx="5562600" cy="265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герб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428727" cy="1784730"/>
          </a:xfrm>
          <a:prstGeom prst="rect">
            <a:avLst/>
          </a:prstGeom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955186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165000" y="266700"/>
            <a:ext cx="17894400" cy="97536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169" y="401324"/>
            <a:ext cx="3582031" cy="2379976"/>
          </a:xfrm>
          <a:prstGeom prst="rect">
            <a:avLst/>
          </a:prstGeom>
          <a:solidFill>
            <a:srgbClr val="92D050"/>
          </a:solidFill>
        </p:spPr>
      </p:pic>
      <p:sp>
        <p:nvSpPr>
          <p:cNvPr id="3" name="Выноска со стрелкой вниз 2"/>
          <p:cNvSpPr/>
          <p:nvPr/>
        </p:nvSpPr>
        <p:spPr>
          <a:xfrm>
            <a:off x="1066800" y="1655246"/>
            <a:ext cx="10363200" cy="1623200"/>
          </a:xfrm>
          <a:prstGeom prst="downArrowCallout">
            <a:avLst/>
          </a:prstGeom>
          <a:solidFill>
            <a:srgbClr val="00CC99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11,1  </a:t>
            </a:r>
            <a:r>
              <a:rPr lang="ru-RU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млн.руб</a:t>
            </a:r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8052" y="458549"/>
            <a:ext cx="135503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PT Astra Serif" pitchFamily="18" charset="-52"/>
                <a:cs typeface="Arial" panose="020B0604020202020204" pitchFamily="34" charset="0"/>
              </a:rPr>
              <a:t>Формирование комфортной  городской среды </a:t>
            </a:r>
          </a:p>
          <a:p>
            <a:pPr algn="ctr"/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PT Astra Serif" pitchFamily="18" charset="-52"/>
                <a:cs typeface="Arial" panose="020B0604020202020204" pitchFamily="34" charset="0"/>
              </a:rPr>
              <a:t>на </a:t>
            </a: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PT Astra Serif" pitchFamily="18" charset="-52"/>
                <a:cs typeface="Arial" panose="020B0604020202020204" pitchFamily="34" charset="0"/>
              </a:rPr>
              <a:t>2025 </a:t>
            </a: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PT Astra Serif" pitchFamily="18" charset="-52"/>
                <a:cs typeface="Arial" panose="020B0604020202020204" pitchFamily="34" charset="0"/>
              </a:rPr>
              <a:t>год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9100" y="3278446"/>
            <a:ext cx="93345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40"/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PT Astra Serif" panose="020A0603040505020204" pitchFamily="18" charset="-52"/>
                <a:cs typeface="Arial" panose="020B0604020202020204" pitchFamily="34" charset="0"/>
              </a:rPr>
              <a:t>Проект</a:t>
            </a:r>
            <a:r>
              <a:rPr lang="ru-RU" sz="2800" b="1" dirty="0" smtClean="0"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rgbClr val="3640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общественного пространства </a:t>
            </a:r>
            <a:endParaRPr lang="ru-RU" sz="2800" b="1" dirty="0" smtClean="0">
              <a:solidFill>
                <a:srgbClr val="3640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40"/>
            <a:r>
              <a:rPr lang="ru-RU" sz="2800" b="1" dirty="0" smtClean="0">
                <a:solidFill>
                  <a:srgbClr val="3640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800" b="1" dirty="0" err="1">
                <a:solidFill>
                  <a:srgbClr val="3640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мкр</a:t>
            </a:r>
            <a:r>
              <a:rPr lang="ru-RU" sz="2800" b="1" dirty="0">
                <a:solidFill>
                  <a:srgbClr val="3640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800" b="1" dirty="0" err="1">
                <a:solidFill>
                  <a:srgbClr val="3640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Жданковский</a:t>
            </a:r>
            <a:r>
              <a:rPr lang="ru-RU" sz="2800" b="1" dirty="0">
                <a:solidFill>
                  <a:srgbClr val="3640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solidFill>
                  <a:srgbClr val="3640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ул</a:t>
            </a:r>
            <a:r>
              <a:rPr lang="ru-RU" sz="2800" b="1" dirty="0">
                <a:solidFill>
                  <a:srgbClr val="3640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Центральная, </a:t>
            </a:r>
            <a:endParaRPr lang="ru-RU" sz="2800" b="1" dirty="0" smtClean="0">
              <a:solidFill>
                <a:srgbClr val="3640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40"/>
            <a:r>
              <a:rPr lang="ru-RU" sz="2800" b="1" dirty="0" smtClean="0">
                <a:solidFill>
                  <a:srgbClr val="3640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800" b="1" dirty="0">
                <a:solidFill>
                  <a:srgbClr val="3640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районе </a:t>
            </a:r>
            <a:r>
              <a:rPr lang="ru-RU" sz="2800" b="1" dirty="0" smtClean="0">
                <a:solidFill>
                  <a:srgbClr val="3640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д.16А (детская площадка)</a:t>
            </a:r>
            <a:endParaRPr lang="ru-RU" sz="2800" b="1" dirty="0">
              <a:solidFill>
                <a:srgbClr val="3640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40"/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PT Astra Serif" panose="020A0603040505020204" pitchFamily="18" charset="-52"/>
                <a:cs typeface="Arial" panose="020B0604020202020204" pitchFamily="34" charset="0"/>
              </a:rPr>
              <a:t>- объем денежных средств 11,1 </a:t>
            </a:r>
            <a:r>
              <a:rPr lang="ru-RU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PT Astra Serif" panose="020A0603040505020204" pitchFamily="18" charset="-52"/>
                <a:cs typeface="Arial" panose="020B0604020202020204" pitchFamily="34" charset="0"/>
              </a:rPr>
              <a:t>млн.руб</a:t>
            </a:r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PT Astra Serif" panose="020A0603040505020204" pitchFamily="18" charset="-52"/>
                <a:cs typeface="Arial" panose="020B0604020202020204" pitchFamily="34" charset="0"/>
              </a:rPr>
              <a:t>.</a:t>
            </a:r>
            <a:endParaRPr lang="ru-RU" sz="2800" b="1" dirty="0">
              <a:solidFill>
                <a:srgbClr val="FF0000"/>
              </a:solidFill>
              <a:latin typeface="Arial" panose="020B0604020202020204" pitchFamily="34" charset="0"/>
              <a:ea typeface="PT Astra Serif" panose="020A0603040505020204" pitchFamily="18" charset="-52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lc="http://schemas.openxmlformats.org/drawingml/2006/lockedCanvas" xmlns:a16="http://schemas.microsoft.com/office/drawing/2014/main" xmlns="" id="{77E25371-AAEB-203C-951A-A0A4AD7552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4000500"/>
            <a:ext cx="8229601" cy="58674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lc="http://schemas.openxmlformats.org/drawingml/2006/lockedCanvas" xmlns:a16="http://schemas.microsoft.com/office/drawing/2014/main" xmlns="" id="{AA30C309-4F85-7AC9-51BF-82F0F9AA3A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67301"/>
            <a:ext cx="81534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5006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165000" y="266700"/>
            <a:ext cx="17894400" cy="9753600"/>
          </a:xfrm>
          <a:prstGeom prst="rect">
            <a:avLst/>
          </a:prstGeom>
        </p:spPr>
      </p:pic>
      <p:sp>
        <p:nvSpPr>
          <p:cNvPr id="10" name="Заголовок 5"/>
          <p:cNvSpPr txBox="1">
            <a:spLocks/>
          </p:cNvSpPr>
          <p:nvPr/>
        </p:nvSpPr>
        <p:spPr>
          <a:xfrm>
            <a:off x="1066800" y="728870"/>
            <a:ext cx="16154400" cy="173570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2000" b="1" i="0" u="none" strike="noStrike" kern="1200" baseline="0"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ru-RU" sz="4200" b="1" dirty="0" smtClean="0">
                <a:ln w="31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Межбюджетные трансферты  бюджетам поселений в 2025 г.</a:t>
            </a:r>
            <a:endParaRPr lang="ru-RU" sz="4200" b="1" dirty="0">
              <a:ln w="317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1" name="Блок-схема: процесс 10"/>
          <p:cNvSpPr/>
          <p:nvPr/>
        </p:nvSpPr>
        <p:spPr>
          <a:xfrm>
            <a:off x="6598808" y="1775051"/>
            <a:ext cx="5562600" cy="2316558"/>
          </a:xfrm>
          <a:prstGeom prst="flowChartProcess">
            <a:avLst/>
          </a:prstGeom>
          <a:solidFill>
            <a:srgbClr val="002060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200" dirty="0"/>
              <a:t>Бюджет </a:t>
            </a:r>
            <a:r>
              <a:rPr lang="ru-RU" sz="4200" dirty="0" smtClean="0"/>
              <a:t>Богородицкого района </a:t>
            </a:r>
            <a:endParaRPr lang="ru-RU" sz="4200" dirty="0"/>
          </a:p>
          <a:p>
            <a:pPr algn="ctr">
              <a:defRPr/>
            </a:pPr>
            <a:r>
              <a:rPr lang="ru-RU" sz="4200" dirty="0" smtClean="0"/>
              <a:t>76,15 </a:t>
            </a:r>
            <a:r>
              <a:rPr lang="ru-RU" sz="4200" dirty="0" err="1" smtClean="0"/>
              <a:t>млн.рублей</a:t>
            </a:r>
            <a:endParaRPr lang="ru-RU" sz="4200" dirty="0"/>
          </a:p>
        </p:txBody>
      </p:sp>
      <p:sp>
        <p:nvSpPr>
          <p:cNvPr id="12" name="Блок-схема: процесс 11"/>
          <p:cNvSpPr/>
          <p:nvPr/>
        </p:nvSpPr>
        <p:spPr>
          <a:xfrm>
            <a:off x="517922" y="3572046"/>
            <a:ext cx="5679282" cy="1992721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dirty="0"/>
              <a:t>Бюджет </a:t>
            </a:r>
            <a:endParaRPr lang="ru-RU" sz="3600" dirty="0" smtClean="0"/>
          </a:p>
          <a:p>
            <a:pPr algn="ctr">
              <a:defRPr/>
            </a:pPr>
            <a:r>
              <a:rPr lang="ru-RU" sz="3600" dirty="0" smtClean="0"/>
              <a:t>МО </a:t>
            </a:r>
            <a:r>
              <a:rPr lang="ru-RU" sz="3600" dirty="0" err="1" smtClean="0"/>
              <a:t>Бахметьевское</a:t>
            </a:r>
            <a:r>
              <a:rPr lang="ru-RU" sz="3600" dirty="0" smtClean="0"/>
              <a:t>  </a:t>
            </a:r>
            <a:endParaRPr lang="ru-RU" sz="3600" dirty="0"/>
          </a:p>
          <a:p>
            <a:pPr algn="ctr">
              <a:defRPr/>
            </a:pPr>
            <a:r>
              <a:rPr lang="ru-RU" sz="3600" dirty="0" smtClean="0"/>
              <a:t>8,85 млн. руб.</a:t>
            </a:r>
            <a:endParaRPr lang="ru-RU" sz="3600" dirty="0"/>
          </a:p>
        </p:txBody>
      </p:sp>
      <p:sp>
        <p:nvSpPr>
          <p:cNvPr id="13" name="Блок-схема: процесс 12"/>
          <p:cNvSpPr/>
          <p:nvPr/>
        </p:nvSpPr>
        <p:spPr>
          <a:xfrm>
            <a:off x="12613482" y="3572046"/>
            <a:ext cx="5166122" cy="1992721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dirty="0" smtClean="0"/>
              <a:t>Бюджет </a:t>
            </a:r>
          </a:p>
          <a:p>
            <a:pPr algn="ctr">
              <a:defRPr/>
            </a:pPr>
            <a:r>
              <a:rPr lang="ru-RU" sz="3600" dirty="0" smtClean="0"/>
              <a:t>МО </a:t>
            </a:r>
            <a:r>
              <a:rPr lang="ru-RU" sz="3600" dirty="0" err="1" smtClean="0"/>
              <a:t>Иевлевское</a:t>
            </a:r>
            <a:r>
              <a:rPr lang="ru-RU" sz="3600" dirty="0" smtClean="0"/>
              <a:t> </a:t>
            </a:r>
            <a:endParaRPr lang="ru-RU" sz="3600" dirty="0"/>
          </a:p>
          <a:p>
            <a:pPr algn="ctr">
              <a:defRPr/>
            </a:pPr>
            <a:r>
              <a:rPr lang="ru-RU" sz="3600" dirty="0" smtClean="0"/>
              <a:t>7,57 </a:t>
            </a:r>
            <a:r>
              <a:rPr lang="ru-RU" sz="3600" dirty="0" err="1" smtClean="0"/>
              <a:t>млн.руб</a:t>
            </a:r>
            <a:r>
              <a:rPr lang="ru-RU" sz="3600" dirty="0" smtClean="0"/>
              <a:t>.</a:t>
            </a:r>
            <a:endParaRPr lang="ru-RU" sz="3600" dirty="0"/>
          </a:p>
        </p:txBody>
      </p:sp>
      <p:sp>
        <p:nvSpPr>
          <p:cNvPr id="14" name="Блок-схема: процесс 13"/>
          <p:cNvSpPr/>
          <p:nvPr/>
        </p:nvSpPr>
        <p:spPr>
          <a:xfrm>
            <a:off x="521235" y="6786160"/>
            <a:ext cx="5679282" cy="1969081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dirty="0"/>
              <a:t>Бюджет </a:t>
            </a:r>
            <a:endParaRPr lang="ru-RU" sz="3600" dirty="0" smtClean="0"/>
          </a:p>
          <a:p>
            <a:pPr algn="ctr">
              <a:defRPr/>
            </a:pPr>
            <a:r>
              <a:rPr lang="ru-RU" sz="3600" dirty="0" smtClean="0"/>
              <a:t>МО  </a:t>
            </a:r>
            <a:r>
              <a:rPr lang="ru-RU" sz="3600" dirty="0" err="1" smtClean="0"/>
              <a:t>Бегичевское</a:t>
            </a:r>
            <a:endParaRPr lang="ru-RU" sz="3600" dirty="0"/>
          </a:p>
          <a:p>
            <a:pPr algn="ctr">
              <a:defRPr/>
            </a:pPr>
            <a:r>
              <a:rPr lang="ru-RU" sz="3600" dirty="0" smtClean="0"/>
              <a:t>13,41 </a:t>
            </a:r>
            <a:r>
              <a:rPr lang="ru-RU" sz="3600" dirty="0" err="1" smtClean="0"/>
              <a:t>млн.руб</a:t>
            </a:r>
            <a:r>
              <a:rPr lang="ru-RU" sz="3600" dirty="0" smtClean="0"/>
              <a:t>.</a:t>
            </a:r>
            <a:endParaRPr lang="ru-RU" sz="2700" dirty="0"/>
          </a:p>
        </p:txBody>
      </p:sp>
      <p:sp>
        <p:nvSpPr>
          <p:cNvPr id="15" name="Блок-схема: процесс 14"/>
          <p:cNvSpPr/>
          <p:nvPr/>
        </p:nvSpPr>
        <p:spPr>
          <a:xfrm>
            <a:off x="12606856" y="6832019"/>
            <a:ext cx="5395913" cy="1969081"/>
          </a:xfrm>
          <a:prstGeom prst="flowChartProces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3600" dirty="0"/>
              <a:t>Бюджет </a:t>
            </a:r>
            <a:endParaRPr lang="ru-RU" sz="3600" dirty="0" smtClean="0"/>
          </a:p>
          <a:p>
            <a:pPr algn="ctr">
              <a:defRPr/>
            </a:pPr>
            <a:r>
              <a:rPr lang="ru-RU" sz="3600" dirty="0" smtClean="0"/>
              <a:t>МО </a:t>
            </a:r>
            <a:r>
              <a:rPr lang="ru-RU" sz="3600" dirty="0" err="1" smtClean="0"/>
              <a:t>Товарковское</a:t>
            </a:r>
            <a:endParaRPr lang="ru-RU" sz="3600" dirty="0"/>
          </a:p>
          <a:p>
            <a:pPr algn="ctr">
              <a:defRPr/>
            </a:pPr>
            <a:r>
              <a:rPr lang="ru-RU" sz="3600" dirty="0" smtClean="0"/>
              <a:t>17,07млн.руб.</a:t>
            </a:r>
            <a:endParaRPr lang="ru-RU" sz="3600" dirty="0"/>
          </a:p>
        </p:txBody>
      </p:sp>
      <p:sp>
        <p:nvSpPr>
          <p:cNvPr id="16" name="Блок-схема: процесс 15"/>
          <p:cNvSpPr/>
          <p:nvPr/>
        </p:nvSpPr>
        <p:spPr>
          <a:xfrm>
            <a:off x="6840251" y="5981700"/>
            <a:ext cx="5264110" cy="170063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dirty="0"/>
              <a:t>Бюджет </a:t>
            </a:r>
            <a:endParaRPr lang="ru-RU" sz="3600" dirty="0" smtClean="0"/>
          </a:p>
          <a:p>
            <a:pPr algn="ctr">
              <a:defRPr/>
            </a:pPr>
            <a:r>
              <a:rPr lang="ru-RU" sz="3600" dirty="0" smtClean="0"/>
              <a:t>МО город Богородицк  </a:t>
            </a:r>
            <a:endParaRPr lang="ru-RU" sz="3600" dirty="0"/>
          </a:p>
          <a:p>
            <a:pPr algn="ctr">
              <a:defRPr/>
            </a:pPr>
            <a:r>
              <a:rPr lang="ru-RU" sz="3600" dirty="0" smtClean="0"/>
              <a:t>29,25 </a:t>
            </a:r>
            <a:r>
              <a:rPr lang="ru-RU" sz="3600" dirty="0" err="1" smtClean="0"/>
              <a:t>млн.руб</a:t>
            </a:r>
            <a:r>
              <a:rPr lang="ru-RU" sz="3600" dirty="0" smtClean="0"/>
              <a:t>.</a:t>
            </a:r>
            <a:endParaRPr lang="ru-RU" sz="3600" dirty="0"/>
          </a:p>
        </p:txBody>
      </p:sp>
      <p:cxnSp>
        <p:nvCxnSpPr>
          <p:cNvPr id="6" name="Прямая соединительная линия 5"/>
          <p:cNvCxnSpPr>
            <a:stCxn id="11" idx="2"/>
          </p:cNvCxnSpPr>
          <p:nvPr/>
        </p:nvCxnSpPr>
        <p:spPr>
          <a:xfrm>
            <a:off x="9380108" y="4091609"/>
            <a:ext cx="13096" cy="18288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9403132" y="4091609"/>
            <a:ext cx="4701123" cy="269455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>
            <a:endCxn id="11" idx="2"/>
          </p:cNvCxnSpPr>
          <p:nvPr/>
        </p:nvCxnSpPr>
        <p:spPr>
          <a:xfrm flipV="1">
            <a:off x="4897404" y="4091609"/>
            <a:ext cx="4482704" cy="263326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V="1">
            <a:off x="4516404" y="1775051"/>
            <a:ext cx="2082404" cy="1735704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flipH="1" flipV="1">
            <a:off x="12182012" y="1775051"/>
            <a:ext cx="2143588" cy="1796996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2327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165000" y="266700"/>
            <a:ext cx="17894400" cy="9753600"/>
          </a:xfrm>
          <a:prstGeom prst="rect">
            <a:avLst/>
          </a:prstGeom>
        </p:spPr>
      </p:pic>
      <p:sp>
        <p:nvSpPr>
          <p:cNvPr id="2" name="TextBox 9"/>
          <p:cNvSpPr txBox="1"/>
          <p:nvPr/>
        </p:nvSpPr>
        <p:spPr>
          <a:xfrm>
            <a:off x="1981200" y="647700"/>
            <a:ext cx="150876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4000" b="1" spc="-1" dirty="0">
                <a:solidFill>
                  <a:srgbClr val="FF0000"/>
                </a:solidFill>
                <a:latin typeface="Arial"/>
              </a:rPr>
              <a:t>Приоритеты планирования бюджетных </a:t>
            </a:r>
            <a:r>
              <a:rPr lang="ru-RU" sz="4000" b="1" spc="-1" dirty="0" smtClean="0">
                <a:solidFill>
                  <a:srgbClr val="FF0000"/>
                </a:solidFill>
                <a:latin typeface="Arial"/>
              </a:rPr>
              <a:t>ассигнований</a:t>
            </a:r>
            <a:endParaRPr lang="ru-RU" sz="4000" spc="-1" dirty="0">
              <a:solidFill>
                <a:srgbClr val="FF0000"/>
              </a:solidFill>
              <a:latin typeface="XO Oriel"/>
            </a:endParaRPr>
          </a:p>
        </p:txBody>
      </p:sp>
      <p:sp>
        <p:nvSpPr>
          <p:cNvPr id="3" name="Text Box 5"/>
          <p:cNvSpPr/>
          <p:nvPr/>
        </p:nvSpPr>
        <p:spPr>
          <a:xfrm>
            <a:off x="1676400" y="1638300"/>
            <a:ext cx="14325600" cy="6092522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  <a:buNone/>
            </a:pPr>
            <a:r>
              <a:rPr lang="ru-RU" sz="2600" b="1" strike="noStrike" spc="-1" dirty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  </a:t>
            </a:r>
            <a:r>
              <a:rPr lang="ru-RU" sz="2600" b="1" strike="noStrike" spc="-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1. Обеспечение в первоочередном порядке исполнения публичных нормативных обязательств, выплаты заработной платы, мер социальной поддержки населения.</a:t>
            </a:r>
            <a:endParaRPr lang="ru-RU" sz="2600" b="0" strike="noStrike" spc="-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buNone/>
            </a:pPr>
            <a:endParaRPr lang="ru-RU" sz="2600" b="0" strike="noStrike" spc="-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buNone/>
            </a:pPr>
            <a:r>
              <a:rPr lang="ru-RU" sz="2600" b="0" strike="noStrike" spc="-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  </a:t>
            </a:r>
            <a:r>
              <a:rPr lang="ru-RU" sz="2600" b="1" strike="noStrike" spc="-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2. Достижение целей, предусмотренных указом Президента РФ от 21.07.2020 №474 </a:t>
            </a:r>
            <a:endParaRPr lang="ru-RU" sz="2600" b="1" strike="noStrike" spc="-1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buNone/>
            </a:pPr>
            <a:r>
              <a:rPr lang="ru-RU" sz="2600" b="1" strike="noStrike" spc="-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«</a:t>
            </a:r>
            <a:r>
              <a:rPr lang="ru-RU" sz="2600" b="1" strike="noStrike" spc="-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О национальных целях развития Российской Федерации до 2030 года», реализация национальных </a:t>
            </a:r>
            <a:r>
              <a:rPr lang="ru-RU" sz="2600" b="1" strike="noStrike" spc="-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и </a:t>
            </a:r>
            <a:r>
              <a:rPr lang="ru-RU" sz="2600" b="1" strike="noStrike" spc="-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региональных проектов.</a:t>
            </a:r>
            <a:endParaRPr lang="ru-RU" sz="2600" b="0" strike="noStrike" spc="-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buNone/>
            </a:pPr>
            <a:endParaRPr lang="ru-RU" sz="2600" b="0" strike="noStrike" spc="-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buNone/>
            </a:pPr>
            <a:r>
              <a:rPr lang="ru-RU" sz="2600" b="0" strike="noStrike" spc="-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  </a:t>
            </a:r>
            <a:r>
              <a:rPr lang="ru-RU" sz="2600" b="1" strike="noStrike" spc="-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3. Повышение качества предоставления бюджетных услуг населению </a:t>
            </a:r>
            <a:r>
              <a:rPr lang="ru-RU" sz="2600" b="0" strike="noStrike" spc="-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(образование,</a:t>
            </a:r>
            <a:r>
              <a:rPr lang="en-US" sz="2600" b="0" strike="noStrike" spc="-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sz="2600" b="0" strike="noStrike" spc="-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культура, социальная политика, физическая культура и спорт, обновление материально – технической базы учреждений, ремонты, приобретения нового оборудования, строительство новых объектов</a:t>
            </a:r>
            <a:r>
              <a:rPr lang="en-US" sz="2600" b="0" strike="noStrike" spc="-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).</a:t>
            </a:r>
            <a:endParaRPr lang="ru-RU" sz="2600" b="0" strike="noStrike" spc="-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buNone/>
            </a:pPr>
            <a:endParaRPr lang="ru-RU" sz="2600" b="0" strike="noStrike" spc="-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buNone/>
            </a:pPr>
            <a:r>
              <a:rPr lang="ru-RU" sz="2600" b="0" strike="noStrike" spc="-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  </a:t>
            </a:r>
            <a:r>
              <a:rPr lang="ru-RU" sz="2600" b="1" strike="noStrike" spc="-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4. Развитие коммунальной и инженерной инфраструктуры</a:t>
            </a:r>
            <a:r>
              <a:rPr lang="ru-RU" sz="2600" b="0" strike="noStrike" spc="-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(восстановление изношенных сетей, благоустройство территорий (ФСГС), народный бюджет, газификация, переселение из аварийного жилья</a:t>
            </a:r>
            <a:r>
              <a:rPr lang="en-US" sz="2600" b="0" strike="noStrike" spc="-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).</a:t>
            </a:r>
            <a:endParaRPr lang="ru-RU" sz="2600" b="0" strike="noStrike" spc="-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88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165000" y="266700"/>
            <a:ext cx="17894400" cy="9753600"/>
          </a:xfrm>
          <a:prstGeom prst="rect">
            <a:avLst/>
          </a:prstGeom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992874492"/>
              </p:ext>
            </p:extLst>
          </p:nvPr>
        </p:nvGraphicFramePr>
        <p:xfrm>
          <a:off x="582978" y="1603540"/>
          <a:ext cx="17146728" cy="8263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572092" y="338834"/>
            <a:ext cx="17375312" cy="1264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809" dirty="0">
                <a:solidFill>
                  <a:srgbClr val="002060"/>
                </a:solidFill>
                <a:latin typeface="Arial" panose="020B0604020202020204" pitchFamily="34" charset="0"/>
                <a:ea typeface="PT Astra Serif" pitchFamily="18" charset="-52"/>
                <a:cs typeface="Arial" panose="020B0604020202020204" pitchFamily="34" charset="0"/>
              </a:rPr>
              <a:t>Размер дефицита бюджета муниципального образования Богородицкий район на </a:t>
            </a:r>
            <a:r>
              <a:rPr lang="ru-RU" sz="3809" dirty="0" smtClean="0">
                <a:solidFill>
                  <a:srgbClr val="002060"/>
                </a:solidFill>
                <a:latin typeface="Arial" panose="020B0604020202020204" pitchFamily="34" charset="0"/>
                <a:ea typeface="PT Astra Serif" pitchFamily="18" charset="-52"/>
                <a:cs typeface="Arial" panose="020B0604020202020204" pitchFamily="34" charset="0"/>
              </a:rPr>
              <a:t>2025 </a:t>
            </a:r>
            <a:r>
              <a:rPr lang="ru-RU" sz="3809" dirty="0">
                <a:solidFill>
                  <a:srgbClr val="002060"/>
                </a:solidFill>
                <a:latin typeface="Arial" panose="020B0604020202020204" pitchFamily="34" charset="0"/>
                <a:ea typeface="PT Astra Serif" pitchFamily="18" charset="-52"/>
                <a:cs typeface="Arial" panose="020B0604020202020204" pitchFamily="34" charset="0"/>
              </a:rPr>
              <a:t>год и плановый период </a:t>
            </a:r>
            <a:r>
              <a:rPr lang="ru-RU" sz="3809" dirty="0" smtClean="0">
                <a:solidFill>
                  <a:srgbClr val="002060"/>
                </a:solidFill>
                <a:latin typeface="Arial" panose="020B0604020202020204" pitchFamily="34" charset="0"/>
                <a:ea typeface="PT Astra Serif" pitchFamily="18" charset="-52"/>
                <a:cs typeface="Arial" panose="020B0604020202020204" pitchFamily="34" charset="0"/>
              </a:rPr>
              <a:t>2026 </a:t>
            </a:r>
            <a:r>
              <a:rPr lang="ru-RU" sz="3809" dirty="0">
                <a:solidFill>
                  <a:srgbClr val="002060"/>
                </a:solidFill>
                <a:latin typeface="Arial" panose="020B0604020202020204" pitchFamily="34" charset="0"/>
                <a:ea typeface="PT Astra Serif" pitchFamily="18" charset="-52"/>
                <a:cs typeface="Arial" panose="020B0604020202020204" pitchFamily="34" charset="0"/>
              </a:rPr>
              <a:t>и </a:t>
            </a:r>
            <a:r>
              <a:rPr lang="ru-RU" sz="3809" dirty="0" smtClean="0">
                <a:solidFill>
                  <a:srgbClr val="002060"/>
                </a:solidFill>
                <a:latin typeface="Arial" panose="020B0604020202020204" pitchFamily="34" charset="0"/>
                <a:ea typeface="PT Astra Serif" pitchFamily="18" charset="-52"/>
                <a:cs typeface="Arial" panose="020B0604020202020204" pitchFamily="34" charset="0"/>
              </a:rPr>
              <a:t>2027  </a:t>
            </a:r>
            <a:r>
              <a:rPr lang="ru-RU" sz="3809" dirty="0">
                <a:solidFill>
                  <a:srgbClr val="002060"/>
                </a:solidFill>
                <a:latin typeface="Arial" panose="020B0604020202020204" pitchFamily="34" charset="0"/>
                <a:ea typeface="PT Astra Serif" pitchFamily="18" charset="-52"/>
                <a:cs typeface="Arial" panose="020B0604020202020204" pitchFamily="34" charset="0"/>
              </a:rPr>
              <a:t>годов </a:t>
            </a:r>
          </a:p>
        </p:txBody>
      </p:sp>
    </p:spTree>
    <p:extLst>
      <p:ext uri="{BB962C8B-B14F-4D97-AF65-F5344CB8AC3E}">
        <p14:creationId xmlns:p14="http://schemas.microsoft.com/office/powerpoint/2010/main" val="23941231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342900"/>
            <a:ext cx="17602200" cy="952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06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165000" y="266700"/>
            <a:ext cx="17894400" cy="9753600"/>
          </a:xfrm>
          <a:prstGeom prst="rect">
            <a:avLst/>
          </a:prstGeom>
        </p:spPr>
      </p:pic>
      <p:pic>
        <p:nvPicPr>
          <p:cNvPr id="12" name="Рисунок 11" descr="муниципальный бюджет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16073" y="1363660"/>
            <a:ext cx="3671845" cy="2807882"/>
          </a:xfrm>
          <a:prstGeom prst="rect">
            <a:avLst/>
          </a:prstGeom>
          <a:ln>
            <a:solidFill>
              <a:srgbClr val="008000"/>
            </a:solidFill>
          </a:ln>
          <a:effectLst>
            <a:softEdge rad="112500"/>
          </a:effectLst>
        </p:spPr>
      </p:pic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457799" y="4387532"/>
            <a:ext cx="17029525" cy="1687688"/>
          </a:xfrm>
          <a:prstGeom prst="round2DiagRect">
            <a:avLst/>
          </a:prstGeom>
          <a:solidFill>
            <a:srgbClr val="00B050"/>
          </a:solidFill>
          <a:ln w="12700">
            <a:solidFill>
              <a:srgbClr val="0000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449" b="1" i="1" dirty="0">
                <a:solidFill>
                  <a:schemeClr val="tx2"/>
                </a:solidFill>
                <a:latin typeface="Book Antiqua" pitchFamily="18" charset="0"/>
              </a:rPr>
              <a:t>БЮДЖЕТ –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 .</a:t>
            </a:r>
            <a:endParaRPr lang="ru-RU" sz="3449" b="1" dirty="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057889" y="1363660"/>
            <a:ext cx="5142193" cy="2807882"/>
          </a:xfrm>
          <a:prstGeom prst="rect">
            <a:avLst/>
          </a:prstGeom>
          <a:solidFill>
            <a:srgbClr val="97DE42"/>
          </a:solidFill>
          <a:ln w="12700">
            <a:solidFill>
              <a:srgbClr val="0000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solidFill>
                  <a:srgbClr val="0000CC"/>
                </a:solidFill>
                <a:latin typeface="Book Antiqua" pitchFamily="18" charset="0"/>
              </a:rPr>
              <a:t>ДОХОДЫ БЮДЖЕТА</a:t>
            </a:r>
          </a:p>
          <a:p>
            <a:pPr algn="ctr"/>
            <a:r>
              <a:rPr lang="ru-RU" sz="2400" b="1" dirty="0">
                <a:solidFill>
                  <a:srgbClr val="0000CC"/>
                </a:solidFill>
                <a:latin typeface="Book Antiqua" pitchFamily="18" charset="0"/>
              </a:rPr>
              <a:t> это поступающие в бюджет денежные средства (налоговые, неналоговые доходы и безвозмездные поступления) </a:t>
            </a:r>
            <a:endParaRPr lang="ru-RU" sz="2400" dirty="0">
              <a:solidFill>
                <a:srgbClr val="0000CC"/>
              </a:solidFill>
              <a:latin typeface="Book Antiqua" pitchFamily="18" charset="0"/>
            </a:endParaRPr>
          </a:p>
        </p:txBody>
      </p:sp>
      <p:sp>
        <p:nvSpPr>
          <p:cNvPr id="28" name="Содержимое 27"/>
          <p:cNvSpPr>
            <a:spLocks noGrp="1"/>
          </p:cNvSpPr>
          <p:nvPr>
            <p:ph idx="1"/>
          </p:nvPr>
        </p:nvSpPr>
        <p:spPr>
          <a:xfrm>
            <a:off x="11303909" y="1471656"/>
            <a:ext cx="5154786" cy="2806691"/>
          </a:xfrm>
          <a:prstGeom prst="rect">
            <a:avLst/>
          </a:prstGeom>
          <a:solidFill>
            <a:srgbClr val="97DE42"/>
          </a:solidFill>
          <a:ln w="12700">
            <a:solidFill>
              <a:srgbClr val="0000FF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47500" lnSpcReduction="20000"/>
          </a:bodyPr>
          <a:lstStyle/>
          <a:p>
            <a:pPr marL="0" algn="ctr">
              <a:buNone/>
            </a:pPr>
            <a:r>
              <a:rPr lang="ru-RU" sz="5100" b="1" i="1" dirty="0">
                <a:solidFill>
                  <a:srgbClr val="0000CC"/>
                </a:solidFill>
                <a:latin typeface="Book Antiqua" pitchFamily="18" charset="0"/>
              </a:rPr>
              <a:t>РАСХОДЫ БЮДЖЕТА</a:t>
            </a:r>
          </a:p>
          <a:p>
            <a:pPr marL="0" algn="ctr">
              <a:buNone/>
            </a:pPr>
            <a:r>
              <a:rPr lang="ru-RU" sz="5100" b="1" dirty="0">
                <a:solidFill>
                  <a:srgbClr val="0000CC"/>
                </a:solidFill>
                <a:latin typeface="Book Antiqua" pitchFamily="18" charset="0"/>
              </a:rPr>
              <a:t>это выплачиваемые из бюджета денежные средства (социальные выплаты населению, оказание муниципальных услуг, благоустройство, и другие)</a:t>
            </a:r>
          </a:p>
        </p:txBody>
      </p:sp>
      <p:pic>
        <p:nvPicPr>
          <p:cNvPr id="29" name="Рисунок 28" descr="новые весы17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28122" y="6182385"/>
            <a:ext cx="5615764" cy="4103828"/>
          </a:xfrm>
          <a:prstGeom prst="rect">
            <a:avLst/>
          </a:prstGeom>
        </p:spPr>
      </p:pic>
      <p:sp>
        <p:nvSpPr>
          <p:cNvPr id="30" name="Блок-схема: магнитный диск 29"/>
          <p:cNvSpPr/>
          <p:nvPr/>
        </p:nvSpPr>
        <p:spPr>
          <a:xfrm>
            <a:off x="2772269" y="6007463"/>
            <a:ext cx="3563850" cy="3887837"/>
          </a:xfrm>
          <a:prstGeom prst="flowChartMagneticDisk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00CC"/>
              </a:solidFill>
              <a:latin typeface="Book Antiqua" pitchFamily="18" charset="0"/>
            </a:endParaRPr>
          </a:p>
          <a:p>
            <a:pPr algn="ctr"/>
            <a:endParaRPr lang="ru-RU" sz="2400" b="1" dirty="0">
              <a:solidFill>
                <a:srgbClr val="0000CC"/>
              </a:solidFill>
              <a:latin typeface="Book Antiqua" pitchFamily="18" charset="0"/>
            </a:endParaRPr>
          </a:p>
          <a:p>
            <a:pPr algn="ctr"/>
            <a:endParaRPr lang="ru-RU" sz="2400" b="1" dirty="0">
              <a:solidFill>
                <a:srgbClr val="0000CC"/>
              </a:solidFill>
              <a:latin typeface="Book Antiqua" pitchFamily="18" charset="0"/>
            </a:endParaRPr>
          </a:p>
          <a:p>
            <a:pPr algn="ctr"/>
            <a:r>
              <a:rPr lang="ru-RU" sz="2400" b="1" dirty="0">
                <a:solidFill>
                  <a:srgbClr val="003300"/>
                </a:solidFill>
                <a:latin typeface="Book Antiqua" pitchFamily="18" charset="0"/>
              </a:rPr>
              <a:t>Превышение </a:t>
            </a:r>
          </a:p>
          <a:p>
            <a:pPr algn="ctr"/>
            <a:r>
              <a:rPr lang="ru-RU" sz="2400" b="1" dirty="0">
                <a:solidFill>
                  <a:srgbClr val="003300"/>
                </a:solidFill>
                <a:latin typeface="Book Antiqua" pitchFamily="18" charset="0"/>
              </a:rPr>
              <a:t>доходов над расходами образует положительный остаток бюджета </a:t>
            </a:r>
          </a:p>
          <a:p>
            <a:pPr algn="ctr"/>
            <a:r>
              <a:rPr lang="ru-RU" sz="2400" b="1" i="1" dirty="0">
                <a:solidFill>
                  <a:srgbClr val="003300"/>
                </a:solidFill>
                <a:latin typeface="Book Antiqua" pitchFamily="18" charset="0"/>
              </a:rPr>
              <a:t>ПРОФИЦИТ .</a:t>
            </a:r>
          </a:p>
          <a:p>
            <a:pPr algn="ctr"/>
            <a:r>
              <a:rPr lang="ru-RU" sz="2400" b="1" dirty="0">
                <a:solidFill>
                  <a:srgbClr val="003300"/>
                </a:solidFill>
                <a:latin typeface="Book Antiqua" pitchFamily="18" charset="0"/>
              </a:rPr>
              <a:t>При </a:t>
            </a:r>
            <a:r>
              <a:rPr lang="ru-RU" sz="2400" b="1" dirty="0" err="1">
                <a:solidFill>
                  <a:srgbClr val="003300"/>
                </a:solidFill>
                <a:latin typeface="Book Antiqua" pitchFamily="18" charset="0"/>
              </a:rPr>
              <a:t>профиците</a:t>
            </a:r>
            <a:r>
              <a:rPr lang="ru-RU" sz="2400" b="1" dirty="0">
                <a:solidFill>
                  <a:srgbClr val="003300"/>
                </a:solidFill>
                <a:latin typeface="Book Antiqua" pitchFamily="18" charset="0"/>
              </a:rPr>
              <a:t> снижается долг и (или) растут</a:t>
            </a:r>
          </a:p>
          <a:p>
            <a:pPr algn="ctr"/>
            <a:r>
              <a:rPr lang="ru-RU" sz="2400" b="1" dirty="0">
                <a:solidFill>
                  <a:srgbClr val="003300"/>
                </a:solidFill>
                <a:latin typeface="Book Antiqua" pitchFamily="18" charset="0"/>
              </a:rPr>
              <a:t> остатки.</a:t>
            </a:r>
          </a:p>
          <a:p>
            <a:pPr algn="ctr"/>
            <a:endParaRPr lang="ru-RU" sz="2400" b="1" dirty="0">
              <a:solidFill>
                <a:srgbClr val="0000CC"/>
              </a:solidFill>
              <a:latin typeface="Book Antiqua" pitchFamily="18" charset="0"/>
            </a:endParaRPr>
          </a:p>
          <a:p>
            <a:pPr algn="ctr"/>
            <a:endParaRPr lang="ru-RU" sz="2400" b="1" i="1" dirty="0">
              <a:solidFill>
                <a:srgbClr val="0000CC"/>
              </a:solidFill>
              <a:latin typeface="Book Antiqua" pitchFamily="18" charset="0"/>
            </a:endParaRPr>
          </a:p>
          <a:p>
            <a:pPr algn="ctr"/>
            <a:endParaRPr lang="ru-RU" sz="2400" b="1" i="1" dirty="0">
              <a:solidFill>
                <a:srgbClr val="0000CC"/>
              </a:solidFill>
              <a:latin typeface="Book Antiqua" pitchFamily="18" charset="0"/>
            </a:endParaRPr>
          </a:p>
          <a:p>
            <a:pPr algn="ctr"/>
            <a:endParaRPr lang="ru-RU" sz="2400" b="1" i="1" dirty="0">
              <a:solidFill>
                <a:srgbClr val="0000CC"/>
              </a:solidFill>
              <a:latin typeface="Book Antiqua" pitchFamily="18" charset="0"/>
            </a:endParaRPr>
          </a:p>
          <a:p>
            <a:pPr algn="ctr"/>
            <a:endParaRPr lang="ru-RU" sz="2400" b="1" i="1" dirty="0">
              <a:solidFill>
                <a:srgbClr val="0000CC"/>
              </a:solidFill>
              <a:latin typeface="Book Antiqua" pitchFamily="18" charset="0"/>
            </a:endParaRPr>
          </a:p>
        </p:txBody>
      </p:sp>
      <p:sp>
        <p:nvSpPr>
          <p:cNvPr id="31" name="Блок-схема: магнитный диск 30"/>
          <p:cNvSpPr/>
          <p:nvPr/>
        </p:nvSpPr>
        <p:spPr>
          <a:xfrm>
            <a:off x="12059878" y="6007463"/>
            <a:ext cx="3563850" cy="4103828"/>
          </a:xfrm>
          <a:prstGeom prst="flowChartMagneticDisk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3300"/>
                </a:solidFill>
                <a:latin typeface="Book Antiqua" pitchFamily="18" charset="0"/>
              </a:rPr>
              <a:t>Если расходная </a:t>
            </a:r>
          </a:p>
          <a:p>
            <a:pPr algn="ctr"/>
            <a:r>
              <a:rPr lang="ru-RU" sz="2400" b="1" dirty="0">
                <a:solidFill>
                  <a:srgbClr val="003300"/>
                </a:solidFill>
                <a:latin typeface="Book Antiqua" pitchFamily="18" charset="0"/>
              </a:rPr>
              <a:t>часть бюджета превышает доходную, то бюджет формируется с </a:t>
            </a:r>
            <a:r>
              <a:rPr lang="ru-RU" sz="2400" b="1" i="1" dirty="0">
                <a:solidFill>
                  <a:srgbClr val="003300"/>
                </a:solidFill>
                <a:latin typeface="Book Antiqua" pitchFamily="18" charset="0"/>
              </a:rPr>
              <a:t>ДЕФИЦИТОМ . </a:t>
            </a:r>
            <a:r>
              <a:rPr lang="ru-RU" sz="2400" b="1" dirty="0">
                <a:solidFill>
                  <a:srgbClr val="003300"/>
                </a:solidFill>
                <a:latin typeface="Book Antiqua" pitchFamily="18" charset="0"/>
              </a:rPr>
              <a:t>При дефиците растет долг и (или) снижаются остатки.</a:t>
            </a:r>
          </a:p>
          <a:p>
            <a:pPr algn="ctr"/>
            <a:endParaRPr lang="ru-RU" sz="2400" b="1" i="1" dirty="0">
              <a:solidFill>
                <a:srgbClr val="0000CC"/>
              </a:solidFill>
              <a:latin typeface="Book Antiqua" pitchFamily="18" charset="0"/>
            </a:endParaRPr>
          </a:p>
          <a:p>
            <a:pPr algn="ctr"/>
            <a:endParaRPr lang="ru-RU" sz="2400" i="1" dirty="0">
              <a:solidFill>
                <a:srgbClr val="0000CC"/>
              </a:solidFill>
              <a:latin typeface="Book Antiqu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86653" y="249922"/>
            <a:ext cx="8457616" cy="580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174" b="1" dirty="0">
                <a:solidFill>
                  <a:srgbClr val="002060"/>
                </a:solidFill>
                <a:latin typeface="Book Antiqua" pitchFamily="18" charset="0"/>
              </a:rPr>
              <a:t>ЧТО   ТАКОЕ  БЮДЖЕТ?</a:t>
            </a:r>
          </a:p>
        </p:txBody>
      </p:sp>
    </p:spTree>
    <p:extLst>
      <p:ext uri="{BB962C8B-B14F-4D97-AF65-F5344CB8AC3E}">
        <p14:creationId xmlns:p14="http://schemas.microsoft.com/office/powerpoint/2010/main" val="118592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165000" y="266700"/>
            <a:ext cx="17894400" cy="9753600"/>
          </a:xfrm>
          <a:prstGeom prst="rect">
            <a:avLst/>
          </a:prstGeom>
        </p:spPr>
      </p:pic>
      <p:sp>
        <p:nvSpPr>
          <p:cNvPr id="7" name="TextBox 9"/>
          <p:cNvSpPr txBox="1"/>
          <p:nvPr/>
        </p:nvSpPr>
        <p:spPr>
          <a:xfrm>
            <a:off x="1143000" y="266700"/>
            <a:ext cx="16772612" cy="2708434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4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PT Astra Serif" pitchFamily="18" charset="-52"/>
                <a:cs typeface="Arial" panose="020B0604020202020204" pitchFamily="34" charset="0"/>
              </a:rPr>
              <a:t>Основные параметры бюджета  </a:t>
            </a:r>
            <a:r>
              <a:rPr lang="ru-RU" sz="4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PT Astra Serif" pitchFamily="18" charset="-52"/>
                <a:cs typeface="Arial" panose="020B0604020202020204" pitchFamily="34" charset="0"/>
              </a:rPr>
              <a:t>муниципального образования  Богородицкий район на </a:t>
            </a:r>
            <a:r>
              <a:rPr lang="ru-RU" sz="4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PT Astra Serif" pitchFamily="18" charset="-52"/>
                <a:cs typeface="Arial" panose="020B0604020202020204" pitchFamily="34" charset="0"/>
              </a:rPr>
              <a:t>2024 </a:t>
            </a:r>
            <a:r>
              <a:rPr lang="ru-RU" sz="4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PT Astra Serif" pitchFamily="18" charset="-52"/>
                <a:cs typeface="Arial" panose="020B0604020202020204" pitchFamily="34" charset="0"/>
              </a:rPr>
              <a:t>год, </a:t>
            </a:r>
            <a:r>
              <a:rPr lang="ru-RU" sz="4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PT Astra Serif" pitchFamily="18" charset="-52"/>
                <a:cs typeface="Arial" panose="020B0604020202020204" pitchFamily="34" charset="0"/>
              </a:rPr>
              <a:t>2025 </a:t>
            </a:r>
            <a:r>
              <a:rPr lang="ru-RU" sz="4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PT Astra Serif" pitchFamily="18" charset="-52"/>
                <a:cs typeface="Arial" panose="020B0604020202020204" pitchFamily="34" charset="0"/>
              </a:rPr>
              <a:t>год и на плановый период </a:t>
            </a:r>
            <a:r>
              <a:rPr lang="ru-RU" sz="4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PT Astra Serif" pitchFamily="18" charset="-52"/>
                <a:cs typeface="Arial" panose="020B0604020202020204" pitchFamily="34" charset="0"/>
              </a:rPr>
              <a:t>2026 </a:t>
            </a:r>
            <a:r>
              <a:rPr lang="ru-RU" sz="4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PT Astra Serif" pitchFamily="18" charset="-52"/>
                <a:cs typeface="Arial" panose="020B0604020202020204" pitchFamily="34" charset="0"/>
              </a:rPr>
              <a:t>и </a:t>
            </a:r>
            <a:r>
              <a:rPr lang="ru-RU" sz="4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PT Astra Serif" pitchFamily="18" charset="-52"/>
                <a:cs typeface="Arial" panose="020B0604020202020204" pitchFamily="34" charset="0"/>
              </a:rPr>
              <a:t>2027 годов </a:t>
            </a:r>
            <a:endParaRPr lang="ru-RU" sz="40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PT Astra Serif" pitchFamily="18" charset="-52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None/>
            </a:pPr>
            <a:endParaRPr lang="ru-RU" sz="4400" spc="-1" dirty="0">
              <a:latin typeface="XO Oriel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404157182"/>
              </p:ext>
            </p:extLst>
          </p:nvPr>
        </p:nvGraphicFramePr>
        <p:xfrm>
          <a:off x="381000" y="2324100"/>
          <a:ext cx="17526000" cy="76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1261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165000" y="266700"/>
            <a:ext cx="17894400" cy="9753600"/>
          </a:xfrm>
          <a:prstGeom prst="rect">
            <a:avLst/>
          </a:prstGeom>
        </p:spPr>
      </p:pic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4052932269"/>
              </p:ext>
            </p:extLst>
          </p:nvPr>
        </p:nvGraphicFramePr>
        <p:xfrm>
          <a:off x="836559" y="1435359"/>
          <a:ext cx="16848869" cy="84554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457800" y="343232"/>
            <a:ext cx="17258108" cy="1069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174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PT Astra Serif" pitchFamily="18" charset="-52"/>
                <a:cs typeface="Arial" panose="020B0604020202020204" pitchFamily="34" charset="0"/>
              </a:rPr>
              <a:t>Структура доходов бюджета муниципального </a:t>
            </a:r>
            <a:r>
              <a:rPr lang="ru-RU" sz="3174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PT Astra Serif" pitchFamily="18" charset="-52"/>
                <a:cs typeface="Arial" panose="020B0604020202020204" pitchFamily="34" charset="0"/>
              </a:rPr>
              <a:t>образования  </a:t>
            </a:r>
            <a:r>
              <a:rPr lang="ru-RU" sz="3174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PT Astra Serif" pitchFamily="18" charset="-52"/>
                <a:cs typeface="Arial" panose="020B0604020202020204" pitchFamily="34" charset="0"/>
              </a:rPr>
              <a:t>Богородицкий район на </a:t>
            </a:r>
            <a:r>
              <a:rPr lang="ru-RU" sz="3174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PT Astra Serif" pitchFamily="18" charset="-52"/>
                <a:cs typeface="Arial" panose="020B0604020202020204" pitchFamily="34" charset="0"/>
              </a:rPr>
              <a:t>2024, 2025 год и на плановый период 2026 и 2027 годов</a:t>
            </a:r>
            <a:endParaRPr lang="ru-RU" sz="2857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PT Astra Serif" pitchFamily="18" charset="-52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926759" y="1781467"/>
            <a:ext cx="2607910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54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PT Astra Serif" pitchFamily="18" charset="-52"/>
                <a:cs typeface="Arial" panose="020B0604020202020204" pitchFamily="34" charset="0"/>
              </a:rPr>
              <a:t>млн. руб.</a:t>
            </a:r>
          </a:p>
        </p:txBody>
      </p:sp>
    </p:spTree>
    <p:extLst>
      <p:ext uri="{BB962C8B-B14F-4D97-AF65-F5344CB8AC3E}">
        <p14:creationId xmlns:p14="http://schemas.microsoft.com/office/powerpoint/2010/main" val="345345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165000" y="266700"/>
            <a:ext cx="17894400" cy="9753600"/>
          </a:xfrm>
          <a:prstGeom prst="rect">
            <a:avLst/>
          </a:prstGeom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491647784"/>
              </p:ext>
            </p:extLst>
          </p:nvPr>
        </p:nvGraphicFramePr>
        <p:xfrm>
          <a:off x="0" y="1562100"/>
          <a:ext cx="18440399" cy="8724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914400" y="647700"/>
            <a:ext cx="15392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PT Astra Serif" pitchFamily="18" charset="-52"/>
                <a:cs typeface="Arial" panose="020B0604020202020204" pitchFamily="34" charset="0"/>
              </a:rPr>
              <a:t>Налоговые и неналоговые  доходы бюджета муниципального образования  </a:t>
            </a:r>
          </a:p>
          <a:p>
            <a:pPr algn="ctr"/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PT Astra Serif" pitchFamily="18" charset="-52"/>
                <a:cs typeface="Arial" panose="020B0604020202020204" pitchFamily="34" charset="0"/>
              </a:rPr>
              <a:t>Богородицкий район на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PT Astra Serif" pitchFamily="18" charset="-52"/>
                <a:cs typeface="Arial" panose="020B0604020202020204" pitchFamily="34" charset="0"/>
              </a:rPr>
              <a:t>2024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PT Astra Serif" pitchFamily="18" charset="-52"/>
                <a:cs typeface="Arial" panose="020B0604020202020204" pitchFamily="34" charset="0"/>
              </a:rPr>
              <a:t>год,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PT Astra Serif" pitchFamily="18" charset="-52"/>
                <a:cs typeface="Arial" panose="020B0604020202020204" pitchFamily="34" charset="0"/>
              </a:rPr>
              <a:t>2025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PT Astra Serif" pitchFamily="18" charset="-52"/>
                <a:cs typeface="Arial" panose="020B0604020202020204" pitchFamily="34" charset="0"/>
              </a:rPr>
              <a:t>год и на плановый период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PT Astra Serif" pitchFamily="18" charset="-52"/>
                <a:cs typeface="Arial" panose="020B0604020202020204" pitchFamily="34" charset="0"/>
              </a:rPr>
              <a:t>2026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PT Astra Serif" pitchFamily="18" charset="-52"/>
                <a:cs typeface="Arial" panose="020B0604020202020204" pitchFamily="34" charset="0"/>
              </a:rPr>
              <a:t>и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PT Astra Serif" pitchFamily="18" charset="-52"/>
                <a:cs typeface="Arial" panose="020B0604020202020204" pitchFamily="34" charset="0"/>
              </a:rPr>
              <a:t>2027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PT Astra Serif" pitchFamily="18" charset="-52"/>
                <a:cs typeface="Arial" panose="020B0604020202020204" pitchFamily="34" charset="0"/>
              </a:rPr>
              <a:t>годов </a:t>
            </a:r>
          </a:p>
        </p:txBody>
      </p:sp>
    </p:spTree>
    <p:extLst>
      <p:ext uri="{BB962C8B-B14F-4D97-AF65-F5344CB8AC3E}">
        <p14:creationId xmlns:p14="http://schemas.microsoft.com/office/powerpoint/2010/main" val="32070140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165000" y="266700"/>
            <a:ext cx="17894400" cy="9753600"/>
          </a:xfrm>
          <a:prstGeom prst="rect">
            <a:avLst/>
          </a:prstGeom>
        </p:spPr>
      </p:pic>
      <p:graphicFrame>
        <p:nvGraphicFramePr>
          <p:cNvPr id="4" name="Диаграмма 3"/>
          <p:cNvGraphicFramePr/>
          <p:nvPr>
            <p:extLst/>
          </p:nvPr>
        </p:nvGraphicFramePr>
        <p:xfrm>
          <a:off x="8917225" y="5483662"/>
          <a:ext cx="7823731" cy="3741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29215" y="338833"/>
            <a:ext cx="177181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ea typeface="PT Astra Serif" pitchFamily="18" charset="-52"/>
                <a:cs typeface="Arial" panose="020B0604020202020204" pitchFamily="34" charset="0"/>
              </a:rPr>
              <a:t>Структура </a:t>
            </a: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PT Astra Serif" pitchFamily="18" charset="-52"/>
                <a:cs typeface="Arial" panose="020B0604020202020204" pitchFamily="34" charset="0"/>
              </a:rPr>
              <a:t>налоговых и неналоговых  доходов 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ea typeface="PT Astra Serif" pitchFamily="18" charset="-52"/>
                <a:cs typeface="Arial" panose="020B0604020202020204" pitchFamily="34" charset="0"/>
              </a:rPr>
              <a:t>бюджета муниципального образования в разрезе доходных источников на </a:t>
            </a: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PT Astra Serif" pitchFamily="18" charset="-52"/>
                <a:cs typeface="Arial" panose="020B0604020202020204" pitchFamily="34" charset="0"/>
              </a:rPr>
              <a:t>2025-2027 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ea typeface="PT Astra Serif" pitchFamily="18" charset="-52"/>
                <a:cs typeface="Arial" panose="020B0604020202020204" pitchFamily="34" charset="0"/>
              </a:rPr>
              <a:t>годы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09800" y="8814549"/>
            <a:ext cx="441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2026 </a:t>
            </a:r>
            <a:r>
              <a:rPr lang="ru-RU" sz="2400" b="1" dirty="0">
                <a:solidFill>
                  <a:srgbClr val="FF0000"/>
                </a:solidFill>
              </a:rPr>
              <a:t>(</a:t>
            </a:r>
            <a:r>
              <a:rPr lang="ru-RU" sz="2400" b="1" dirty="0" smtClean="0">
                <a:solidFill>
                  <a:srgbClr val="FF0000"/>
                </a:solidFill>
              </a:rPr>
              <a:t>проект-561,5 </a:t>
            </a:r>
            <a:r>
              <a:rPr lang="ru-RU" sz="2400" b="1" dirty="0" err="1" smtClean="0">
                <a:solidFill>
                  <a:srgbClr val="FF0000"/>
                </a:solidFill>
              </a:rPr>
              <a:t>млн.руб</a:t>
            </a:r>
            <a:r>
              <a:rPr lang="ru-RU" sz="2400" b="1" dirty="0" smtClean="0">
                <a:solidFill>
                  <a:srgbClr val="FF0000"/>
                </a:solidFill>
              </a:rPr>
              <a:t>.)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201400" y="8888095"/>
            <a:ext cx="3962400" cy="434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22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2027</a:t>
            </a:r>
            <a:r>
              <a:rPr lang="ru-RU" sz="2222" b="1" dirty="0" smtClean="0">
                <a:solidFill>
                  <a:srgbClr val="FF0000"/>
                </a:solidFill>
              </a:rPr>
              <a:t> </a:t>
            </a:r>
            <a:r>
              <a:rPr lang="ru-RU" sz="2222" b="1" dirty="0">
                <a:solidFill>
                  <a:srgbClr val="FF0000"/>
                </a:solidFill>
              </a:rPr>
              <a:t>(</a:t>
            </a:r>
            <a:r>
              <a:rPr lang="ru-RU" sz="2222" b="1" dirty="0" smtClean="0">
                <a:solidFill>
                  <a:srgbClr val="FF0000"/>
                </a:solidFill>
              </a:rPr>
              <a:t>проект-569,8 </a:t>
            </a:r>
            <a:r>
              <a:rPr lang="ru-RU" sz="2222" b="1" dirty="0" err="1" smtClean="0">
                <a:solidFill>
                  <a:srgbClr val="FF0000"/>
                </a:solidFill>
              </a:rPr>
              <a:t>млн.руб</a:t>
            </a:r>
            <a:r>
              <a:rPr lang="ru-RU" sz="2222" b="1" dirty="0" smtClean="0">
                <a:solidFill>
                  <a:srgbClr val="FF0000"/>
                </a:solidFill>
              </a:rPr>
              <a:t>.)</a:t>
            </a:r>
            <a:endParaRPr lang="ru-RU" sz="2222" b="1" dirty="0">
              <a:solidFill>
                <a:srgbClr val="FF0000"/>
              </a:solidFill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645374275"/>
              </p:ext>
            </p:extLst>
          </p:nvPr>
        </p:nvGraphicFramePr>
        <p:xfrm>
          <a:off x="609600" y="1714500"/>
          <a:ext cx="16459200" cy="3568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932716758"/>
              </p:ext>
            </p:extLst>
          </p:nvPr>
        </p:nvGraphicFramePr>
        <p:xfrm>
          <a:off x="990600" y="5406946"/>
          <a:ext cx="6400800" cy="3581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379493610"/>
              </p:ext>
            </p:extLst>
          </p:nvPr>
        </p:nvGraphicFramePr>
        <p:xfrm>
          <a:off x="8686800" y="5652921"/>
          <a:ext cx="8001000" cy="3568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5163800" y="1292940"/>
            <a:ext cx="2607910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540" b="1" dirty="0">
                <a:solidFill>
                  <a:srgbClr val="FF0000"/>
                </a:solidFill>
                <a:latin typeface="Arial" panose="020B0604020202020204" pitchFamily="34" charset="0"/>
                <a:ea typeface="PT Astra Serif" pitchFamily="18" charset="-52"/>
                <a:cs typeface="Arial" panose="020B0604020202020204" pitchFamily="34" charset="0"/>
              </a:rPr>
              <a:t>млн.</a:t>
            </a:r>
            <a:r>
              <a:rPr lang="ru-RU" sz="2540" b="1" dirty="0">
                <a:solidFill>
                  <a:srgbClr val="990000"/>
                </a:solidFill>
                <a:latin typeface="Arial" panose="020B0604020202020204" pitchFamily="34" charset="0"/>
                <a:ea typeface="PT Astra Serif" pitchFamily="18" charset="-52"/>
                <a:cs typeface="Arial" panose="020B0604020202020204" pitchFamily="34" charset="0"/>
              </a:rPr>
              <a:t> </a:t>
            </a:r>
            <a:r>
              <a:rPr lang="ru-RU" sz="2540" b="1" dirty="0">
                <a:solidFill>
                  <a:srgbClr val="FF0000"/>
                </a:solidFill>
                <a:latin typeface="Arial" panose="020B0604020202020204" pitchFamily="34" charset="0"/>
                <a:ea typeface="PT Astra Serif" pitchFamily="18" charset="-52"/>
                <a:cs typeface="Arial" panose="020B0604020202020204" pitchFamily="34" charset="0"/>
              </a:rPr>
              <a:t>руб.</a:t>
            </a:r>
          </a:p>
        </p:txBody>
      </p:sp>
    </p:spTree>
    <p:extLst>
      <p:ext uri="{BB962C8B-B14F-4D97-AF65-F5344CB8AC3E}">
        <p14:creationId xmlns:p14="http://schemas.microsoft.com/office/powerpoint/2010/main" val="2327687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165000" y="266700"/>
            <a:ext cx="17894400" cy="9753600"/>
          </a:xfrm>
          <a:prstGeom prst="rect">
            <a:avLst/>
          </a:prstGeom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151290278"/>
              </p:ext>
            </p:extLst>
          </p:nvPr>
        </p:nvGraphicFramePr>
        <p:xfrm>
          <a:off x="0" y="1562100"/>
          <a:ext cx="17602200" cy="8724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28600" y="495300"/>
            <a:ext cx="17373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PT Astra Serif" pitchFamily="18" charset="-52"/>
                <a:cs typeface="Arial" panose="020B0604020202020204" pitchFamily="34" charset="0"/>
              </a:rPr>
              <a:t>Прогноз поступления основных доходных источников бюджета на 2024 год, </a:t>
            </a:r>
          </a:p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PT Astra Serif" pitchFamily="18" charset="-52"/>
                <a:cs typeface="Arial" panose="020B0604020202020204" pitchFamily="34" charset="0"/>
              </a:rPr>
              <a:t>2025 год и на плановый период 2026 и 2027 годов  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ea typeface="PT Astra Serif" pitchFamily="18" charset="-52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926759" y="1781467"/>
            <a:ext cx="2607910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540" b="1" dirty="0">
                <a:solidFill>
                  <a:srgbClr val="FF0000"/>
                </a:solidFill>
                <a:latin typeface="Arial" panose="020B0604020202020204" pitchFamily="34" charset="0"/>
                <a:ea typeface="PT Astra Serif" pitchFamily="18" charset="-52"/>
                <a:cs typeface="Arial" panose="020B0604020202020204" pitchFamily="34" charset="0"/>
              </a:rPr>
              <a:t>млн.</a:t>
            </a:r>
            <a:r>
              <a:rPr lang="ru-RU" sz="2540" b="1" dirty="0">
                <a:solidFill>
                  <a:srgbClr val="990000"/>
                </a:solidFill>
                <a:latin typeface="Arial" panose="020B0604020202020204" pitchFamily="34" charset="0"/>
                <a:ea typeface="PT Astra Serif" pitchFamily="18" charset="-52"/>
                <a:cs typeface="Arial" panose="020B0604020202020204" pitchFamily="34" charset="0"/>
              </a:rPr>
              <a:t> </a:t>
            </a:r>
            <a:r>
              <a:rPr lang="ru-RU" sz="2540" b="1" dirty="0">
                <a:solidFill>
                  <a:srgbClr val="FF0000"/>
                </a:solidFill>
                <a:latin typeface="Arial" panose="020B0604020202020204" pitchFamily="34" charset="0"/>
                <a:ea typeface="PT Astra Serif" pitchFamily="18" charset="-52"/>
                <a:cs typeface="Arial" panose="020B0604020202020204" pitchFamily="34" charset="0"/>
              </a:rPr>
              <a:t>руб.</a:t>
            </a:r>
          </a:p>
        </p:txBody>
      </p:sp>
    </p:spTree>
    <p:extLst>
      <p:ext uri="{BB962C8B-B14F-4D97-AF65-F5344CB8AC3E}">
        <p14:creationId xmlns:p14="http://schemas.microsoft.com/office/powerpoint/2010/main" val="263440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165000" y="266700"/>
            <a:ext cx="17894400" cy="9753600"/>
          </a:xfrm>
          <a:prstGeom prst="rect">
            <a:avLst/>
          </a:prstGeom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454634549"/>
              </p:ext>
            </p:extLst>
          </p:nvPr>
        </p:nvGraphicFramePr>
        <p:xfrm>
          <a:off x="990600" y="1104900"/>
          <a:ext cx="16611600" cy="861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990600" y="723900"/>
            <a:ext cx="16383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PT Astra Serif" pitchFamily="18" charset="-52"/>
                <a:cs typeface="Arial" panose="020B0604020202020204" pitchFamily="34" charset="0"/>
              </a:rPr>
              <a:t>Структура безвозмездных поступлений бюджета муниципального образования  Богородицкий район на 2025-2027 годы 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PT Astra Serif" pitchFamily="18" charset="-5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11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2052</TotalTime>
  <Words>1548</Words>
  <Application>Microsoft Office PowerPoint</Application>
  <PresentationFormat>Произвольный</PresentationFormat>
  <Paragraphs>381</Paragraphs>
  <Slides>21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1" baseType="lpstr">
      <vt:lpstr>Roboto</vt:lpstr>
      <vt:lpstr>Times New Roman</vt:lpstr>
      <vt:lpstr>Klein Bold</vt:lpstr>
      <vt:lpstr>Arial</vt:lpstr>
      <vt:lpstr>Book Antiqua</vt:lpstr>
      <vt:lpstr>PT Astra Serif</vt:lpstr>
      <vt:lpstr>Century Gothic</vt:lpstr>
      <vt:lpstr>Calibri</vt:lpstr>
      <vt:lpstr>XO Oriel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Контент-центр ВКС с Главами 9 ноября</dc:title>
  <dc:creator>MSI 1</dc:creator>
  <cp:lastModifiedBy>user</cp:lastModifiedBy>
  <cp:revision>293</cp:revision>
  <cp:lastPrinted>2024-11-25T15:52:32Z</cp:lastPrinted>
  <dcterms:created xsi:type="dcterms:W3CDTF">2006-08-16T00:00:00Z</dcterms:created>
  <dcterms:modified xsi:type="dcterms:W3CDTF">2024-11-27T15:16:42Z</dcterms:modified>
  <dc:identifier>DAFzBTK2ATg</dc:identifier>
</cp:coreProperties>
</file>